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75"/>
  </p:notesMasterIdLst>
  <p:sldIdLst>
    <p:sldId id="264" r:id="rId2"/>
    <p:sldId id="736" r:id="rId3"/>
    <p:sldId id="1758" r:id="rId4"/>
    <p:sldId id="1759" r:id="rId5"/>
    <p:sldId id="1760" r:id="rId6"/>
    <p:sldId id="1853" r:id="rId7"/>
    <p:sldId id="601" r:id="rId8"/>
    <p:sldId id="468" r:id="rId9"/>
    <p:sldId id="532" r:id="rId10"/>
    <p:sldId id="1855" r:id="rId11"/>
    <p:sldId id="1856" r:id="rId12"/>
    <p:sldId id="1857" r:id="rId13"/>
    <p:sldId id="1864" r:id="rId14"/>
    <p:sldId id="1834" r:id="rId15"/>
    <p:sldId id="1835" r:id="rId16"/>
    <p:sldId id="1836" r:id="rId17"/>
    <p:sldId id="1837" r:id="rId18"/>
    <p:sldId id="1838" r:id="rId19"/>
    <p:sldId id="1839" r:id="rId20"/>
    <p:sldId id="1865" r:id="rId21"/>
    <p:sldId id="1866" r:id="rId22"/>
    <p:sldId id="1867" r:id="rId23"/>
    <p:sldId id="1868" r:id="rId24"/>
    <p:sldId id="1913" r:id="rId25"/>
    <p:sldId id="1870" r:id="rId26"/>
    <p:sldId id="1692" r:id="rId27"/>
    <p:sldId id="1843" r:id="rId28"/>
    <p:sldId id="1694" r:id="rId29"/>
    <p:sldId id="1883" r:id="rId30"/>
    <p:sldId id="1884" r:id="rId31"/>
    <p:sldId id="1848" r:id="rId32"/>
    <p:sldId id="1869" r:id="rId33"/>
    <p:sldId id="1871" r:id="rId34"/>
    <p:sldId id="1872" r:id="rId35"/>
    <p:sldId id="1873" r:id="rId36"/>
    <p:sldId id="1874" r:id="rId37"/>
    <p:sldId id="1876" r:id="rId38"/>
    <p:sldId id="1877" r:id="rId39"/>
    <p:sldId id="664" r:id="rId40"/>
    <p:sldId id="656" r:id="rId41"/>
    <p:sldId id="658" r:id="rId42"/>
    <p:sldId id="659" r:id="rId43"/>
    <p:sldId id="665" r:id="rId44"/>
    <p:sldId id="1878" r:id="rId45"/>
    <p:sldId id="1903" r:id="rId46"/>
    <p:sldId id="1879" r:id="rId47"/>
    <p:sldId id="1880" r:id="rId48"/>
    <p:sldId id="1881" r:id="rId49"/>
    <p:sldId id="1882" r:id="rId50"/>
    <p:sldId id="1887" r:id="rId51"/>
    <p:sldId id="1888" r:id="rId52"/>
    <p:sldId id="1889" r:id="rId53"/>
    <p:sldId id="1914" r:id="rId54"/>
    <p:sldId id="1895" r:id="rId55"/>
    <p:sldId id="1890" r:id="rId56"/>
    <p:sldId id="1891" r:id="rId57"/>
    <p:sldId id="1892" r:id="rId58"/>
    <p:sldId id="1893" r:id="rId59"/>
    <p:sldId id="1894" r:id="rId60"/>
    <p:sldId id="1915" r:id="rId61"/>
    <p:sldId id="1896" r:id="rId62"/>
    <p:sldId id="1897" r:id="rId63"/>
    <p:sldId id="1899" r:id="rId64"/>
    <p:sldId id="1898" r:id="rId65"/>
    <p:sldId id="1900" r:id="rId66"/>
    <p:sldId id="1906" r:id="rId67"/>
    <p:sldId id="1909" r:id="rId68"/>
    <p:sldId id="1907" r:id="rId69"/>
    <p:sldId id="1911" r:id="rId70"/>
    <p:sldId id="1912" r:id="rId71"/>
    <p:sldId id="1901" r:id="rId72"/>
    <p:sldId id="724" r:id="rId73"/>
    <p:sldId id="725" r:id="rId7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background and motivation" id="{DDB81A3A-EA77-624B-B903-359B9501C8D5}">
          <p14:sldIdLst>
            <p14:sldId id="264"/>
            <p14:sldId id="736"/>
            <p14:sldId id="1758"/>
            <p14:sldId id="1759"/>
            <p14:sldId id="1760"/>
            <p14:sldId id="1853"/>
            <p14:sldId id="601"/>
          </p14:sldIdLst>
        </p14:section>
        <p14:section name="challenges" id="{245F2367-305B-7B47-8361-B97DB67D943E}">
          <p14:sldIdLst>
            <p14:sldId id="468"/>
            <p14:sldId id="532"/>
            <p14:sldId id="1855"/>
            <p14:sldId id="1856"/>
            <p14:sldId id="1857"/>
            <p14:sldId id="1864"/>
            <p14:sldId id="1834"/>
            <p14:sldId id="1835"/>
            <p14:sldId id="1836"/>
            <p14:sldId id="1837"/>
            <p14:sldId id="1838"/>
            <p14:sldId id="1839"/>
            <p14:sldId id="1865"/>
            <p14:sldId id="1866"/>
            <p14:sldId id="1867"/>
            <p14:sldId id="1868"/>
            <p14:sldId id="1913"/>
            <p14:sldId id="1870"/>
            <p14:sldId id="1692"/>
            <p14:sldId id="1843"/>
            <p14:sldId id="1694"/>
            <p14:sldId id="1883"/>
            <p14:sldId id="1884"/>
            <p14:sldId id="1848"/>
            <p14:sldId id="1869"/>
            <p14:sldId id="1871"/>
            <p14:sldId id="1872"/>
            <p14:sldId id="1873"/>
            <p14:sldId id="1874"/>
            <p14:sldId id="1876"/>
            <p14:sldId id="1877"/>
            <p14:sldId id="664"/>
            <p14:sldId id="656"/>
            <p14:sldId id="658"/>
            <p14:sldId id="659"/>
            <p14:sldId id="665"/>
            <p14:sldId id="1878"/>
            <p14:sldId id="1903"/>
            <p14:sldId id="1879"/>
            <p14:sldId id="1880"/>
            <p14:sldId id="1881"/>
            <p14:sldId id="1882"/>
            <p14:sldId id="1887"/>
            <p14:sldId id="1888"/>
            <p14:sldId id="1889"/>
            <p14:sldId id="1914"/>
            <p14:sldId id="1895"/>
            <p14:sldId id="1890"/>
            <p14:sldId id="1891"/>
            <p14:sldId id="1892"/>
            <p14:sldId id="1893"/>
            <p14:sldId id="1894"/>
            <p14:sldId id="1915"/>
            <p14:sldId id="1896"/>
            <p14:sldId id="1897"/>
            <p14:sldId id="1899"/>
            <p14:sldId id="1898"/>
            <p14:sldId id="1900"/>
            <p14:sldId id="1906"/>
            <p14:sldId id="1909"/>
            <p14:sldId id="1907"/>
            <p14:sldId id="1911"/>
            <p14:sldId id="1912"/>
            <p14:sldId id="1901"/>
          </p14:sldIdLst>
        </p14:section>
        <p14:section name="Backup" id="{2FBE2E71-0E12-7C45-80B8-8CE4C2027930}">
          <p14:sldIdLst>
            <p14:sldId id="724"/>
            <p14:sldId id="72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6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215AEB"/>
    <a:srgbClr val="0095A4"/>
    <a:srgbClr val="4C72B0"/>
    <a:srgbClr val="C44D51"/>
    <a:srgbClr val="385723"/>
    <a:srgbClr val="FF771A"/>
    <a:srgbClr val="F06E19"/>
    <a:srgbClr val="E16718"/>
    <a:srgbClr val="71AE4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255"/>
    <p:restoredTop sz="84076"/>
  </p:normalViewPr>
  <p:slideViewPr>
    <p:cSldViewPr snapToGrid="0" snapToObjects="1">
      <p:cViewPr varScale="1">
        <p:scale>
          <a:sx n="85" d="100"/>
          <a:sy n="85" d="100"/>
        </p:scale>
        <p:origin x="1080" y="184"/>
      </p:cViewPr>
      <p:guideLst>
        <p:guide orient="horz" pos="2184"/>
        <p:guide pos="3864"/>
      </p:guideLst>
    </p:cSldViewPr>
  </p:slideViewPr>
  <p:outlineViewPr>
    <p:cViewPr>
      <p:scale>
        <a:sx n="33" d="100"/>
        <a:sy n="33" d="100"/>
      </p:scale>
      <p:origin x="0" y="-384"/>
    </p:cViewPr>
  </p:outlineViewPr>
  <p:notesTextViewPr>
    <p:cViewPr>
      <p:scale>
        <a:sx n="185" d="100"/>
        <a:sy n="185" d="100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5010D5-81C9-C448-82E8-71177EBFEC32}" type="datetimeFigureOut">
              <a:rPr lang="en-US" smtClean="0"/>
              <a:t>6/7/18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86DF27-AD16-B741-919E-EA3A35DE95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6074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6514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7737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2826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2494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929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5339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2375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1587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0091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3195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2003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65429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54149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12657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Different</a:t>
            </a:r>
            <a:r>
              <a:rPr lang="en-US" baseline="0" dirty="0"/>
              <a:t> models, different frameworks have different strengths</a:t>
            </a:r>
          </a:p>
          <a:p>
            <a:endParaRPr lang="en-US" baseline="0" dirty="0"/>
          </a:p>
          <a:p>
            <a:r>
              <a:rPr lang="en-US" baseline="0" dirty="0"/>
              <a:t>Give example of why all are needed</a:t>
            </a:r>
          </a:p>
          <a:p>
            <a:endParaRPr lang="en-US" baseline="0" dirty="0"/>
          </a:p>
          <a:p>
            <a:r>
              <a:rPr lang="en-US" baseline="0" dirty="0"/>
              <a:t>Multiple applications with different needs within an org</a:t>
            </a:r>
          </a:p>
          <a:p>
            <a:endParaRPr lang="en-US" baseline="0" dirty="0"/>
          </a:p>
          <a:p>
            <a:r>
              <a:rPr lang="en-US" baseline="0" dirty="0"/>
              <a:t>Even a single application may need to support multiple frameworks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986DF27-AD16-B741-919E-EA3A35DE951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MS PGothic" pitchFamily="34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itchFamily="34" charset="0"/>
              <a:ea typeface="MS PGothic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9758563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Clipper interposes itself</a:t>
            </a:r>
            <a:r>
              <a:rPr lang="en-US" baseline="0" dirty="0"/>
              <a:t> in the middle , decouples applications and models with a narrow waist prediction serving API.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986DF27-AD16-B741-919E-EA3A35DE951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MS PGothic" pitchFamily="34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  <a:ea typeface="MS PGothic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9705723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99508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3013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Clipper interposes itself</a:t>
            </a:r>
            <a:r>
              <a:rPr lang="en-US" baseline="0" dirty="0"/>
              <a:t> in the middle , decouples applications and models with a narrow waist prediction serving API.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986DF27-AD16-B741-919E-EA3A35DE951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MS PGothic" pitchFamily="34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  <a:ea typeface="MS PGothic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2663420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4275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91743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Black-box</a:t>
            </a:r>
            <a:r>
              <a:rPr lang="en-US" baseline="0" dirty="0"/>
              <a:t> abstraction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2164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”Abstract away the model behind a uniform</a:t>
            </a:r>
            <a:r>
              <a:rPr lang="en-US" baseline="0" dirty="0"/>
              <a:t> API”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90935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 scientist doesn’t have</a:t>
            </a:r>
            <a:r>
              <a:rPr lang="en-US" baseline="0" dirty="0"/>
              <a:t> to learn any new skills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19262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37390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From the frontend dev</a:t>
            </a:r>
            <a:r>
              <a:rPr lang="en-US" baseline="0" dirty="0"/>
              <a:t> </a:t>
            </a:r>
            <a:r>
              <a:rPr lang="en-US" baseline="0"/>
              <a:t>perspective Clipper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14898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59642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36888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18590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973217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63793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986DF27-AD16-B741-919E-EA3A35DE951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MS PGothic" pitchFamily="34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itchFamily="34" charset="0"/>
              <a:ea typeface="MS PGothic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1698143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986DF27-AD16-B741-919E-EA3A35DE951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MS PGothic" pitchFamily="34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itchFamily="34" charset="0"/>
              <a:ea typeface="MS PGothic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873561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55843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4735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01481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85972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Make</a:t>
            </a:r>
            <a:r>
              <a:rPr lang="en-US" baseline="0" dirty="0"/>
              <a:t> clearer that batching navigates tradeoff between throughput and latency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62559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986DF27-AD16-B741-919E-EA3A35DE951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MS PGothic" pitchFamily="34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itchFamily="34" charset="0"/>
              <a:ea typeface="MS PGothic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5599789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Make</a:t>
            </a:r>
            <a:r>
              <a:rPr lang="en-US" baseline="0" dirty="0"/>
              <a:t> clearer that batching navigates tradeoff between throughput and latency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1503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Make</a:t>
            </a:r>
            <a:r>
              <a:rPr lang="en-US" baseline="0" dirty="0"/>
              <a:t> clearer that batching navigates tradeoff between throughput and latency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65277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Two</a:t>
            </a:r>
            <a:r>
              <a:rPr lang="en-US" baseline="0" dirty="0">
                <a:solidFill>
                  <a:srgbClr val="FF0000"/>
                </a:solidFill>
              </a:rPr>
              <a:t> plots, </a:t>
            </a:r>
            <a:r>
              <a:rPr lang="en-US" baseline="0" dirty="0" err="1">
                <a:solidFill>
                  <a:srgbClr val="FF0000"/>
                </a:solidFill>
              </a:rPr>
              <a:t>thorughput</a:t>
            </a:r>
            <a:r>
              <a:rPr lang="en-US" baseline="0" dirty="0">
                <a:solidFill>
                  <a:srgbClr val="FF0000"/>
                </a:solidFill>
              </a:rPr>
              <a:t> on top, latency on bottom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27434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Two</a:t>
            </a:r>
            <a:r>
              <a:rPr lang="en-US" baseline="0" dirty="0">
                <a:solidFill>
                  <a:srgbClr val="FF0000"/>
                </a:solidFill>
              </a:rPr>
              <a:t> plots, </a:t>
            </a:r>
            <a:r>
              <a:rPr lang="en-US" baseline="0" dirty="0" err="1">
                <a:solidFill>
                  <a:srgbClr val="FF0000"/>
                </a:solidFill>
              </a:rPr>
              <a:t>thorughput</a:t>
            </a:r>
            <a:r>
              <a:rPr lang="en-US" baseline="0" dirty="0">
                <a:solidFill>
                  <a:srgbClr val="FF0000"/>
                </a:solidFill>
              </a:rPr>
              <a:t> on top, latency on bottom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78114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Two</a:t>
            </a:r>
            <a:r>
              <a:rPr lang="en-US" baseline="0" dirty="0">
                <a:solidFill>
                  <a:srgbClr val="FF0000"/>
                </a:solidFill>
              </a:rPr>
              <a:t> plots, </a:t>
            </a:r>
            <a:r>
              <a:rPr lang="en-US" baseline="0" dirty="0" err="1">
                <a:solidFill>
                  <a:srgbClr val="FF0000"/>
                </a:solidFill>
              </a:rPr>
              <a:t>thorughput</a:t>
            </a:r>
            <a:r>
              <a:rPr lang="en-US" baseline="0" dirty="0">
                <a:solidFill>
                  <a:srgbClr val="FF0000"/>
                </a:solidFill>
              </a:rPr>
              <a:t> on top, latency on bottom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4549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1092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34230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9340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39546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all you need to do</a:t>
            </a:r>
            <a:r>
              <a:rPr lang="en-US" baseline="0" dirty="0"/>
              <a:t> to launch a Clipper cluster is pip install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55950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11574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”Abstract away the model behind a uniform</a:t>
            </a:r>
            <a:r>
              <a:rPr lang="en-US" baseline="0" dirty="0"/>
              <a:t> API”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54666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“Not a cat picture”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96455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”Abstract away the model behind a uniform</a:t>
            </a:r>
            <a:r>
              <a:rPr lang="en-US" baseline="0" dirty="0"/>
              <a:t> API”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78687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”Abstract away the model behind a uniform</a:t>
            </a:r>
            <a:r>
              <a:rPr lang="en-US" baseline="0" dirty="0"/>
              <a:t> API”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60749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”Abstract away the model behind a uniform</a:t>
            </a:r>
            <a:r>
              <a:rPr lang="en-US" baseline="0" dirty="0"/>
              <a:t> API”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80787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67712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Conclusion slide has too many words: look out for the next release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33145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adopts</a:t>
            </a:r>
            <a:r>
              <a:rPr lang="en-US" baseline="0" dirty="0"/>
              <a:t> a more monolithic architecture with both the serving and model-evaluation code in a single process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077078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performance gains from a monolithic</a:t>
            </a:r>
            <a:r>
              <a:rPr lang="en-US" baseline="0" dirty="0"/>
              <a:t> design are minimal, but the advantages of containerized system allow us to do a lot more across different frameworks</a:t>
            </a:r>
          </a:p>
          <a:p>
            <a:endParaRPr lang="en-US" baseline="0" dirty="0"/>
          </a:p>
          <a:p>
            <a:r>
              <a:rPr lang="en-US" baseline="0" dirty="0"/>
              <a:t>Don’t have to re-implement all this stuff for each new framework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8071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630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0306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682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46ACB-100D-5B4C-BC64-E629848E731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6/7/18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15660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7DC3FF-DF27-AF47-BFD6-0D47FC55F585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6/7/18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08143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6"/>
            <a:ext cx="2628900" cy="581183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6"/>
            <a:ext cx="7734300" cy="581183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EEBAA-DCBB-ED4F-9431-842CDF659426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6/7/18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48285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42913">
              <a:buClr>
                <a:schemeClr val="tx1"/>
              </a:buClr>
              <a:buSzPct val="100000"/>
              <a:buFont typeface="Wingdings" charset="2"/>
              <a:buChar char="Ø"/>
              <a:tabLst/>
              <a:defRPr/>
            </a:lvl1pPr>
            <a:lvl2pPr marL="914400" indent="-457200">
              <a:tabLst/>
              <a:defRPr/>
            </a:lvl2pPr>
            <a:lvl3pPr marL="1373188" indent="-311150">
              <a:tabLst/>
              <a:defRPr/>
            </a:lvl3pPr>
            <a:lvl4pPr marL="1830388" indent="-236538">
              <a:tabLst/>
              <a:defRPr/>
            </a:lvl4pPr>
            <a:lvl5pPr marL="2287588" indent="-234950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24DFFE-375B-B241-8D38-CD1521CDBDAF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6/7/18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56834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81E04F-07CB-E241-8286-C61CC9222381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6/7/18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06247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EB3EC-E5AF-1C4F-9372-AFC3A7799A80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6/7/18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4213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75288-EED4-D44B-8C41-DCECF881C940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6/7/18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82077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6EA81D-B98B-4040-8545-C95CA1E914BC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6/7/18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67043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3B220-9870-E346-A0A5-083495DDACF4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6/7/18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22079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2812E-51FC-3644-84E3-C85B21109D5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6/7/18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51983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18868-013C-7845-B6FA-CF1A73C27283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6/7/18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4334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defTabSz="914377"/>
            <a:fld id="{A73D0DD8-8543-B046-9827-04F0B7BED4CC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6/7/18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defTabSz="914377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defTabSz="914377"/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914377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49672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Helvetica Neue" charset="0"/>
          <a:ea typeface="Helvetica Neue" charset="0"/>
          <a:cs typeface="Helvetica Neue" charset="0"/>
        </a:defRPr>
      </a:lvl1pPr>
    </p:titleStyle>
    <p:bodyStyle>
      <a:lvl1pPr marL="0" indent="0" algn="l" defTabSz="914377" rtl="0" eaLnBrk="1" latinLnBrk="0" hangingPunct="1">
        <a:lnSpc>
          <a:spcPct val="90000"/>
        </a:lnSpc>
        <a:spcBef>
          <a:spcPts val="1000"/>
        </a:spcBef>
        <a:buFont typeface="Wingdings" charset="2"/>
        <a:buNone/>
        <a:defRPr sz="2800" b="0" i="0" kern="1200">
          <a:solidFill>
            <a:schemeClr val="tx1"/>
          </a:solidFill>
          <a:latin typeface="Helvetica Neue Light" charset="0"/>
          <a:ea typeface="Helvetica Neue Light" charset="0"/>
          <a:cs typeface="Helvetica Neue Light" charset="0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charset="2"/>
        <a:buChar char="Ø"/>
        <a:defRPr sz="2400" b="0" i="0" kern="1200">
          <a:solidFill>
            <a:schemeClr val="tx1"/>
          </a:solidFill>
          <a:latin typeface="Helvetica Neue Light" charset="0"/>
          <a:ea typeface="Helvetica Neue Light" charset="0"/>
          <a:cs typeface="Helvetica Neue Light" charset="0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charset="2"/>
        <a:buChar char="Ø"/>
        <a:defRPr sz="2000" b="0" i="0" kern="1200">
          <a:solidFill>
            <a:schemeClr val="tx1"/>
          </a:solidFill>
          <a:latin typeface="Helvetica Neue Light" charset="0"/>
          <a:ea typeface="Helvetica Neue Light" charset="0"/>
          <a:cs typeface="Helvetica Neue Light" charset="0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charset="2"/>
        <a:buChar char="Ø"/>
        <a:defRPr sz="1800" b="0" i="0" kern="1200">
          <a:solidFill>
            <a:schemeClr val="tx1"/>
          </a:solidFill>
          <a:latin typeface="Helvetica Neue Light" charset="0"/>
          <a:ea typeface="Helvetica Neue Light" charset="0"/>
          <a:cs typeface="Helvetica Neue Light" charset="0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charset="2"/>
        <a:buChar char="Ø"/>
        <a:defRPr sz="1800" b="0" i="0" kern="1200">
          <a:solidFill>
            <a:schemeClr val="tx1"/>
          </a:solidFill>
          <a:latin typeface="Helvetica Neue Light" charset="0"/>
          <a:ea typeface="Helvetica Neue Light" charset="0"/>
          <a:cs typeface="Helvetica Neue Light" charset="0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clipper.ai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hyperlink" Target="https://github.com/ucbrise/clipper" TargetMode="Externa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8.tiff"/><Relationship Id="rId7" Type="http://schemas.openxmlformats.org/officeDocument/2006/relationships/image" Target="../media/image12.png"/><Relationship Id="rId12" Type="http://schemas.openxmlformats.org/officeDocument/2006/relationships/image" Target="../media/image17.tiff"/><Relationship Id="rId17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2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jpeg"/><Relationship Id="rId5" Type="http://schemas.openxmlformats.org/officeDocument/2006/relationships/image" Target="../media/image10.tiff"/><Relationship Id="rId15" Type="http://schemas.openxmlformats.org/officeDocument/2006/relationships/image" Target="../media/image20.png"/><Relationship Id="rId10" Type="http://schemas.openxmlformats.org/officeDocument/2006/relationships/image" Target="../media/image15.tiff"/><Relationship Id="rId4" Type="http://schemas.openxmlformats.org/officeDocument/2006/relationships/image" Target="../media/image9.tiff"/><Relationship Id="rId9" Type="http://schemas.openxmlformats.org/officeDocument/2006/relationships/image" Target="../media/image14.tiff"/><Relationship Id="rId1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tif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emf"/><Relationship Id="rId3" Type="http://schemas.openxmlformats.org/officeDocument/2006/relationships/image" Target="../media/image3.emf"/><Relationship Id="rId7" Type="http://schemas.openxmlformats.org/officeDocument/2006/relationships/image" Target="../media/image23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emf"/><Relationship Id="rId5" Type="http://schemas.openxmlformats.org/officeDocument/2006/relationships/image" Target="../media/image4.emf"/><Relationship Id="rId4" Type="http://schemas.openxmlformats.org/officeDocument/2006/relationships/image" Target="../media/image6.em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emf"/><Relationship Id="rId3" Type="http://schemas.openxmlformats.org/officeDocument/2006/relationships/image" Target="../media/image3.emf"/><Relationship Id="rId7" Type="http://schemas.openxmlformats.org/officeDocument/2006/relationships/image" Target="../media/image23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emf"/><Relationship Id="rId5" Type="http://schemas.openxmlformats.org/officeDocument/2006/relationships/image" Target="../media/image4.emf"/><Relationship Id="rId4" Type="http://schemas.openxmlformats.org/officeDocument/2006/relationships/image" Target="../media/image6.emf"/><Relationship Id="rId9" Type="http://schemas.openxmlformats.org/officeDocument/2006/relationships/image" Target="../media/image25.tif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emf"/><Relationship Id="rId3" Type="http://schemas.openxmlformats.org/officeDocument/2006/relationships/image" Target="../media/image3.emf"/><Relationship Id="rId7" Type="http://schemas.openxmlformats.org/officeDocument/2006/relationships/image" Target="../media/image23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emf"/><Relationship Id="rId11" Type="http://schemas.openxmlformats.org/officeDocument/2006/relationships/image" Target="../media/image27.emf"/><Relationship Id="rId5" Type="http://schemas.openxmlformats.org/officeDocument/2006/relationships/image" Target="../media/image4.emf"/><Relationship Id="rId10" Type="http://schemas.openxmlformats.org/officeDocument/2006/relationships/image" Target="../media/image26.tiff"/><Relationship Id="rId4" Type="http://schemas.openxmlformats.org/officeDocument/2006/relationships/image" Target="../media/image6.emf"/><Relationship Id="rId9" Type="http://schemas.openxmlformats.org/officeDocument/2006/relationships/image" Target="../media/image25.tif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emf"/><Relationship Id="rId3" Type="http://schemas.openxmlformats.org/officeDocument/2006/relationships/image" Target="../media/image3.emf"/><Relationship Id="rId7" Type="http://schemas.openxmlformats.org/officeDocument/2006/relationships/image" Target="../media/image24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emf"/><Relationship Id="rId11" Type="http://schemas.openxmlformats.org/officeDocument/2006/relationships/image" Target="../media/image30.emf"/><Relationship Id="rId5" Type="http://schemas.openxmlformats.org/officeDocument/2006/relationships/image" Target="../media/image5.emf"/><Relationship Id="rId10" Type="http://schemas.openxmlformats.org/officeDocument/2006/relationships/image" Target="../media/image29.tiff"/><Relationship Id="rId4" Type="http://schemas.openxmlformats.org/officeDocument/2006/relationships/image" Target="../media/image6.emf"/><Relationship Id="rId9" Type="http://schemas.openxmlformats.org/officeDocument/2006/relationships/image" Target="../media/image28.tif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emf"/><Relationship Id="rId3" Type="http://schemas.openxmlformats.org/officeDocument/2006/relationships/image" Target="../media/image3.emf"/><Relationship Id="rId7" Type="http://schemas.openxmlformats.org/officeDocument/2006/relationships/image" Target="../media/image24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emf"/><Relationship Id="rId11" Type="http://schemas.openxmlformats.org/officeDocument/2006/relationships/image" Target="../media/image31.emf"/><Relationship Id="rId5" Type="http://schemas.openxmlformats.org/officeDocument/2006/relationships/image" Target="../media/image5.emf"/><Relationship Id="rId10" Type="http://schemas.openxmlformats.org/officeDocument/2006/relationships/image" Target="../media/image29.tiff"/><Relationship Id="rId4" Type="http://schemas.openxmlformats.org/officeDocument/2006/relationships/image" Target="../media/image6.emf"/><Relationship Id="rId9" Type="http://schemas.openxmlformats.org/officeDocument/2006/relationships/image" Target="../media/image28.tif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emf"/><Relationship Id="rId3" Type="http://schemas.openxmlformats.org/officeDocument/2006/relationships/image" Target="../media/image3.emf"/><Relationship Id="rId7" Type="http://schemas.openxmlformats.org/officeDocument/2006/relationships/image" Target="../media/image24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emf"/><Relationship Id="rId11" Type="http://schemas.openxmlformats.org/officeDocument/2006/relationships/image" Target="../media/image32.emf"/><Relationship Id="rId5" Type="http://schemas.openxmlformats.org/officeDocument/2006/relationships/image" Target="../media/image5.emf"/><Relationship Id="rId10" Type="http://schemas.openxmlformats.org/officeDocument/2006/relationships/image" Target="../media/image29.tiff"/><Relationship Id="rId4" Type="http://schemas.openxmlformats.org/officeDocument/2006/relationships/image" Target="../media/image6.emf"/><Relationship Id="rId9" Type="http://schemas.openxmlformats.org/officeDocument/2006/relationships/image" Target="../media/image28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emf"/><Relationship Id="rId3" Type="http://schemas.openxmlformats.org/officeDocument/2006/relationships/image" Target="../media/image3.emf"/><Relationship Id="rId7" Type="http://schemas.openxmlformats.org/officeDocument/2006/relationships/image" Target="../media/image23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emf"/><Relationship Id="rId5" Type="http://schemas.openxmlformats.org/officeDocument/2006/relationships/image" Target="../media/image4.emf"/><Relationship Id="rId4" Type="http://schemas.openxmlformats.org/officeDocument/2006/relationships/image" Target="../media/image6.em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emf"/><Relationship Id="rId3" Type="http://schemas.openxmlformats.org/officeDocument/2006/relationships/image" Target="../media/image33.tiff"/><Relationship Id="rId7" Type="http://schemas.openxmlformats.org/officeDocument/2006/relationships/image" Target="../media/image5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emf"/><Relationship Id="rId11" Type="http://schemas.openxmlformats.org/officeDocument/2006/relationships/image" Target="../media/image7.tiff"/><Relationship Id="rId5" Type="http://schemas.openxmlformats.org/officeDocument/2006/relationships/image" Target="../media/image6.emf"/><Relationship Id="rId10" Type="http://schemas.openxmlformats.org/officeDocument/2006/relationships/image" Target="../media/image34.png"/><Relationship Id="rId4" Type="http://schemas.openxmlformats.org/officeDocument/2006/relationships/image" Target="../media/image3.emf"/><Relationship Id="rId9" Type="http://schemas.openxmlformats.org/officeDocument/2006/relationships/image" Target="../media/image24.em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emf"/><Relationship Id="rId3" Type="http://schemas.openxmlformats.org/officeDocument/2006/relationships/image" Target="../media/image33.tiff"/><Relationship Id="rId7" Type="http://schemas.openxmlformats.org/officeDocument/2006/relationships/image" Target="../media/image5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emf"/><Relationship Id="rId11" Type="http://schemas.openxmlformats.org/officeDocument/2006/relationships/image" Target="../media/image7.tiff"/><Relationship Id="rId5" Type="http://schemas.openxmlformats.org/officeDocument/2006/relationships/image" Target="../media/image6.emf"/><Relationship Id="rId10" Type="http://schemas.openxmlformats.org/officeDocument/2006/relationships/image" Target="../media/image34.png"/><Relationship Id="rId4" Type="http://schemas.openxmlformats.org/officeDocument/2006/relationships/image" Target="../media/image3.emf"/><Relationship Id="rId9" Type="http://schemas.openxmlformats.org/officeDocument/2006/relationships/image" Target="../media/image24.emf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emf"/><Relationship Id="rId3" Type="http://schemas.openxmlformats.org/officeDocument/2006/relationships/image" Target="../media/image33.tiff"/><Relationship Id="rId7" Type="http://schemas.openxmlformats.org/officeDocument/2006/relationships/image" Target="../media/image5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emf"/><Relationship Id="rId11" Type="http://schemas.openxmlformats.org/officeDocument/2006/relationships/image" Target="../media/image7.tiff"/><Relationship Id="rId5" Type="http://schemas.openxmlformats.org/officeDocument/2006/relationships/image" Target="../media/image6.emf"/><Relationship Id="rId10" Type="http://schemas.openxmlformats.org/officeDocument/2006/relationships/image" Target="../media/image34.png"/><Relationship Id="rId4" Type="http://schemas.openxmlformats.org/officeDocument/2006/relationships/image" Target="../media/image3.emf"/><Relationship Id="rId9" Type="http://schemas.openxmlformats.org/officeDocument/2006/relationships/image" Target="../media/image24.emf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iff"/><Relationship Id="rId3" Type="http://schemas.openxmlformats.org/officeDocument/2006/relationships/image" Target="../media/image28.tiff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tiff"/><Relationship Id="rId5" Type="http://schemas.openxmlformats.org/officeDocument/2006/relationships/image" Target="../media/image31.emf"/><Relationship Id="rId4" Type="http://schemas.openxmlformats.org/officeDocument/2006/relationships/image" Target="../media/image29.tif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png"/><Relationship Id="rId3" Type="http://schemas.openxmlformats.org/officeDocument/2006/relationships/image" Target="../media/image35.tiff"/><Relationship Id="rId7" Type="http://schemas.openxmlformats.org/officeDocument/2006/relationships/image" Target="../media/image38.tiff"/><Relationship Id="rId12" Type="http://schemas.openxmlformats.org/officeDocument/2006/relationships/image" Target="../media/image43.tif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tiff"/><Relationship Id="rId11" Type="http://schemas.openxmlformats.org/officeDocument/2006/relationships/image" Target="../media/image42.tiff"/><Relationship Id="rId5" Type="http://schemas.openxmlformats.org/officeDocument/2006/relationships/image" Target="../media/image14.tiff"/><Relationship Id="rId15" Type="http://schemas.openxmlformats.org/officeDocument/2006/relationships/image" Target="../media/image46.png"/><Relationship Id="rId10" Type="http://schemas.openxmlformats.org/officeDocument/2006/relationships/image" Target="../media/image41.png"/><Relationship Id="rId4" Type="http://schemas.openxmlformats.org/officeDocument/2006/relationships/image" Target="../media/image36.png"/><Relationship Id="rId9" Type="http://schemas.openxmlformats.org/officeDocument/2006/relationships/image" Target="../media/image40.png"/><Relationship Id="rId14" Type="http://schemas.openxmlformats.org/officeDocument/2006/relationships/image" Target="../media/image45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tiff"/><Relationship Id="rId13" Type="http://schemas.openxmlformats.org/officeDocument/2006/relationships/image" Target="../media/image42.tiff"/><Relationship Id="rId3" Type="http://schemas.openxmlformats.org/officeDocument/2006/relationships/image" Target="../media/image43.tiff"/><Relationship Id="rId7" Type="http://schemas.openxmlformats.org/officeDocument/2006/relationships/image" Target="../media/image14.tiff"/><Relationship Id="rId12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11" Type="http://schemas.openxmlformats.org/officeDocument/2006/relationships/image" Target="../media/image40.png"/><Relationship Id="rId5" Type="http://schemas.openxmlformats.org/officeDocument/2006/relationships/image" Target="../media/image45.png"/><Relationship Id="rId10" Type="http://schemas.openxmlformats.org/officeDocument/2006/relationships/image" Target="../media/image39.png"/><Relationship Id="rId4" Type="http://schemas.openxmlformats.org/officeDocument/2006/relationships/image" Target="../media/image44.png"/><Relationship Id="rId9" Type="http://schemas.openxmlformats.org/officeDocument/2006/relationships/image" Target="../media/image38.tiff"/><Relationship Id="rId14" Type="http://schemas.openxmlformats.org/officeDocument/2006/relationships/image" Target="../media/image35.tiff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41.png"/><Relationship Id="rId3" Type="http://schemas.openxmlformats.org/officeDocument/2006/relationships/image" Target="../media/image47.tiff"/><Relationship Id="rId7" Type="http://schemas.openxmlformats.org/officeDocument/2006/relationships/image" Target="../media/image50.png"/><Relationship Id="rId12" Type="http://schemas.openxmlformats.org/officeDocument/2006/relationships/image" Target="../media/image55.png"/><Relationship Id="rId2" Type="http://schemas.openxmlformats.org/officeDocument/2006/relationships/notesSlide" Target="../notesSlides/notesSlide23.xml"/><Relationship Id="rId16" Type="http://schemas.openxmlformats.org/officeDocument/2006/relationships/image" Target="../media/image35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11" Type="http://schemas.openxmlformats.org/officeDocument/2006/relationships/image" Target="../media/image54.png"/><Relationship Id="rId5" Type="http://schemas.openxmlformats.org/officeDocument/2006/relationships/image" Target="../media/image48.tiff"/><Relationship Id="rId15" Type="http://schemas.openxmlformats.org/officeDocument/2006/relationships/image" Target="../media/image57.png"/><Relationship Id="rId10" Type="http://schemas.openxmlformats.org/officeDocument/2006/relationships/image" Target="../media/image53.jpeg"/><Relationship Id="rId4" Type="http://schemas.openxmlformats.org/officeDocument/2006/relationships/image" Target="../media/image14.tiff"/><Relationship Id="rId9" Type="http://schemas.openxmlformats.org/officeDocument/2006/relationships/image" Target="../media/image52.png"/><Relationship Id="rId14" Type="http://schemas.openxmlformats.org/officeDocument/2006/relationships/image" Target="../media/image56.tif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emf"/><Relationship Id="rId4" Type="http://schemas.openxmlformats.org/officeDocument/2006/relationships/image" Target="../media/image5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tiff"/><Relationship Id="rId4" Type="http://schemas.openxmlformats.org/officeDocument/2006/relationships/image" Target="../media/image7.tiff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5.png"/><Relationship Id="rId3" Type="http://schemas.openxmlformats.org/officeDocument/2006/relationships/image" Target="../media/image47.tiff"/><Relationship Id="rId7" Type="http://schemas.openxmlformats.org/officeDocument/2006/relationships/image" Target="../media/image50.png"/><Relationship Id="rId12" Type="http://schemas.openxmlformats.org/officeDocument/2006/relationships/image" Target="../media/image54.png"/><Relationship Id="rId17" Type="http://schemas.openxmlformats.org/officeDocument/2006/relationships/image" Target="../media/image57.png"/><Relationship Id="rId2" Type="http://schemas.openxmlformats.org/officeDocument/2006/relationships/notesSlide" Target="../notesSlides/notesSlide26.xml"/><Relationship Id="rId16" Type="http://schemas.openxmlformats.org/officeDocument/2006/relationships/hyperlink" Target="http://clipper.ai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11" Type="http://schemas.openxmlformats.org/officeDocument/2006/relationships/image" Target="../media/image53.jpeg"/><Relationship Id="rId5" Type="http://schemas.openxmlformats.org/officeDocument/2006/relationships/image" Target="../media/image48.tiff"/><Relationship Id="rId15" Type="http://schemas.openxmlformats.org/officeDocument/2006/relationships/image" Target="../media/image56.tiff"/><Relationship Id="rId10" Type="http://schemas.openxmlformats.org/officeDocument/2006/relationships/image" Target="../media/image61.tiff"/><Relationship Id="rId4" Type="http://schemas.openxmlformats.org/officeDocument/2006/relationships/image" Target="../media/image14.tiff"/><Relationship Id="rId9" Type="http://schemas.openxmlformats.org/officeDocument/2006/relationships/image" Target="../media/image52.png"/><Relationship Id="rId14" Type="http://schemas.openxmlformats.org/officeDocument/2006/relationships/image" Target="../media/image41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40.png"/><Relationship Id="rId3" Type="http://schemas.openxmlformats.org/officeDocument/2006/relationships/image" Target="../media/image38.tiff"/><Relationship Id="rId7" Type="http://schemas.openxmlformats.org/officeDocument/2006/relationships/image" Target="../media/image64.png"/><Relationship Id="rId12" Type="http://schemas.openxmlformats.org/officeDocument/2006/relationships/image" Target="../media/image3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11" Type="http://schemas.openxmlformats.org/officeDocument/2006/relationships/image" Target="../media/image37.tiff"/><Relationship Id="rId5" Type="http://schemas.openxmlformats.org/officeDocument/2006/relationships/image" Target="../media/image62.tiff"/><Relationship Id="rId15" Type="http://schemas.openxmlformats.org/officeDocument/2006/relationships/image" Target="../media/image7.tiff"/><Relationship Id="rId10" Type="http://schemas.openxmlformats.org/officeDocument/2006/relationships/image" Target="../media/image66.tiff"/><Relationship Id="rId4" Type="http://schemas.openxmlformats.org/officeDocument/2006/relationships/image" Target="../media/image14.tiff"/><Relationship Id="rId9" Type="http://schemas.openxmlformats.org/officeDocument/2006/relationships/image" Target="../media/image46.png"/><Relationship Id="rId14" Type="http://schemas.openxmlformats.org/officeDocument/2006/relationships/image" Target="../media/image41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tiff"/><Relationship Id="rId3" Type="http://schemas.openxmlformats.org/officeDocument/2006/relationships/image" Target="../media/image66.tiff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7.tiff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14.tiff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7.tiff"/><Relationship Id="rId10" Type="http://schemas.openxmlformats.org/officeDocument/2006/relationships/image" Target="../media/image38.tiff"/><Relationship Id="rId4" Type="http://schemas.openxmlformats.org/officeDocument/2006/relationships/image" Target="../media/image66.tiff"/><Relationship Id="rId9" Type="http://schemas.openxmlformats.org/officeDocument/2006/relationships/image" Target="../media/image7.tiff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40.png"/><Relationship Id="rId3" Type="http://schemas.openxmlformats.org/officeDocument/2006/relationships/image" Target="../media/image38.tiff"/><Relationship Id="rId7" Type="http://schemas.openxmlformats.org/officeDocument/2006/relationships/image" Target="../media/image64.png"/><Relationship Id="rId12" Type="http://schemas.openxmlformats.org/officeDocument/2006/relationships/image" Target="../media/image3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11" Type="http://schemas.openxmlformats.org/officeDocument/2006/relationships/image" Target="../media/image37.tiff"/><Relationship Id="rId5" Type="http://schemas.openxmlformats.org/officeDocument/2006/relationships/image" Target="../media/image62.tiff"/><Relationship Id="rId15" Type="http://schemas.openxmlformats.org/officeDocument/2006/relationships/image" Target="../media/image7.tiff"/><Relationship Id="rId10" Type="http://schemas.openxmlformats.org/officeDocument/2006/relationships/image" Target="../media/image66.tiff"/><Relationship Id="rId4" Type="http://schemas.openxmlformats.org/officeDocument/2006/relationships/image" Target="../media/image14.tiff"/><Relationship Id="rId9" Type="http://schemas.openxmlformats.org/officeDocument/2006/relationships/image" Target="../media/image46.png"/><Relationship Id="rId14" Type="http://schemas.openxmlformats.org/officeDocument/2006/relationships/image" Target="../media/image41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emf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tiff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tiff"/><Relationship Id="rId3" Type="http://schemas.openxmlformats.org/officeDocument/2006/relationships/image" Target="../media/image69.tiff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10" Type="http://schemas.openxmlformats.org/officeDocument/2006/relationships/image" Target="../media/image56.tiff"/><Relationship Id="rId4" Type="http://schemas.openxmlformats.org/officeDocument/2006/relationships/image" Target="../media/image70.png"/><Relationship Id="rId9" Type="http://schemas.openxmlformats.org/officeDocument/2006/relationships/image" Target="../media/image14.tiff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tiff"/><Relationship Id="rId3" Type="http://schemas.openxmlformats.org/officeDocument/2006/relationships/image" Target="../media/image69.tiff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10" Type="http://schemas.openxmlformats.org/officeDocument/2006/relationships/image" Target="../media/image56.tiff"/><Relationship Id="rId4" Type="http://schemas.openxmlformats.org/officeDocument/2006/relationships/image" Target="../media/image70.png"/><Relationship Id="rId9" Type="http://schemas.openxmlformats.org/officeDocument/2006/relationships/image" Target="../media/image14.tif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tiff"/><Relationship Id="rId4" Type="http://schemas.openxmlformats.org/officeDocument/2006/relationships/image" Target="../media/image7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tiff"/><Relationship Id="rId4" Type="http://schemas.openxmlformats.org/officeDocument/2006/relationships/image" Target="../media/image6.em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tiff"/><Relationship Id="rId4" Type="http://schemas.openxmlformats.org/officeDocument/2006/relationships/image" Target="../media/image7.tiff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tiff"/><Relationship Id="rId3" Type="http://schemas.openxmlformats.org/officeDocument/2006/relationships/image" Target="../media/image69.tiff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10" Type="http://schemas.openxmlformats.org/officeDocument/2006/relationships/image" Target="../media/image56.tiff"/><Relationship Id="rId4" Type="http://schemas.openxmlformats.org/officeDocument/2006/relationships/image" Target="../media/image70.png"/><Relationship Id="rId9" Type="http://schemas.openxmlformats.org/officeDocument/2006/relationships/image" Target="../media/image14.tif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emf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emf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emf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emf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emf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7" Type="http://schemas.openxmlformats.org/officeDocument/2006/relationships/image" Target="../media/image7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emf"/><Relationship Id="rId5" Type="http://schemas.openxmlformats.org/officeDocument/2006/relationships/image" Target="../media/image4.emf"/><Relationship Id="rId4" Type="http://schemas.openxmlformats.org/officeDocument/2006/relationships/image" Target="../media/image6.emf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tiff"/><Relationship Id="rId13" Type="http://schemas.openxmlformats.org/officeDocument/2006/relationships/image" Target="../media/image42.tiff"/><Relationship Id="rId3" Type="http://schemas.openxmlformats.org/officeDocument/2006/relationships/image" Target="../media/image43.tiff"/><Relationship Id="rId7" Type="http://schemas.openxmlformats.org/officeDocument/2006/relationships/image" Target="../media/image14.tiff"/><Relationship Id="rId12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11" Type="http://schemas.openxmlformats.org/officeDocument/2006/relationships/image" Target="../media/image40.png"/><Relationship Id="rId5" Type="http://schemas.openxmlformats.org/officeDocument/2006/relationships/image" Target="../media/image45.png"/><Relationship Id="rId10" Type="http://schemas.openxmlformats.org/officeDocument/2006/relationships/image" Target="../media/image39.png"/><Relationship Id="rId4" Type="http://schemas.openxmlformats.org/officeDocument/2006/relationships/image" Target="../media/image44.png"/><Relationship Id="rId9" Type="http://schemas.openxmlformats.org/officeDocument/2006/relationships/image" Target="../media/image38.tiff"/><Relationship Id="rId14" Type="http://schemas.openxmlformats.org/officeDocument/2006/relationships/image" Target="../media/image35.tiff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tiff"/><Relationship Id="rId2" Type="http://schemas.openxmlformats.org/officeDocument/2006/relationships/image" Target="../media/image78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tiff"/><Relationship Id="rId5" Type="http://schemas.openxmlformats.org/officeDocument/2006/relationships/image" Target="../media/image81.tiff"/><Relationship Id="rId4" Type="http://schemas.openxmlformats.org/officeDocument/2006/relationships/image" Target="../media/image80.tiff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tiff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tiff"/><Relationship Id="rId5" Type="http://schemas.openxmlformats.org/officeDocument/2006/relationships/image" Target="../media/image84.tiff"/><Relationship Id="rId4" Type="http://schemas.openxmlformats.org/officeDocument/2006/relationships/image" Target="../media/image14.tiff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38.tiff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tiff"/><Relationship Id="rId10" Type="http://schemas.openxmlformats.org/officeDocument/2006/relationships/image" Target="../media/image7.tiff"/><Relationship Id="rId4" Type="http://schemas.openxmlformats.org/officeDocument/2006/relationships/image" Target="../media/image14.tiff"/><Relationship Id="rId9" Type="http://schemas.openxmlformats.org/officeDocument/2006/relationships/image" Target="../media/image46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emf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em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8.tiff"/><Relationship Id="rId7" Type="http://schemas.openxmlformats.org/officeDocument/2006/relationships/image" Target="../media/image12.png"/><Relationship Id="rId12" Type="http://schemas.openxmlformats.org/officeDocument/2006/relationships/image" Target="../media/image17.tiff"/><Relationship Id="rId17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2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jpeg"/><Relationship Id="rId5" Type="http://schemas.openxmlformats.org/officeDocument/2006/relationships/image" Target="../media/image10.tiff"/><Relationship Id="rId15" Type="http://schemas.openxmlformats.org/officeDocument/2006/relationships/image" Target="../media/image20.png"/><Relationship Id="rId10" Type="http://schemas.openxmlformats.org/officeDocument/2006/relationships/image" Target="../media/image15.tiff"/><Relationship Id="rId4" Type="http://schemas.openxmlformats.org/officeDocument/2006/relationships/image" Target="../media/image9.tiff"/><Relationship Id="rId9" Type="http://schemas.openxmlformats.org/officeDocument/2006/relationships/image" Target="../media/image14.tiff"/><Relationship Id="rId1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254613" y="3900487"/>
            <a:ext cx="5630779" cy="2820989"/>
          </a:xfrm>
        </p:spPr>
        <p:txBody>
          <a:bodyPr>
            <a:normAutofit fontScale="92500" lnSpcReduction="10000"/>
          </a:bodyPr>
          <a:lstStyle/>
          <a:p>
            <a:r>
              <a:rPr lang="en-US" sz="3000" b="1" dirty="0"/>
              <a:t>Dan </a:t>
            </a:r>
            <a:r>
              <a:rPr lang="en-US" sz="3000" b="1" dirty="0" err="1"/>
              <a:t>Crankshaw</a:t>
            </a:r>
            <a:endParaRPr lang="en-US" sz="3000" b="1" dirty="0"/>
          </a:p>
          <a:p>
            <a:r>
              <a:rPr lang="en-US" dirty="0" err="1"/>
              <a:t>crankshaw@cs.berkeley.edu</a:t>
            </a:r>
            <a:endParaRPr lang="en-US" sz="2600" dirty="0"/>
          </a:p>
          <a:p>
            <a:endParaRPr lang="en-US" dirty="0"/>
          </a:p>
          <a:p>
            <a:r>
              <a:rPr lang="en-US" dirty="0">
                <a:hlinkClick r:id="rId3"/>
              </a:rPr>
              <a:t>http://clipper.ai</a:t>
            </a:r>
            <a:endParaRPr lang="en-US" dirty="0"/>
          </a:p>
          <a:p>
            <a:r>
              <a:rPr lang="en-US" dirty="0">
                <a:hlinkClick r:id="rId4"/>
              </a:rPr>
              <a:t>https://github.com/ucbrise/clipper</a:t>
            </a:r>
            <a:endParaRPr lang="en-US" dirty="0"/>
          </a:p>
          <a:p>
            <a:endParaRPr lang="en-US" b="1" dirty="0"/>
          </a:p>
          <a:p>
            <a:r>
              <a:rPr lang="en-US" i="1" dirty="0"/>
              <a:t>June 6, 2018</a:t>
            </a:r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254613" y="206972"/>
            <a:ext cx="11756573" cy="3310152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A Low-Latency Online Prediction Serving System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54613" y="0"/>
            <a:ext cx="493596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latin typeface="Helvetica Neue" charset="0"/>
                <a:ea typeface="Helvetica Neue" charset="0"/>
                <a:cs typeface="Helvetica Neue" charset="0"/>
              </a:rPr>
              <a:t>Clipper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75641" y="0"/>
            <a:ext cx="3425952" cy="100204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5175" y="2956533"/>
            <a:ext cx="4699905" cy="3764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9161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Picture 90">
            <a:extLst>
              <a:ext uri="{FF2B5EF4-FFF2-40B4-BE49-F238E27FC236}">
                <a16:creationId xmlns:a16="http://schemas.microsoft.com/office/drawing/2014/main" id="{FC1FF73B-BE29-A441-BF86-E90E74646AF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54802" y="7127451"/>
            <a:ext cx="5010787" cy="1474950"/>
          </a:xfrm>
          <a:prstGeom prst="rect">
            <a:avLst/>
          </a:prstGeom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38DDDE6C-E70F-4D49-8462-8458AA67D3E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205032">
            <a:off x="6476147" y="7975274"/>
            <a:ext cx="2618542" cy="1976181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290511" y="246063"/>
            <a:ext cx="1179671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r>
              <a:rPr lang="en-US" sz="4800" b="1" dirty="0">
                <a:solidFill>
                  <a:srgbClr val="FF0000"/>
                </a:solidFill>
                <a:latin typeface="Futura-BoldOblique" charset="0"/>
                <a:ea typeface="Futura-BoldOblique" charset="0"/>
                <a:cs typeface="Futura-BoldOblique" charset="0"/>
              </a:rPr>
              <a:t>Manageable</a:t>
            </a:r>
            <a:endParaRPr lang="en-US" sz="4800" b="1" dirty="0">
              <a:solidFill>
                <a:schemeClr val="accent4">
                  <a:lumMod val="75000"/>
                </a:schemeClr>
              </a:solidFill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A062603-C1B2-5049-8AD8-500548925549}"/>
              </a:ext>
            </a:extLst>
          </p:cNvPr>
          <p:cNvSpPr txBox="1"/>
          <p:nvPr/>
        </p:nvSpPr>
        <p:spPr>
          <a:xfrm>
            <a:off x="157754" y="2189194"/>
            <a:ext cx="5876852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spcBef>
                <a:spcPts val="2400"/>
              </a:spcBef>
              <a:buFont typeface="Wingdings" pitchFamily="2" charset="2"/>
              <a:buChar char="q"/>
            </a:pPr>
            <a:r>
              <a:rPr lang="en-US" sz="3600" i="1" dirty="0">
                <a:solidFill>
                  <a:srgbClr val="FF000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 Medium" panose="02000503000000020004" pitchFamily="2" charset="0"/>
              </a:rPr>
              <a:t>Simple to deploy wide range of ML applications and frameworks</a:t>
            </a:r>
          </a:p>
          <a:p>
            <a:pPr marL="685800" indent="-685800">
              <a:spcBef>
                <a:spcPts val="2400"/>
              </a:spcBef>
              <a:buFont typeface="Wingdings" pitchFamily="2" charset="2"/>
              <a:buChar char="q"/>
            </a:pPr>
            <a:r>
              <a:rPr lang="en-US" sz="3600" i="1" dirty="0" err="1">
                <a:solidFill>
                  <a:srgbClr val="FF000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 Medium" panose="02000503000000020004" pitchFamily="2" charset="0"/>
              </a:rPr>
              <a:t>Debuggable</a:t>
            </a:r>
            <a:endParaRPr lang="en-US" sz="3600" i="1" dirty="0">
              <a:solidFill>
                <a:srgbClr val="FF0000"/>
              </a:solidFill>
              <a:latin typeface="Helvetica Neue Light" panose="02000403000000020004" pitchFamily="2" charset="0"/>
              <a:ea typeface="Helvetica Neue Light" panose="02000403000000020004" pitchFamily="2" charset="0"/>
              <a:cs typeface="Helvetica Neue Medium" panose="02000503000000020004" pitchFamily="2" charset="0"/>
            </a:endParaRPr>
          </a:p>
          <a:p>
            <a:pPr marL="685800" indent="-685800">
              <a:spcBef>
                <a:spcPts val="2400"/>
              </a:spcBef>
              <a:buFont typeface="Wingdings" pitchFamily="2" charset="2"/>
              <a:buChar char="q"/>
            </a:pPr>
            <a:r>
              <a:rPr lang="en-US" sz="3600" i="1" dirty="0">
                <a:solidFill>
                  <a:srgbClr val="FF000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 Medium" panose="02000503000000020004" pitchFamily="2" charset="0"/>
              </a:rPr>
              <a:t>Easy to monitor system and model performance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6E83A165-9903-644F-BB47-725E24F1B360}"/>
              </a:ext>
            </a:extLst>
          </p:cNvPr>
          <p:cNvGrpSpPr/>
          <p:nvPr/>
        </p:nvGrpSpPr>
        <p:grpSpPr>
          <a:xfrm>
            <a:off x="5910593" y="1761081"/>
            <a:ext cx="5975544" cy="3412038"/>
            <a:chOff x="597938" y="2491245"/>
            <a:chExt cx="11345409" cy="4458369"/>
          </a:xfrm>
        </p:grpSpPr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D7833D97-BE5F-384A-83C6-4EB2519D967A}"/>
                </a:ext>
              </a:extLst>
            </p:cNvPr>
            <p:cNvCxnSpPr/>
            <p:nvPr/>
          </p:nvCxnSpPr>
          <p:spPr>
            <a:xfrm flipH="1" flipV="1">
              <a:off x="1931632" y="3999575"/>
              <a:ext cx="70804" cy="2034975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823AC454-CDDA-3A4F-A0CC-95E4AB5E6D38}"/>
                </a:ext>
              </a:extLst>
            </p:cNvPr>
            <p:cNvSpPr/>
            <p:nvPr/>
          </p:nvSpPr>
          <p:spPr>
            <a:xfrm>
              <a:off x="5140813" y="4084578"/>
              <a:ext cx="1127232" cy="769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400" b="1" dirty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rPr>
                <a:t>???</a:t>
              </a:r>
            </a:p>
          </p:txBody>
        </p:sp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BE0920AD-3571-4C4B-8330-D9FA98996D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214806" y="2682823"/>
              <a:ext cx="2461613" cy="1097280"/>
            </a:xfrm>
            <a:prstGeom prst="rect">
              <a:avLst/>
            </a:prstGeom>
          </p:spPr>
        </p:pic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96FE5494-B4B5-3A47-B9DF-907D1318D67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97969" y="2682823"/>
              <a:ext cx="2357373" cy="1097280"/>
            </a:xfrm>
            <a:prstGeom prst="rect">
              <a:avLst/>
            </a:prstGeom>
          </p:spPr>
        </p:pic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90610979-4EF1-C643-A2E0-4EB72EEA291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074188" y="2682823"/>
              <a:ext cx="1539850" cy="1097280"/>
            </a:xfrm>
            <a:prstGeom prst="rect">
              <a:avLst/>
            </a:prstGeom>
          </p:spPr>
        </p:pic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E8AD5D9E-E540-5748-9A16-8DF8DB91A4A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958528" y="2491245"/>
              <a:ext cx="1503574" cy="1288858"/>
            </a:xfrm>
            <a:prstGeom prst="rect">
              <a:avLst/>
            </a:prstGeom>
          </p:spPr>
        </p:pic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5719898B-C08E-984E-8F70-E24116756F5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350368" y="5227852"/>
              <a:ext cx="2032000" cy="736600"/>
            </a:xfrm>
            <a:prstGeom prst="rect">
              <a:avLst/>
            </a:prstGeom>
          </p:spPr>
        </p:pic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BAB999F1-97AE-2541-8742-3F9DA85D5BC9}"/>
                </a:ext>
              </a:extLst>
            </p:cNvPr>
            <p:cNvGrpSpPr/>
            <p:nvPr/>
          </p:nvGrpSpPr>
          <p:grpSpPr>
            <a:xfrm>
              <a:off x="3033109" y="5087848"/>
              <a:ext cx="2326716" cy="1095106"/>
              <a:chOff x="5142568" y="1782082"/>
              <a:chExt cx="2913611" cy="1371336"/>
            </a:xfrm>
          </p:grpSpPr>
          <p:pic>
            <p:nvPicPr>
              <p:cNvPr id="89" name="Picture 88">
                <a:extLst>
                  <a:ext uri="{FF2B5EF4-FFF2-40B4-BE49-F238E27FC236}">
                    <a16:creationId xmlns:a16="http://schemas.microsoft.com/office/drawing/2014/main" id="{A2100D88-364E-654A-A20C-74F5A14EDA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142568" y="1782082"/>
                <a:ext cx="2913611" cy="1068324"/>
              </a:xfrm>
              <a:prstGeom prst="rect">
                <a:avLst/>
              </a:prstGeom>
            </p:spPr>
          </p:pic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29B44D8F-9F97-2C43-A574-D86C1F9568C7}"/>
                  </a:ext>
                </a:extLst>
              </p:cNvPr>
              <p:cNvSpPr txBox="1"/>
              <p:nvPr/>
            </p:nvSpPr>
            <p:spPr>
              <a:xfrm>
                <a:off x="6503490" y="2650350"/>
                <a:ext cx="1106050" cy="5030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latin typeface="Gill Sans Light" charset="0"/>
                    <a:ea typeface="Gill Sans Light" charset="0"/>
                    <a:cs typeface="Gill Sans Light" charset="0"/>
                  </a:rPr>
                  <a:t>Create</a:t>
                </a:r>
              </a:p>
            </p:txBody>
          </p:sp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FC28B432-8244-AF43-8715-C1B676DD8DF6}"/>
                </a:ext>
              </a:extLst>
            </p:cNvPr>
            <p:cNvGrpSpPr/>
            <p:nvPr/>
          </p:nvGrpSpPr>
          <p:grpSpPr>
            <a:xfrm>
              <a:off x="10121682" y="5211156"/>
              <a:ext cx="1711628" cy="1180396"/>
              <a:chOff x="8558827" y="2824768"/>
              <a:chExt cx="1711628" cy="1180396"/>
            </a:xfrm>
          </p:grpSpPr>
          <p:pic>
            <p:nvPicPr>
              <p:cNvPr id="87" name="Picture 86">
                <a:extLst>
                  <a:ext uri="{FF2B5EF4-FFF2-40B4-BE49-F238E27FC236}">
                    <a16:creationId xmlns:a16="http://schemas.microsoft.com/office/drawing/2014/main" id="{185F850C-EC08-3B49-B34F-833E44FEDB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screen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558827" y="2824768"/>
                <a:ext cx="1593117" cy="1004889"/>
              </a:xfrm>
              <a:prstGeom prst="rect">
                <a:avLst/>
              </a:prstGeom>
            </p:spPr>
          </p:pic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9C4A99C0-743B-284E-A4DF-2CFCE382026E}"/>
                  </a:ext>
                </a:extLst>
              </p:cNvPr>
              <p:cNvSpPr/>
              <p:nvPr/>
            </p:nvSpPr>
            <p:spPr>
              <a:xfrm>
                <a:off x="9197725" y="3235723"/>
                <a:ext cx="1072730" cy="769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4400" b="1" dirty="0">
                    <a:solidFill>
                      <a:schemeClr val="bg1"/>
                    </a:solidFill>
                    <a:latin typeface="HelveticaNeue" charset="0"/>
                  </a:rPr>
                  <a:t>VW</a:t>
                </a:r>
                <a:endParaRPr lang="en-US" sz="4400" dirty="0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C00EA345-76A6-B244-9CC3-74D7C2B955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462656" y="5392670"/>
              <a:ext cx="1636427" cy="1333688"/>
            </a:xfrm>
            <a:prstGeom prst="rect">
              <a:avLst/>
            </a:prstGeom>
          </p:spPr>
        </p:pic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36BD210A-FFA8-3041-A11E-94CC9CF5CB1C}"/>
                </a:ext>
              </a:extLst>
            </p:cNvPr>
            <p:cNvSpPr/>
            <p:nvPr/>
          </p:nvSpPr>
          <p:spPr>
            <a:xfrm>
              <a:off x="4119897" y="6193694"/>
              <a:ext cx="1940552" cy="7559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dirty="0" err="1">
                  <a:latin typeface="Helvetica" charset="0"/>
                  <a:ea typeface="Helvetica" charset="0"/>
                  <a:cs typeface="Helvetica" charset="0"/>
                </a:rPr>
                <a:t>Caffe</a:t>
              </a:r>
              <a:endParaRPr lang="en-US" sz="2200" dirty="0">
                <a:latin typeface="Helvetica" charset="0"/>
                <a:ea typeface="Helvetica" charset="0"/>
                <a:cs typeface="Helvetica" charset="0"/>
              </a:endParaRPr>
            </a:p>
          </p:txBody>
        </p:sp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87741861-75E8-0044-84E8-912CBC435D9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586284" y="6048866"/>
              <a:ext cx="1629157" cy="776071"/>
            </a:xfrm>
            <a:prstGeom prst="rect">
              <a:avLst/>
            </a:prstGeom>
          </p:spPr>
        </p:pic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91D5E848-E44E-1942-966C-547DB4D0EDF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894392" y="6420124"/>
              <a:ext cx="2047697" cy="493916"/>
            </a:xfrm>
            <a:prstGeom prst="rect">
              <a:avLst/>
            </a:prstGeom>
          </p:spPr>
        </p:pic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9C1170C3-24FC-EC45-9255-FA1EFFEE0253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97938" y="5357224"/>
              <a:ext cx="2067648" cy="477856"/>
            </a:xfrm>
            <a:prstGeom prst="rect">
              <a:avLst/>
            </a:prstGeom>
          </p:spPr>
        </p:pic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961E4389-5795-7044-BD43-F0D94FEE63BC}"/>
                </a:ext>
              </a:extLst>
            </p:cNvPr>
            <p:cNvCxnSpPr/>
            <p:nvPr/>
          </p:nvCxnSpPr>
          <p:spPr>
            <a:xfrm flipV="1">
              <a:off x="1237488" y="3944112"/>
              <a:ext cx="560832" cy="1413112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F0FCA925-FB34-614B-B21C-F945E1FCD406}"/>
                </a:ext>
              </a:extLst>
            </p:cNvPr>
            <p:cNvCxnSpPr/>
            <p:nvPr/>
          </p:nvCxnSpPr>
          <p:spPr>
            <a:xfrm flipH="1" flipV="1">
              <a:off x="2665586" y="3978765"/>
              <a:ext cx="1259330" cy="1319726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5BC86501-7B2E-8544-A73D-4FADA51ABC9C}"/>
                </a:ext>
              </a:extLst>
            </p:cNvPr>
            <p:cNvCxnSpPr/>
            <p:nvPr/>
          </p:nvCxnSpPr>
          <p:spPr>
            <a:xfrm flipH="1" flipV="1">
              <a:off x="4570290" y="3999574"/>
              <a:ext cx="93940" cy="2216473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531FDC29-A0BE-2841-941D-049976E7DEB7}"/>
                </a:ext>
              </a:extLst>
            </p:cNvPr>
            <p:cNvCxnSpPr/>
            <p:nvPr/>
          </p:nvCxnSpPr>
          <p:spPr>
            <a:xfrm flipH="1" flipV="1">
              <a:off x="2276749" y="3897823"/>
              <a:ext cx="3399671" cy="1566986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775DC569-E6D9-1F49-87C9-0F77A2E2E27B}"/>
                </a:ext>
              </a:extLst>
            </p:cNvPr>
            <p:cNvCxnSpPr/>
            <p:nvPr/>
          </p:nvCxnSpPr>
          <p:spPr>
            <a:xfrm flipV="1">
              <a:off x="6094968" y="3950692"/>
              <a:ext cx="816840" cy="1544644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E02B7278-9E8D-A749-B773-C8F3DA083377}"/>
                </a:ext>
              </a:extLst>
            </p:cNvPr>
            <p:cNvCxnSpPr/>
            <p:nvPr/>
          </p:nvCxnSpPr>
          <p:spPr>
            <a:xfrm flipV="1">
              <a:off x="6489956" y="3905374"/>
              <a:ext cx="2100904" cy="1582095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B4CA55E2-070F-AB42-8563-8543EF17AC3E}"/>
                </a:ext>
              </a:extLst>
            </p:cNvPr>
            <p:cNvCxnSpPr/>
            <p:nvPr/>
          </p:nvCxnSpPr>
          <p:spPr>
            <a:xfrm flipV="1">
              <a:off x="6642356" y="3905374"/>
              <a:ext cx="3646253" cy="1734496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B1149027-CBA9-7C4E-A4E8-8013AB15AF54}"/>
                </a:ext>
              </a:extLst>
            </p:cNvPr>
            <p:cNvCxnSpPr/>
            <p:nvPr/>
          </p:nvCxnSpPr>
          <p:spPr>
            <a:xfrm flipH="1" flipV="1">
              <a:off x="5182320" y="3950692"/>
              <a:ext cx="5106289" cy="1044392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AD23E8F1-A34E-2849-9B8B-2A14647D9E28}"/>
                </a:ext>
              </a:extLst>
            </p:cNvPr>
            <p:cNvCxnSpPr/>
            <p:nvPr/>
          </p:nvCxnSpPr>
          <p:spPr>
            <a:xfrm flipH="1" flipV="1">
              <a:off x="7399009" y="3905374"/>
              <a:ext cx="2672571" cy="2288320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6D7ACD07-DAFD-0143-B087-1BD6B7C77A41}"/>
                </a:ext>
              </a:extLst>
            </p:cNvPr>
            <p:cNvCxnSpPr/>
            <p:nvPr/>
          </p:nvCxnSpPr>
          <p:spPr>
            <a:xfrm flipH="1" flipV="1">
              <a:off x="4859325" y="3978766"/>
              <a:ext cx="3401975" cy="1155654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90949D2C-E152-2F48-B4BD-9192A96ADB54}"/>
                </a:ext>
              </a:extLst>
            </p:cNvPr>
            <p:cNvCxnSpPr/>
            <p:nvPr/>
          </p:nvCxnSpPr>
          <p:spPr>
            <a:xfrm flipV="1">
              <a:off x="5151431" y="3970900"/>
              <a:ext cx="1909902" cy="2316226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64AB1B51-A1C5-F041-A8FE-70E990CDCF1F}"/>
                </a:ext>
              </a:extLst>
            </p:cNvPr>
            <p:cNvCxnSpPr/>
            <p:nvPr/>
          </p:nvCxnSpPr>
          <p:spPr>
            <a:xfrm flipV="1">
              <a:off x="2665586" y="3905374"/>
              <a:ext cx="1292827" cy="2128368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C52CC525-25F8-B545-8B19-EB3FD37E000F}"/>
                </a:ext>
              </a:extLst>
            </p:cNvPr>
            <p:cNvCxnSpPr/>
            <p:nvPr/>
          </p:nvCxnSpPr>
          <p:spPr>
            <a:xfrm flipV="1">
              <a:off x="2817986" y="3920032"/>
              <a:ext cx="3480948" cy="2266110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E651561A-973E-284B-B220-0B8E2AA5E887}"/>
                </a:ext>
              </a:extLst>
            </p:cNvPr>
            <p:cNvCxnSpPr/>
            <p:nvPr/>
          </p:nvCxnSpPr>
          <p:spPr>
            <a:xfrm flipH="1" flipV="1">
              <a:off x="4750363" y="3872867"/>
              <a:ext cx="1353911" cy="1562833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5" name="Picture 84">
              <a:extLst>
                <a:ext uri="{FF2B5EF4-FFF2-40B4-BE49-F238E27FC236}">
                  <a16:creationId xmlns:a16="http://schemas.microsoft.com/office/drawing/2014/main" id="{54B4F6A8-08E5-D54C-9F8F-B81B612EBA28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14069" y="5966100"/>
              <a:ext cx="1707129" cy="908047"/>
            </a:xfrm>
            <a:prstGeom prst="rect">
              <a:avLst/>
            </a:prstGeom>
          </p:spPr>
        </p:pic>
        <p:sp>
          <p:nvSpPr>
            <p:cNvPr id="86" name="Slide Number Placeholder 8">
              <a:extLst>
                <a:ext uri="{FF2B5EF4-FFF2-40B4-BE49-F238E27FC236}">
                  <a16:creationId xmlns:a16="http://schemas.microsoft.com/office/drawing/2014/main" id="{1E636A42-A033-864B-897B-C32CF41030B2}"/>
                </a:ext>
              </a:extLst>
            </p:cNvPr>
            <p:cNvSpPr txBox="1">
              <a:spLocks/>
            </p:cNvSpPr>
            <p:nvPr/>
          </p:nvSpPr>
          <p:spPr>
            <a:xfrm>
              <a:off x="8763000" y="6508751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en-US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DC2A921A-EC74-6F4D-8465-D463C43FF014}" type="slidenum">
                <a:rPr lang="en-US" smtClean="0">
                  <a:solidFill>
                    <a:prstClr val="black">
                      <a:tint val="75000"/>
                    </a:prstClr>
                  </a:solidFill>
                </a:rPr>
                <a:pPr/>
                <a:t>10</a:t>
              </a:fld>
              <a:endParaRPr lang="en-US">
                <a:solidFill>
                  <a:prstClr val="black">
                    <a:tint val="75000"/>
                  </a:prstClr>
                </a:solidFill>
              </a:endParaRPr>
            </a:p>
          </p:txBody>
        </p: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B3D76C37-A3B0-0A4C-9176-77109089F5A1}"/>
                </a:ext>
              </a:extLst>
            </p:cNvPr>
            <p:cNvCxnSpPr/>
            <p:nvPr/>
          </p:nvCxnSpPr>
          <p:spPr>
            <a:xfrm flipH="1" flipV="1">
              <a:off x="9215441" y="3872867"/>
              <a:ext cx="1225569" cy="1274617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FAEA3F6B-0ED5-174F-93E7-F6EBACBB39EA}"/>
                </a:ext>
              </a:extLst>
            </p:cNvPr>
            <p:cNvCxnSpPr/>
            <p:nvPr/>
          </p:nvCxnSpPr>
          <p:spPr>
            <a:xfrm flipV="1">
              <a:off x="8799457" y="3857928"/>
              <a:ext cx="41674" cy="2358117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0DAA83E6-0C94-8E4F-A765-FE5FD8C1C8D8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812665" y="2682823"/>
              <a:ext cx="2130682" cy="10972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4988651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3">
            <a:extLst>
              <a:ext uri="{FF2B5EF4-FFF2-40B4-BE49-F238E27FC236}">
                <a16:creationId xmlns:a16="http://schemas.microsoft.com/office/drawing/2014/main" id="{B2262469-CC72-C448-9D25-68DB9059D43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76552" y="782888"/>
            <a:ext cx="9720504" cy="2861278"/>
          </a:xfrm>
          <a:prstGeom prst="rect">
            <a:avLst/>
          </a:prstGeom>
        </p:spPr>
      </p:pic>
      <p:pic>
        <p:nvPicPr>
          <p:cNvPr id="91" name="Picture 90">
            <a:extLst>
              <a:ext uri="{FF2B5EF4-FFF2-40B4-BE49-F238E27FC236}">
                <a16:creationId xmlns:a16="http://schemas.microsoft.com/office/drawing/2014/main" id="{FC1FF73B-BE29-A441-BF86-E90E74646AF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54802" y="7127451"/>
            <a:ext cx="5010787" cy="1474950"/>
          </a:xfrm>
          <a:prstGeom prst="rect">
            <a:avLst/>
          </a:prstGeom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38DDDE6C-E70F-4D49-8462-8458AA67D3E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205032">
            <a:off x="6476147" y="7975274"/>
            <a:ext cx="2618542" cy="1976181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290511" y="246063"/>
            <a:ext cx="1179671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r>
              <a:rPr lang="en-US" sz="4800" b="1" dirty="0">
                <a:solidFill>
                  <a:srgbClr val="FF0000"/>
                </a:solidFill>
                <a:latin typeface="Futura-BoldOblique" charset="0"/>
                <a:ea typeface="Futura-BoldOblique" charset="0"/>
                <a:cs typeface="Futura-BoldOblique" charset="0"/>
              </a:rPr>
              <a:t>Fast and Scalable</a:t>
            </a:r>
            <a:endParaRPr lang="en-US" sz="4800" b="1" dirty="0">
              <a:solidFill>
                <a:schemeClr val="accent4">
                  <a:lumMod val="75000"/>
                </a:schemeClr>
              </a:solidFill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A062603-C1B2-5049-8AD8-500548925549}"/>
              </a:ext>
            </a:extLst>
          </p:cNvPr>
          <p:cNvSpPr txBox="1"/>
          <p:nvPr/>
        </p:nvSpPr>
        <p:spPr>
          <a:xfrm>
            <a:off x="290511" y="3592972"/>
            <a:ext cx="10920033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spcBef>
                <a:spcPts val="2400"/>
              </a:spcBef>
              <a:buFont typeface="Wingdings" pitchFamily="2" charset="2"/>
              <a:buChar char="q"/>
            </a:pPr>
            <a:r>
              <a:rPr lang="en-US" sz="3600" i="1" dirty="0">
                <a:solidFill>
                  <a:srgbClr val="FF000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 Medium" panose="02000503000000020004" pitchFamily="2" charset="0"/>
              </a:rPr>
              <a:t>Low and predictable latencies for interactive applications</a:t>
            </a:r>
          </a:p>
          <a:p>
            <a:pPr marL="685800" indent="-685800">
              <a:spcBef>
                <a:spcPts val="2400"/>
              </a:spcBef>
              <a:buFont typeface="Wingdings" pitchFamily="2" charset="2"/>
              <a:buChar char="q"/>
            </a:pPr>
            <a:r>
              <a:rPr lang="en-US" sz="3600" i="1" dirty="0">
                <a:solidFill>
                  <a:srgbClr val="FF000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 Medium" panose="02000503000000020004" pitchFamily="2" charset="0"/>
              </a:rPr>
              <a:t>Scale to high throughputs</a:t>
            </a:r>
          </a:p>
          <a:p>
            <a:pPr marL="685800" indent="-685800">
              <a:spcBef>
                <a:spcPts val="2400"/>
              </a:spcBef>
              <a:buFont typeface="Wingdings" pitchFamily="2" charset="2"/>
              <a:buChar char="q"/>
            </a:pPr>
            <a:r>
              <a:rPr lang="en-US" sz="3600" i="1" dirty="0">
                <a:solidFill>
                  <a:srgbClr val="FF000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 Medium" panose="02000503000000020004" pitchFamily="2" charset="0"/>
              </a:rPr>
              <a:t>Serve on specialized hardware</a:t>
            </a:r>
          </a:p>
        </p:txBody>
      </p:sp>
    </p:spTree>
    <p:extLst>
      <p:ext uri="{BB962C8B-B14F-4D97-AF65-F5344CB8AC3E}">
        <p14:creationId xmlns:p14="http://schemas.microsoft.com/office/powerpoint/2010/main" val="422696641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Picture 90">
            <a:extLst>
              <a:ext uri="{FF2B5EF4-FFF2-40B4-BE49-F238E27FC236}">
                <a16:creationId xmlns:a16="http://schemas.microsoft.com/office/drawing/2014/main" id="{FC1FF73B-BE29-A441-BF86-E90E74646AF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54802" y="7127451"/>
            <a:ext cx="5010787" cy="1474950"/>
          </a:xfrm>
          <a:prstGeom prst="rect">
            <a:avLst/>
          </a:prstGeom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38DDDE6C-E70F-4D49-8462-8458AA67D3E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205032">
            <a:off x="6476147" y="7975274"/>
            <a:ext cx="2618542" cy="1976181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290511" y="246063"/>
            <a:ext cx="1179671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r>
              <a:rPr lang="en-US" sz="4800" b="1" dirty="0">
                <a:solidFill>
                  <a:srgbClr val="FF0000"/>
                </a:solidFill>
                <a:latin typeface="Futura-BoldOblique" charset="0"/>
                <a:ea typeface="Futura-BoldOblique" charset="0"/>
                <a:cs typeface="Futura-BoldOblique" charset="0"/>
              </a:rPr>
              <a:t>Affordable</a:t>
            </a:r>
            <a:endParaRPr lang="en-US" sz="4800" b="1" dirty="0">
              <a:solidFill>
                <a:schemeClr val="accent4">
                  <a:lumMod val="75000"/>
                </a:schemeClr>
              </a:solidFill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A062603-C1B2-5049-8AD8-500548925549}"/>
              </a:ext>
            </a:extLst>
          </p:cNvPr>
          <p:cNvSpPr txBox="1"/>
          <p:nvPr/>
        </p:nvSpPr>
        <p:spPr>
          <a:xfrm>
            <a:off x="473391" y="2487959"/>
            <a:ext cx="5925945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spcBef>
                <a:spcPts val="2400"/>
              </a:spcBef>
              <a:buFont typeface="Wingdings" pitchFamily="2" charset="2"/>
              <a:buChar char="q"/>
            </a:pPr>
            <a:r>
              <a:rPr lang="en-US" sz="3600" i="1" dirty="0">
                <a:solidFill>
                  <a:srgbClr val="FF000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 Medium" panose="02000503000000020004" pitchFamily="2" charset="0"/>
              </a:rPr>
              <a:t>Minimize storage cost</a:t>
            </a:r>
          </a:p>
          <a:p>
            <a:pPr marL="685800" indent="-685800">
              <a:spcBef>
                <a:spcPts val="2400"/>
              </a:spcBef>
              <a:buFont typeface="Wingdings" pitchFamily="2" charset="2"/>
              <a:buChar char="q"/>
            </a:pPr>
            <a:r>
              <a:rPr lang="en-US" sz="3600" i="1" dirty="0">
                <a:solidFill>
                  <a:srgbClr val="FF000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 Medium" panose="02000503000000020004" pitchFamily="2" charset="0"/>
              </a:rPr>
              <a:t>Minimize compute cost when using expensive compute resources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13B5D7F-F715-6D47-9955-6F14F0A265E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205032">
            <a:off x="6397626" y="1613141"/>
            <a:ext cx="5188305" cy="3915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11502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290511" y="246063"/>
            <a:ext cx="1179671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r>
              <a:rPr lang="en-US" sz="5300" b="1" dirty="0">
                <a:solidFill>
                  <a:srgbClr val="FF0000"/>
                </a:solidFill>
                <a:latin typeface="Futura-BoldOblique" charset="0"/>
                <a:ea typeface="Futura-BoldOblique" charset="0"/>
                <a:cs typeface="Futura-BoldOblique" charset="0"/>
              </a:rPr>
              <a:t>Prediction-Serving Today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A062603-C1B2-5049-8AD8-500548925549}"/>
              </a:ext>
            </a:extLst>
          </p:cNvPr>
          <p:cNvSpPr txBox="1"/>
          <p:nvPr/>
        </p:nvSpPr>
        <p:spPr>
          <a:xfrm>
            <a:off x="621792" y="1571626"/>
            <a:ext cx="8869680" cy="4618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5500" b="1" i="1" dirty="0">
                <a:solidFill>
                  <a:srgbClr val="FF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Two Approaches:</a:t>
            </a:r>
          </a:p>
          <a:p>
            <a:pPr marL="1143000" lvl="1" indent="-685800">
              <a:lnSpc>
                <a:spcPct val="200000"/>
              </a:lnSpc>
              <a:buFont typeface="Wingdings" pitchFamily="2" charset="2"/>
              <a:buChar char="q"/>
            </a:pPr>
            <a:r>
              <a:rPr lang="en-US" sz="5000" i="1" dirty="0">
                <a:solidFill>
                  <a:srgbClr val="FF000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 Medium" panose="02000503000000020004" pitchFamily="2" charset="0"/>
              </a:rPr>
              <a:t>Pre-materialize predictions</a:t>
            </a:r>
          </a:p>
          <a:p>
            <a:pPr marL="1143000" lvl="1" indent="-685800">
              <a:lnSpc>
                <a:spcPct val="200000"/>
              </a:lnSpc>
              <a:buFont typeface="Wingdings" pitchFamily="2" charset="2"/>
              <a:buChar char="q"/>
            </a:pPr>
            <a:r>
              <a:rPr lang="en-US" sz="5000" i="1" dirty="0">
                <a:solidFill>
                  <a:srgbClr val="FF000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 Medium" panose="02000503000000020004" pitchFamily="2" charset="0"/>
              </a:rPr>
              <a:t>Put model in a container</a:t>
            </a:r>
          </a:p>
        </p:txBody>
      </p:sp>
    </p:spTree>
    <p:extLst>
      <p:ext uri="{BB962C8B-B14F-4D97-AF65-F5344CB8AC3E}">
        <p14:creationId xmlns:p14="http://schemas.microsoft.com/office/powerpoint/2010/main" val="553080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bldLvl="2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71FBD58A-D55E-8143-8FD6-9652E1A1474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6381158" y="2220972"/>
            <a:ext cx="4483698" cy="271681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690C2DDF-CF0B-B444-ACB4-AAE7E7EA0ED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741342" y="975070"/>
            <a:ext cx="437827" cy="413308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05E0AB7-E726-3C44-B0C4-B3E0539E8A1E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72" y="1622770"/>
            <a:ext cx="4293230" cy="382352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593194B-5062-2840-B041-C641FAF6D5D7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4345" y="1622770"/>
            <a:ext cx="8220588" cy="382352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6F38C2C-C202-6742-B189-E03BE8AB39C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58489" y="1970364"/>
            <a:ext cx="368213" cy="347593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2341FEE-3690-8041-988D-54EC5BCAEC96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23314" y="5656913"/>
            <a:ext cx="1817945" cy="96637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8B408E0F-896D-F94A-8826-A439C3EFEE81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51147" y="5684004"/>
            <a:ext cx="1766983" cy="939288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43098044-6C6E-6C43-ADE7-CB5AA600A6BF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139309" y="7196304"/>
            <a:ext cx="2057139" cy="1136539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809C0642-40E9-104E-832D-C0208B15CA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Pre-materialized</a:t>
            </a:r>
            <a:r>
              <a:rPr lang="en-US" dirty="0"/>
              <a:t> Predictions</a:t>
            </a:r>
          </a:p>
        </p:txBody>
      </p:sp>
    </p:spTree>
    <p:extLst>
      <p:ext uri="{BB962C8B-B14F-4D97-AF65-F5344CB8AC3E}">
        <p14:creationId xmlns:p14="http://schemas.microsoft.com/office/powerpoint/2010/main" val="3600609965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71FBD58A-D55E-8143-8FD6-9652E1A1474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6381158" y="2220972"/>
            <a:ext cx="4483698" cy="271681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690C2DDF-CF0B-B444-ACB4-AAE7E7EA0ED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741342" y="975070"/>
            <a:ext cx="437827" cy="413308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05E0AB7-E726-3C44-B0C4-B3E0539E8A1E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6176" y="1377609"/>
            <a:ext cx="5234078" cy="466144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593194B-5062-2840-B041-C641FAF6D5D7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630195" y="1622770"/>
            <a:ext cx="8220588" cy="382352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6F38C2C-C202-6742-B189-E03BE8AB39C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69039" y="1970364"/>
            <a:ext cx="368213" cy="347593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2341FEE-3690-8041-988D-54EC5BCAEC96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04264" y="7580200"/>
            <a:ext cx="1817945" cy="96637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8B408E0F-896D-F94A-8826-A439C3EFEE81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86817" y="7863199"/>
            <a:ext cx="1766983" cy="939288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43098044-6C6E-6C43-ADE7-CB5AA600A6BF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139309" y="7196304"/>
            <a:ext cx="2057139" cy="1136539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809C0642-40E9-104E-832D-C0208B15CA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450" y="262627"/>
            <a:ext cx="10801350" cy="1325563"/>
          </a:xfrm>
        </p:spPr>
        <p:txBody>
          <a:bodyPr/>
          <a:lstStyle/>
          <a:p>
            <a:r>
              <a:rPr lang="en-US" b="1" dirty="0"/>
              <a:t>Pre-materialized</a:t>
            </a:r>
            <a:r>
              <a:rPr lang="en-US" dirty="0"/>
              <a:t> Predictions</a:t>
            </a:r>
          </a:p>
        </p:txBody>
      </p:sp>
      <p:sp>
        <p:nvSpPr>
          <p:cNvPr id="11" name="Can 10">
            <a:extLst>
              <a:ext uri="{FF2B5EF4-FFF2-40B4-BE49-F238E27FC236}">
                <a16:creationId xmlns:a16="http://schemas.microsoft.com/office/drawing/2014/main" id="{9ED72A20-A13F-5845-A3C4-CDDAF1C4B897}"/>
              </a:ext>
            </a:extLst>
          </p:cNvPr>
          <p:cNvSpPr/>
          <p:nvPr/>
        </p:nvSpPr>
        <p:spPr>
          <a:xfrm>
            <a:off x="6640765" y="4937789"/>
            <a:ext cx="1991098" cy="1596361"/>
          </a:xfrm>
          <a:prstGeom prst="can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70"/>
            <a:r>
              <a:rPr lang="en-US" sz="2400" dirty="0">
                <a:solidFill>
                  <a:prstClr val="white"/>
                </a:solidFill>
                <a:ea typeface="Helvetica Neue" charset="0"/>
                <a:cs typeface="Helvetica Neue" charset="0"/>
              </a:rPr>
              <a:t>All Possible</a:t>
            </a:r>
          </a:p>
          <a:p>
            <a:pPr algn="ctr" defTabSz="609570"/>
            <a:r>
              <a:rPr lang="en-US" sz="2400" dirty="0">
                <a:solidFill>
                  <a:prstClr val="white"/>
                </a:solidFill>
                <a:ea typeface="Helvetica Neue" charset="0"/>
                <a:cs typeface="Helvetica Neue" charset="0"/>
              </a:rPr>
              <a:t>Queries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1D1D4575-89C2-A04A-BB24-03E4C58F47A2}"/>
              </a:ext>
            </a:extLst>
          </p:cNvPr>
          <p:cNvSpPr/>
          <p:nvPr/>
        </p:nvSpPr>
        <p:spPr>
          <a:xfrm>
            <a:off x="6194492" y="2703194"/>
            <a:ext cx="2883645" cy="1503468"/>
          </a:xfrm>
          <a:prstGeom prst="roundRect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Batch Training Framework</a:t>
            </a:r>
          </a:p>
        </p:txBody>
      </p:sp>
      <p:sp>
        <p:nvSpPr>
          <p:cNvPr id="14" name="Down Arrow 13">
            <a:extLst>
              <a:ext uri="{FF2B5EF4-FFF2-40B4-BE49-F238E27FC236}">
                <a16:creationId xmlns:a16="http://schemas.microsoft.com/office/drawing/2014/main" id="{D3440B51-6FE1-E849-969D-E0BDCCEB2A53}"/>
              </a:ext>
            </a:extLst>
          </p:cNvPr>
          <p:cNvSpPr/>
          <p:nvPr/>
        </p:nvSpPr>
        <p:spPr>
          <a:xfrm rot="16200000">
            <a:off x="5515241" y="3170008"/>
            <a:ext cx="506802" cy="569841"/>
          </a:xfrm>
          <a:prstGeom prst="downArrow">
            <a:avLst/>
          </a:prstGeom>
          <a:ln w="28575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2400">
              <a:solidFill>
                <a:srgbClr val="FFFFFF"/>
              </a:solidFill>
              <a:latin typeface="Century Gothic" panose="020F0302020204030204"/>
            </a:endParaRPr>
          </a:p>
        </p:txBody>
      </p:sp>
      <p:sp>
        <p:nvSpPr>
          <p:cNvPr id="15" name="Down Arrow 14">
            <a:extLst>
              <a:ext uri="{FF2B5EF4-FFF2-40B4-BE49-F238E27FC236}">
                <a16:creationId xmlns:a16="http://schemas.microsoft.com/office/drawing/2014/main" id="{5CAF6428-7011-7B4B-ACC6-BE6703C0FF32}"/>
              </a:ext>
            </a:extLst>
          </p:cNvPr>
          <p:cNvSpPr/>
          <p:nvPr/>
        </p:nvSpPr>
        <p:spPr>
          <a:xfrm rot="10800000">
            <a:off x="7382914" y="4274234"/>
            <a:ext cx="506802" cy="595982"/>
          </a:xfrm>
          <a:prstGeom prst="downArrow">
            <a:avLst/>
          </a:prstGeom>
          <a:ln w="28575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2400">
              <a:solidFill>
                <a:srgbClr val="FFFFFF"/>
              </a:solidFill>
              <a:latin typeface="Century Gothic" panose="020F0302020204030204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516BC76-8833-8F4A-82BB-E679BD8DEEF4}"/>
              </a:ext>
            </a:extLst>
          </p:cNvPr>
          <p:cNvGrpSpPr/>
          <p:nvPr/>
        </p:nvGrpSpPr>
        <p:grpSpPr>
          <a:xfrm>
            <a:off x="6694897" y="1791075"/>
            <a:ext cx="1946651" cy="878333"/>
            <a:chOff x="6995846" y="1791075"/>
            <a:chExt cx="1946651" cy="878333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4B96B073-632E-F346-8980-179A1AA692C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112486" y="1791075"/>
              <a:ext cx="1649554" cy="878333"/>
            </a:xfrm>
            <a:prstGeom prst="rect">
              <a:avLst/>
            </a:prstGeom>
          </p:spPr>
        </p:pic>
        <p:sp>
          <p:nvSpPr>
            <p:cNvPr id="5" name="Double Bracket 4">
              <a:extLst>
                <a:ext uri="{FF2B5EF4-FFF2-40B4-BE49-F238E27FC236}">
                  <a16:creationId xmlns:a16="http://schemas.microsoft.com/office/drawing/2014/main" id="{C3F55E27-3A45-1545-8F22-AEA06C44E3F8}"/>
                </a:ext>
              </a:extLst>
            </p:cNvPr>
            <p:cNvSpPr/>
            <p:nvPr/>
          </p:nvSpPr>
          <p:spPr>
            <a:xfrm>
              <a:off x="6995846" y="1947214"/>
              <a:ext cx="1946651" cy="699044"/>
            </a:xfrm>
            <a:prstGeom prst="bracketPair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247816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4" grpId="0" animBg="1"/>
      <p:bldP spid="1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71FBD58A-D55E-8143-8FD6-9652E1A1474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6381158" y="2220972"/>
            <a:ext cx="4483698" cy="271681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690C2DDF-CF0B-B444-ACB4-AAE7E7EA0ED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231231" y="975070"/>
            <a:ext cx="437827" cy="413308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05E0AB7-E726-3C44-B0C4-B3E0539E8A1E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104721" y="1377607"/>
            <a:ext cx="5234078" cy="466144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593194B-5062-2840-B041-C641FAF6D5D7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630195" y="1622770"/>
            <a:ext cx="8220588" cy="382352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6F38C2C-C202-6742-B189-E03BE8AB39C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69039" y="1970364"/>
            <a:ext cx="368213" cy="347593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2341FEE-3690-8041-988D-54EC5BCAEC96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04264" y="7580200"/>
            <a:ext cx="1817945" cy="96637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8B408E0F-896D-F94A-8826-A439C3EFEE81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86817" y="7863199"/>
            <a:ext cx="1766983" cy="939288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43098044-6C6E-6C43-ADE7-CB5AA600A6BF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139309" y="7196304"/>
            <a:ext cx="2057139" cy="1136539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809C0642-40E9-104E-832D-C0208B15CA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450" y="262627"/>
            <a:ext cx="10801350" cy="1325563"/>
          </a:xfrm>
        </p:spPr>
        <p:txBody>
          <a:bodyPr/>
          <a:lstStyle/>
          <a:p>
            <a:r>
              <a:rPr lang="en-US" b="1" dirty="0"/>
              <a:t>Pre-materialized</a:t>
            </a:r>
            <a:r>
              <a:rPr lang="en-US" dirty="0"/>
              <a:t> Predictions</a:t>
            </a:r>
          </a:p>
        </p:txBody>
      </p:sp>
      <p:sp>
        <p:nvSpPr>
          <p:cNvPr id="11" name="Can 10">
            <a:extLst>
              <a:ext uri="{FF2B5EF4-FFF2-40B4-BE49-F238E27FC236}">
                <a16:creationId xmlns:a16="http://schemas.microsoft.com/office/drawing/2014/main" id="{9ED72A20-A13F-5845-A3C4-CDDAF1C4B897}"/>
              </a:ext>
            </a:extLst>
          </p:cNvPr>
          <p:cNvSpPr/>
          <p:nvPr/>
        </p:nvSpPr>
        <p:spPr>
          <a:xfrm>
            <a:off x="4624761" y="4937789"/>
            <a:ext cx="1991098" cy="1596361"/>
          </a:xfrm>
          <a:prstGeom prst="can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70"/>
            <a:r>
              <a:rPr lang="en-US" sz="2400" dirty="0">
                <a:solidFill>
                  <a:prstClr val="white"/>
                </a:solidFill>
                <a:ea typeface="Helvetica Neue" charset="0"/>
                <a:cs typeface="Helvetica Neue" charset="0"/>
              </a:rPr>
              <a:t>All Possible</a:t>
            </a:r>
          </a:p>
          <a:p>
            <a:pPr algn="ctr" defTabSz="609570"/>
            <a:r>
              <a:rPr lang="en-US" sz="2400" dirty="0">
                <a:solidFill>
                  <a:prstClr val="white"/>
                </a:solidFill>
                <a:ea typeface="Helvetica Neue" charset="0"/>
                <a:cs typeface="Helvetica Neue" charset="0"/>
              </a:rPr>
              <a:t>Queries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1D1D4575-89C2-A04A-BB24-03E4C58F47A2}"/>
              </a:ext>
            </a:extLst>
          </p:cNvPr>
          <p:cNvSpPr/>
          <p:nvPr/>
        </p:nvSpPr>
        <p:spPr>
          <a:xfrm>
            <a:off x="4178488" y="2703194"/>
            <a:ext cx="2883645" cy="1503468"/>
          </a:xfrm>
          <a:prstGeom prst="roundRect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Batch Training Framework</a:t>
            </a:r>
          </a:p>
        </p:txBody>
      </p:sp>
      <p:sp>
        <p:nvSpPr>
          <p:cNvPr id="14" name="Down Arrow 13">
            <a:extLst>
              <a:ext uri="{FF2B5EF4-FFF2-40B4-BE49-F238E27FC236}">
                <a16:creationId xmlns:a16="http://schemas.microsoft.com/office/drawing/2014/main" id="{D3440B51-6FE1-E849-969D-E0BDCCEB2A53}"/>
              </a:ext>
            </a:extLst>
          </p:cNvPr>
          <p:cNvSpPr/>
          <p:nvPr/>
        </p:nvSpPr>
        <p:spPr>
          <a:xfrm rot="16200000">
            <a:off x="3499237" y="3170008"/>
            <a:ext cx="506802" cy="569841"/>
          </a:xfrm>
          <a:prstGeom prst="downArrow">
            <a:avLst/>
          </a:prstGeom>
          <a:ln w="28575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2400">
              <a:solidFill>
                <a:srgbClr val="FFFFFF"/>
              </a:solidFill>
              <a:latin typeface="Century Gothic" panose="020F0302020204030204"/>
            </a:endParaRPr>
          </a:p>
        </p:txBody>
      </p:sp>
      <p:sp>
        <p:nvSpPr>
          <p:cNvPr id="15" name="Down Arrow 14">
            <a:extLst>
              <a:ext uri="{FF2B5EF4-FFF2-40B4-BE49-F238E27FC236}">
                <a16:creationId xmlns:a16="http://schemas.microsoft.com/office/drawing/2014/main" id="{5CAF6428-7011-7B4B-ACC6-BE6703C0FF32}"/>
              </a:ext>
            </a:extLst>
          </p:cNvPr>
          <p:cNvSpPr/>
          <p:nvPr/>
        </p:nvSpPr>
        <p:spPr>
          <a:xfrm rot="10800000">
            <a:off x="5366910" y="4274234"/>
            <a:ext cx="506802" cy="595982"/>
          </a:xfrm>
          <a:prstGeom prst="downArrow">
            <a:avLst/>
          </a:prstGeom>
          <a:ln w="28575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2400">
              <a:solidFill>
                <a:srgbClr val="FFFFFF"/>
              </a:solidFill>
              <a:latin typeface="Century Gothic" panose="020F0302020204030204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516BC76-8833-8F4A-82BB-E679BD8DEEF4}"/>
              </a:ext>
            </a:extLst>
          </p:cNvPr>
          <p:cNvGrpSpPr/>
          <p:nvPr/>
        </p:nvGrpSpPr>
        <p:grpSpPr>
          <a:xfrm>
            <a:off x="4678893" y="1791075"/>
            <a:ext cx="1946651" cy="878333"/>
            <a:chOff x="6995846" y="1791075"/>
            <a:chExt cx="1946651" cy="878333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4B96B073-632E-F346-8980-179A1AA692C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112486" y="1791075"/>
              <a:ext cx="1649554" cy="878333"/>
            </a:xfrm>
            <a:prstGeom prst="rect">
              <a:avLst/>
            </a:prstGeom>
          </p:spPr>
        </p:pic>
        <p:sp>
          <p:nvSpPr>
            <p:cNvPr id="5" name="Double Bracket 4">
              <a:extLst>
                <a:ext uri="{FF2B5EF4-FFF2-40B4-BE49-F238E27FC236}">
                  <a16:creationId xmlns:a16="http://schemas.microsoft.com/office/drawing/2014/main" id="{C3F55E27-3A45-1545-8F22-AEA06C44E3F8}"/>
                </a:ext>
              </a:extLst>
            </p:cNvPr>
            <p:cNvSpPr/>
            <p:nvPr/>
          </p:nvSpPr>
          <p:spPr>
            <a:xfrm>
              <a:off x="6995846" y="1947214"/>
              <a:ext cx="1946651" cy="699044"/>
            </a:xfrm>
            <a:prstGeom prst="bracketPair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Can 18">
            <a:extLst>
              <a:ext uri="{FF2B5EF4-FFF2-40B4-BE49-F238E27FC236}">
                <a16:creationId xmlns:a16="http://schemas.microsoft.com/office/drawing/2014/main" id="{25E44522-06E1-0E4B-BAED-7240378D8A3C}"/>
              </a:ext>
            </a:extLst>
          </p:cNvPr>
          <p:cNvSpPr/>
          <p:nvPr/>
        </p:nvSpPr>
        <p:spPr>
          <a:xfrm>
            <a:off x="8970645" y="2410280"/>
            <a:ext cx="2639347" cy="3036019"/>
          </a:xfrm>
          <a:prstGeom prst="can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667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914ED8E-B1B2-B54A-AD2F-28E219037DDF}"/>
              </a:ext>
            </a:extLst>
          </p:cNvPr>
          <p:cNvSpPr/>
          <p:nvPr/>
        </p:nvSpPr>
        <p:spPr>
          <a:xfrm>
            <a:off x="8513765" y="609257"/>
            <a:ext cx="355310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entury Gothic" panose="020B0502020202020204" pitchFamily="34" charset="0"/>
                <a:ea typeface="Helvetica Neue" charset="0"/>
                <a:cs typeface="Helvetica Neue" charset="0"/>
              </a:rPr>
              <a:t>Data </a:t>
            </a:r>
            <a:br>
              <a:rPr kumimoji="0" lang="en-US" sz="3600" b="0" i="0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entury Gothic" panose="020B0502020202020204" pitchFamily="34" charset="0"/>
                <a:ea typeface="Helvetica Neue" charset="0"/>
                <a:cs typeface="Helvetica Neue" charset="0"/>
              </a:rPr>
            </a:br>
            <a:r>
              <a:rPr kumimoji="0" lang="en-US" sz="3600" b="0" i="0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entury Gothic" panose="020B0502020202020204" pitchFamily="34" charset="0"/>
                <a:ea typeface="Helvetica Neue" charset="0"/>
                <a:cs typeface="Helvetica Neue" charset="0"/>
              </a:rPr>
              <a:t>Management </a:t>
            </a:r>
            <a:r>
              <a:rPr lang="en-US" sz="3600" dirty="0">
                <a:latin typeface="Century Gothic" panose="020B0502020202020204" pitchFamily="34" charset="0"/>
                <a:ea typeface="Helvetica Neue" charset="0"/>
                <a:cs typeface="Helvetica Neue" charset="0"/>
              </a:rPr>
              <a:t>System</a:t>
            </a:r>
            <a:endParaRPr kumimoji="0" lang="en-US" sz="3600" b="0" i="0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entury Gothic" panose="020B0502020202020204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56F30EE-1E98-C146-858F-F9CD6E421BE9}"/>
              </a:ext>
            </a:extLst>
          </p:cNvPr>
          <p:cNvGrpSpPr/>
          <p:nvPr/>
        </p:nvGrpSpPr>
        <p:grpSpPr>
          <a:xfrm>
            <a:off x="7119052" y="3201527"/>
            <a:ext cx="1739579" cy="1016246"/>
            <a:chOff x="7119052" y="3201527"/>
            <a:chExt cx="1739579" cy="1016246"/>
          </a:xfrm>
        </p:grpSpPr>
        <p:sp>
          <p:nvSpPr>
            <p:cNvPr id="18" name="Down Arrow 17">
              <a:extLst>
                <a:ext uri="{FF2B5EF4-FFF2-40B4-BE49-F238E27FC236}">
                  <a16:creationId xmlns:a16="http://schemas.microsoft.com/office/drawing/2014/main" id="{D46C48F3-FB46-8945-A4B8-AF25A18B283D}"/>
                </a:ext>
              </a:extLst>
            </p:cNvPr>
            <p:cNvSpPr/>
            <p:nvPr/>
          </p:nvSpPr>
          <p:spPr>
            <a:xfrm rot="16200000">
              <a:off x="7714618" y="2736144"/>
              <a:ext cx="506802" cy="1437568"/>
            </a:xfrm>
            <a:prstGeom prst="downArrow">
              <a:avLst/>
            </a:prstGeom>
            <a:ln w="28575"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en-US" sz="2400">
                <a:solidFill>
                  <a:srgbClr val="FFFFFF"/>
                </a:solidFill>
                <a:latin typeface="Century Gothic" panose="020F0302020204030204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59352BF-A133-FA4C-AB35-21DF44C3AC2B}"/>
                </a:ext>
              </a:extLst>
            </p:cNvPr>
            <p:cNvSpPr txBox="1"/>
            <p:nvPr/>
          </p:nvSpPr>
          <p:spPr>
            <a:xfrm>
              <a:off x="7119052" y="3694553"/>
              <a:ext cx="1739579" cy="523220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(Scoring)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CA20191-94E2-2E44-97DA-20836EBB9305}"/>
              </a:ext>
            </a:extLst>
          </p:cNvPr>
          <p:cNvGrpSpPr/>
          <p:nvPr/>
        </p:nvGrpSpPr>
        <p:grpSpPr>
          <a:xfrm>
            <a:off x="8963674" y="5526241"/>
            <a:ext cx="2488053" cy="1016000"/>
            <a:chOff x="9104354" y="5596581"/>
            <a:chExt cx="2488053" cy="101600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01DA107-ABB9-C544-8D6B-72618E8AA16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353336" y="5596581"/>
              <a:ext cx="1981200" cy="1016000"/>
            </a:xfrm>
            <a:prstGeom prst="rect">
              <a:avLst/>
            </a:prstGeom>
          </p:spPr>
        </p:pic>
        <p:sp>
          <p:nvSpPr>
            <p:cNvPr id="27" name="Double Bracket 26">
              <a:extLst>
                <a:ext uri="{FF2B5EF4-FFF2-40B4-BE49-F238E27FC236}">
                  <a16:creationId xmlns:a16="http://schemas.microsoft.com/office/drawing/2014/main" id="{DF014382-E4CD-EE45-9616-A9CD69B1BEE8}"/>
                </a:ext>
              </a:extLst>
            </p:cNvPr>
            <p:cNvSpPr/>
            <p:nvPr/>
          </p:nvSpPr>
          <p:spPr>
            <a:xfrm>
              <a:off x="9104354" y="5838093"/>
              <a:ext cx="2488053" cy="774488"/>
            </a:xfrm>
            <a:prstGeom prst="bracketPair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68DEBD36-AFC7-664C-A4D7-0013097DA5D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42667" y="3361502"/>
            <a:ext cx="1904864" cy="1730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8876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71FBD58A-D55E-8143-8FD6-9652E1A1474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6381158" y="2220972"/>
            <a:ext cx="4483698" cy="271681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690C2DDF-CF0B-B444-ACB4-AAE7E7EA0ED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231231" y="975070"/>
            <a:ext cx="437827" cy="413308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593194B-5062-2840-B041-C641FAF6D5D7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630195" y="1622770"/>
            <a:ext cx="8220588" cy="382352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6F38C2C-C202-6742-B189-E03BE8AB39C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69039" y="1970364"/>
            <a:ext cx="368213" cy="347593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2341FEE-3690-8041-988D-54EC5BCAEC96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04264" y="7580200"/>
            <a:ext cx="1817945" cy="96637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8B408E0F-896D-F94A-8826-A439C3EFEE81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86817" y="7863199"/>
            <a:ext cx="1766983" cy="939288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43098044-6C6E-6C43-ADE7-CB5AA600A6BF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139309" y="7196304"/>
            <a:ext cx="2057139" cy="1136539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809C0642-40E9-104E-832D-C0208B15CA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450" y="10314"/>
            <a:ext cx="10801350" cy="1325563"/>
          </a:xfrm>
        </p:spPr>
        <p:txBody>
          <a:bodyPr/>
          <a:lstStyle/>
          <a:p>
            <a:r>
              <a:rPr lang="en-US" b="1" dirty="0"/>
              <a:t>Pre-materialized</a:t>
            </a:r>
            <a:r>
              <a:rPr lang="en-US" dirty="0"/>
              <a:t> Predictions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005E0AB7-E726-3C44-B0C4-B3E0539E8A1E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6741" y="1152667"/>
            <a:ext cx="4250105" cy="3785122"/>
          </a:xfrm>
          <a:prstGeom prst="rect">
            <a:avLst/>
          </a:prstGeom>
        </p:spPr>
      </p:pic>
      <p:sp>
        <p:nvSpPr>
          <p:cNvPr id="11" name="Can 10">
            <a:extLst>
              <a:ext uri="{FF2B5EF4-FFF2-40B4-BE49-F238E27FC236}">
                <a16:creationId xmlns:a16="http://schemas.microsoft.com/office/drawing/2014/main" id="{9ED72A20-A13F-5845-A3C4-CDDAF1C4B897}"/>
              </a:ext>
            </a:extLst>
          </p:cNvPr>
          <p:cNvSpPr/>
          <p:nvPr/>
        </p:nvSpPr>
        <p:spPr>
          <a:xfrm>
            <a:off x="5601124" y="4043558"/>
            <a:ext cx="1616785" cy="1296256"/>
          </a:xfrm>
          <a:prstGeom prst="can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70"/>
            <a:r>
              <a:rPr lang="en-US" dirty="0">
                <a:solidFill>
                  <a:prstClr val="white"/>
                </a:solidFill>
                <a:ea typeface="Helvetica Neue" charset="0"/>
                <a:cs typeface="Helvetica Neue" charset="0"/>
              </a:rPr>
              <a:t>All Possible</a:t>
            </a:r>
          </a:p>
          <a:p>
            <a:pPr algn="ctr" defTabSz="609570"/>
            <a:r>
              <a:rPr lang="en-US" dirty="0">
                <a:solidFill>
                  <a:prstClr val="white"/>
                </a:solidFill>
                <a:ea typeface="Helvetica Neue" charset="0"/>
                <a:cs typeface="Helvetica Neue" charset="0"/>
              </a:rPr>
              <a:t>Queries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1D1D4575-89C2-A04A-BB24-03E4C58F47A2}"/>
              </a:ext>
            </a:extLst>
          </p:cNvPr>
          <p:cNvSpPr/>
          <p:nvPr/>
        </p:nvSpPr>
        <p:spPr>
          <a:xfrm>
            <a:off x="5238748" y="2229052"/>
            <a:ext cx="2341539" cy="1220826"/>
          </a:xfrm>
          <a:prstGeom prst="roundRect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Batch Training Framework</a:t>
            </a:r>
          </a:p>
        </p:txBody>
      </p:sp>
      <p:sp>
        <p:nvSpPr>
          <p:cNvPr id="14" name="Down Arrow 13">
            <a:extLst>
              <a:ext uri="{FF2B5EF4-FFF2-40B4-BE49-F238E27FC236}">
                <a16:creationId xmlns:a16="http://schemas.microsoft.com/office/drawing/2014/main" id="{D3440B51-6FE1-E849-969D-E0BDCCEB2A53}"/>
              </a:ext>
            </a:extLst>
          </p:cNvPr>
          <p:cNvSpPr/>
          <p:nvPr/>
        </p:nvSpPr>
        <p:spPr>
          <a:xfrm rot="16200000">
            <a:off x="4687191" y="2608108"/>
            <a:ext cx="411527" cy="462715"/>
          </a:xfrm>
          <a:prstGeom prst="downArrow">
            <a:avLst/>
          </a:prstGeom>
          <a:ln w="28575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>
              <a:solidFill>
                <a:srgbClr val="FFFFFF"/>
              </a:solidFill>
              <a:latin typeface="Century Gothic" panose="020F0302020204030204"/>
            </a:endParaRPr>
          </a:p>
        </p:txBody>
      </p:sp>
      <p:sp>
        <p:nvSpPr>
          <p:cNvPr id="15" name="Down Arrow 14">
            <a:extLst>
              <a:ext uri="{FF2B5EF4-FFF2-40B4-BE49-F238E27FC236}">
                <a16:creationId xmlns:a16="http://schemas.microsoft.com/office/drawing/2014/main" id="{5CAF6428-7011-7B4B-ACC6-BE6703C0FF32}"/>
              </a:ext>
            </a:extLst>
          </p:cNvPr>
          <p:cNvSpPr/>
          <p:nvPr/>
        </p:nvSpPr>
        <p:spPr>
          <a:xfrm rot="10800000">
            <a:off x="6203754" y="3504747"/>
            <a:ext cx="411527" cy="483941"/>
          </a:xfrm>
          <a:prstGeom prst="downArrow">
            <a:avLst/>
          </a:prstGeom>
          <a:ln w="28575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>
              <a:solidFill>
                <a:srgbClr val="FFFFFF"/>
              </a:solidFill>
              <a:latin typeface="Century Gothic" panose="020F0302020204030204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516BC76-8833-8F4A-82BB-E679BD8DEEF4}"/>
              </a:ext>
            </a:extLst>
          </p:cNvPr>
          <p:cNvGrpSpPr/>
          <p:nvPr/>
        </p:nvGrpSpPr>
        <p:grpSpPr>
          <a:xfrm>
            <a:off x="5645080" y="1488405"/>
            <a:ext cx="1580693" cy="713212"/>
            <a:chOff x="6995846" y="1791075"/>
            <a:chExt cx="1946651" cy="878333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4B96B073-632E-F346-8980-179A1AA692C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112486" y="1791075"/>
              <a:ext cx="1649554" cy="878333"/>
            </a:xfrm>
            <a:prstGeom prst="rect">
              <a:avLst/>
            </a:prstGeom>
          </p:spPr>
        </p:pic>
        <p:sp>
          <p:nvSpPr>
            <p:cNvPr id="5" name="Double Bracket 4">
              <a:extLst>
                <a:ext uri="{FF2B5EF4-FFF2-40B4-BE49-F238E27FC236}">
                  <a16:creationId xmlns:a16="http://schemas.microsoft.com/office/drawing/2014/main" id="{C3F55E27-3A45-1545-8F22-AEA06C44E3F8}"/>
                </a:ext>
              </a:extLst>
            </p:cNvPr>
            <p:cNvSpPr/>
            <p:nvPr/>
          </p:nvSpPr>
          <p:spPr>
            <a:xfrm>
              <a:off x="6995846" y="1947214"/>
              <a:ext cx="1946651" cy="699044"/>
            </a:xfrm>
            <a:prstGeom prst="bracketPair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</p:grpSp>
      <p:sp>
        <p:nvSpPr>
          <p:cNvPr id="19" name="Can 18">
            <a:extLst>
              <a:ext uri="{FF2B5EF4-FFF2-40B4-BE49-F238E27FC236}">
                <a16:creationId xmlns:a16="http://schemas.microsoft.com/office/drawing/2014/main" id="{25E44522-06E1-0E4B-BAED-7240378D8A3C}"/>
              </a:ext>
            </a:extLst>
          </p:cNvPr>
          <p:cNvSpPr/>
          <p:nvPr/>
        </p:nvSpPr>
        <p:spPr>
          <a:xfrm>
            <a:off x="9130010" y="1991204"/>
            <a:ext cx="2143167" cy="2465267"/>
          </a:xfrm>
          <a:prstGeom prst="can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914ED8E-B1B2-B54A-AD2F-28E219037DDF}"/>
              </a:ext>
            </a:extLst>
          </p:cNvPr>
          <p:cNvSpPr/>
          <p:nvPr/>
        </p:nvSpPr>
        <p:spPr>
          <a:xfrm>
            <a:off x="8107734" y="1034510"/>
            <a:ext cx="418771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entury Gothic" panose="020B0502020202020204" pitchFamily="34" charset="0"/>
                <a:ea typeface="Helvetica Neue" charset="0"/>
                <a:cs typeface="Helvetica Neue" charset="0"/>
              </a:rPr>
              <a:t>Data </a:t>
            </a:r>
            <a:br>
              <a:rPr kumimoji="0" lang="en-US" sz="2800" b="0" i="0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entury Gothic" panose="020B0502020202020204" pitchFamily="34" charset="0"/>
                <a:ea typeface="Helvetica Neue" charset="0"/>
                <a:cs typeface="Helvetica Neue" charset="0"/>
              </a:rPr>
            </a:br>
            <a:r>
              <a:rPr kumimoji="0" lang="en-US" sz="2800" b="0" i="0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entury Gothic" panose="020B0502020202020204" pitchFamily="34" charset="0"/>
                <a:ea typeface="Helvetica Neue" charset="0"/>
                <a:cs typeface="Helvetica Neue" charset="0"/>
              </a:rPr>
              <a:t>Management </a:t>
            </a:r>
            <a:r>
              <a:rPr lang="en-US" sz="2800" dirty="0">
                <a:latin typeface="Century Gothic" panose="020B0502020202020204" pitchFamily="34" charset="0"/>
                <a:ea typeface="Helvetica Neue" charset="0"/>
                <a:cs typeface="Helvetica Neue" charset="0"/>
              </a:rPr>
              <a:t>System</a:t>
            </a:r>
            <a:endParaRPr kumimoji="0" lang="en-US" sz="2800" b="0" i="0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entury Gothic" panose="020B0502020202020204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56F30EE-1E98-C146-858F-F9CD6E421BE9}"/>
              </a:ext>
            </a:extLst>
          </p:cNvPr>
          <p:cNvGrpSpPr/>
          <p:nvPr/>
        </p:nvGrpSpPr>
        <p:grpSpPr>
          <a:xfrm>
            <a:off x="7626505" y="2633702"/>
            <a:ext cx="1295547" cy="800449"/>
            <a:chOff x="7119052" y="3201527"/>
            <a:chExt cx="1595488" cy="985767"/>
          </a:xfrm>
        </p:grpSpPr>
        <p:sp>
          <p:nvSpPr>
            <p:cNvPr id="18" name="Down Arrow 17">
              <a:extLst>
                <a:ext uri="{FF2B5EF4-FFF2-40B4-BE49-F238E27FC236}">
                  <a16:creationId xmlns:a16="http://schemas.microsoft.com/office/drawing/2014/main" id="{D46C48F3-FB46-8945-A4B8-AF25A18B283D}"/>
                </a:ext>
              </a:extLst>
            </p:cNvPr>
            <p:cNvSpPr/>
            <p:nvPr/>
          </p:nvSpPr>
          <p:spPr>
            <a:xfrm rot="16200000">
              <a:off x="7714618" y="2736144"/>
              <a:ext cx="506802" cy="1437568"/>
            </a:xfrm>
            <a:prstGeom prst="downArrow">
              <a:avLst/>
            </a:prstGeom>
            <a:ln w="28575"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en-US">
                <a:solidFill>
                  <a:srgbClr val="FFFFFF"/>
                </a:solidFill>
                <a:latin typeface="Century Gothic" panose="020F0302020204030204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59352BF-A133-FA4C-AB35-21DF44C3AC2B}"/>
                </a:ext>
              </a:extLst>
            </p:cNvPr>
            <p:cNvSpPr txBox="1"/>
            <p:nvPr/>
          </p:nvSpPr>
          <p:spPr>
            <a:xfrm>
              <a:off x="7119052" y="3694552"/>
              <a:ext cx="1595488" cy="49274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(Scoring)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CA20191-94E2-2E44-97DA-20836EBB9305}"/>
              </a:ext>
            </a:extLst>
          </p:cNvPr>
          <p:cNvGrpSpPr/>
          <p:nvPr/>
        </p:nvGrpSpPr>
        <p:grpSpPr>
          <a:xfrm>
            <a:off x="9124350" y="4521384"/>
            <a:ext cx="2020315" cy="824999"/>
            <a:chOff x="9104354" y="5596581"/>
            <a:chExt cx="2488053" cy="101600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01DA107-ABB9-C544-8D6B-72618E8AA16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353336" y="5596581"/>
              <a:ext cx="1981200" cy="1016000"/>
            </a:xfrm>
            <a:prstGeom prst="rect">
              <a:avLst/>
            </a:prstGeom>
          </p:spPr>
        </p:pic>
        <p:sp>
          <p:nvSpPr>
            <p:cNvPr id="27" name="Double Bracket 26">
              <a:extLst>
                <a:ext uri="{FF2B5EF4-FFF2-40B4-BE49-F238E27FC236}">
                  <a16:creationId xmlns:a16="http://schemas.microsoft.com/office/drawing/2014/main" id="{DF014382-E4CD-EE45-9616-A9CD69B1BEE8}"/>
                </a:ext>
              </a:extLst>
            </p:cNvPr>
            <p:cNvSpPr/>
            <p:nvPr/>
          </p:nvSpPr>
          <p:spPr>
            <a:xfrm>
              <a:off x="9104354" y="5838093"/>
              <a:ext cx="2488053" cy="774488"/>
            </a:xfrm>
            <a:prstGeom prst="bracketPair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68DEBD36-AFC7-664C-A4D7-0013097DA5DB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32095" y="2763602"/>
            <a:ext cx="1546762" cy="1405157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390B1BAD-587F-DA4A-AE47-5943962B5B3B}"/>
              </a:ext>
            </a:extLst>
          </p:cNvPr>
          <p:cNvSpPr txBox="1"/>
          <p:nvPr/>
        </p:nvSpPr>
        <p:spPr>
          <a:xfrm>
            <a:off x="1267429" y="5732280"/>
            <a:ext cx="937139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000" b="1" dirty="0">
                <a:solidFill>
                  <a:srgbClr val="4472C4">
                    <a:lumMod val="75000"/>
                  </a:srgbClr>
                </a:solidFill>
                <a:latin typeface="Helvetica Neue" charset="0"/>
                <a:ea typeface="Helvetica Neue" charset="0"/>
                <a:cs typeface="Helvetica Neue" charset="0"/>
              </a:rPr>
              <a:t>Standard Data Eng. Tools</a:t>
            </a:r>
            <a:endParaRPr kumimoji="0" lang="en-US" sz="50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31" name="Left Brace 30">
            <a:extLst>
              <a:ext uri="{FF2B5EF4-FFF2-40B4-BE49-F238E27FC236}">
                <a16:creationId xmlns:a16="http://schemas.microsoft.com/office/drawing/2014/main" id="{5D8E388E-77E3-5744-A2B7-C742B24E37BB}"/>
              </a:ext>
            </a:extLst>
          </p:cNvPr>
          <p:cNvSpPr/>
          <p:nvPr/>
        </p:nvSpPr>
        <p:spPr>
          <a:xfrm rot="16200000">
            <a:off x="5840794" y="187981"/>
            <a:ext cx="725917" cy="10765109"/>
          </a:xfrm>
          <a:prstGeom prst="leftBrace">
            <a:avLst/>
          </a:prstGeom>
          <a:ln w="1270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101061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71FBD58A-D55E-8143-8FD6-9652E1A1474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6381158" y="2220972"/>
            <a:ext cx="4483698" cy="271681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690C2DDF-CF0B-B444-ACB4-AAE7E7EA0ED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231231" y="975070"/>
            <a:ext cx="437827" cy="413308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593194B-5062-2840-B041-C641FAF6D5D7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630195" y="1622770"/>
            <a:ext cx="8220588" cy="382352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6F38C2C-C202-6742-B189-E03BE8AB39C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69039" y="1970364"/>
            <a:ext cx="368213" cy="347593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2341FEE-3690-8041-988D-54EC5BCAEC96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04264" y="7580200"/>
            <a:ext cx="1817945" cy="96637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8B408E0F-896D-F94A-8826-A439C3EFEE81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86817" y="7863199"/>
            <a:ext cx="1766983" cy="939288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43098044-6C6E-6C43-ADE7-CB5AA600A6BF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139309" y="7196304"/>
            <a:ext cx="2057139" cy="1136539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809C0642-40E9-104E-832D-C0208B15CA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450" y="10314"/>
            <a:ext cx="10801350" cy="1325563"/>
          </a:xfrm>
        </p:spPr>
        <p:txBody>
          <a:bodyPr/>
          <a:lstStyle/>
          <a:p>
            <a:r>
              <a:rPr lang="en-US" dirty="0"/>
              <a:t>Serving </a:t>
            </a:r>
            <a:r>
              <a:rPr lang="en-US" b="1" dirty="0"/>
              <a:t>Pre-materialized</a:t>
            </a:r>
            <a:r>
              <a:rPr lang="en-US" dirty="0"/>
              <a:t> Predictions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005E0AB7-E726-3C44-B0C4-B3E0539E8A1E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549557" y="1320792"/>
            <a:ext cx="4250105" cy="3785122"/>
          </a:xfrm>
          <a:prstGeom prst="rect">
            <a:avLst/>
          </a:prstGeom>
        </p:spPr>
      </p:pic>
      <p:sp>
        <p:nvSpPr>
          <p:cNvPr id="11" name="Can 10">
            <a:extLst>
              <a:ext uri="{FF2B5EF4-FFF2-40B4-BE49-F238E27FC236}">
                <a16:creationId xmlns:a16="http://schemas.microsoft.com/office/drawing/2014/main" id="{9ED72A20-A13F-5845-A3C4-CDDAF1C4B897}"/>
              </a:ext>
            </a:extLst>
          </p:cNvPr>
          <p:cNvSpPr/>
          <p:nvPr/>
        </p:nvSpPr>
        <p:spPr>
          <a:xfrm>
            <a:off x="914826" y="4211683"/>
            <a:ext cx="1616785" cy="1296256"/>
          </a:xfrm>
          <a:prstGeom prst="can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70"/>
            <a:r>
              <a:rPr lang="en-US" dirty="0">
                <a:solidFill>
                  <a:prstClr val="white"/>
                </a:solidFill>
                <a:ea typeface="Helvetica Neue" charset="0"/>
                <a:cs typeface="Helvetica Neue" charset="0"/>
              </a:rPr>
              <a:t>All Possible</a:t>
            </a:r>
          </a:p>
          <a:p>
            <a:pPr algn="ctr" defTabSz="609570"/>
            <a:r>
              <a:rPr lang="en-US" dirty="0">
                <a:solidFill>
                  <a:prstClr val="white"/>
                </a:solidFill>
                <a:ea typeface="Helvetica Neue" charset="0"/>
                <a:cs typeface="Helvetica Neue" charset="0"/>
              </a:rPr>
              <a:t>Queries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1D1D4575-89C2-A04A-BB24-03E4C58F47A2}"/>
              </a:ext>
            </a:extLst>
          </p:cNvPr>
          <p:cNvSpPr/>
          <p:nvPr/>
        </p:nvSpPr>
        <p:spPr>
          <a:xfrm>
            <a:off x="552450" y="2397177"/>
            <a:ext cx="2341539" cy="1220826"/>
          </a:xfrm>
          <a:prstGeom prst="roundRect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Batch Training Framework</a:t>
            </a:r>
          </a:p>
        </p:txBody>
      </p:sp>
      <p:sp>
        <p:nvSpPr>
          <p:cNvPr id="14" name="Down Arrow 13">
            <a:extLst>
              <a:ext uri="{FF2B5EF4-FFF2-40B4-BE49-F238E27FC236}">
                <a16:creationId xmlns:a16="http://schemas.microsoft.com/office/drawing/2014/main" id="{D3440B51-6FE1-E849-969D-E0BDCCEB2A53}"/>
              </a:ext>
            </a:extLst>
          </p:cNvPr>
          <p:cNvSpPr/>
          <p:nvPr/>
        </p:nvSpPr>
        <p:spPr>
          <a:xfrm rot="16200000">
            <a:off x="893" y="2776233"/>
            <a:ext cx="411527" cy="462715"/>
          </a:xfrm>
          <a:prstGeom prst="downArrow">
            <a:avLst/>
          </a:prstGeom>
          <a:ln w="28575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>
              <a:solidFill>
                <a:srgbClr val="FFFFFF"/>
              </a:solidFill>
              <a:latin typeface="Century Gothic" panose="020F0302020204030204"/>
            </a:endParaRPr>
          </a:p>
        </p:txBody>
      </p:sp>
      <p:sp>
        <p:nvSpPr>
          <p:cNvPr id="15" name="Down Arrow 14">
            <a:extLst>
              <a:ext uri="{FF2B5EF4-FFF2-40B4-BE49-F238E27FC236}">
                <a16:creationId xmlns:a16="http://schemas.microsoft.com/office/drawing/2014/main" id="{5CAF6428-7011-7B4B-ACC6-BE6703C0FF32}"/>
              </a:ext>
            </a:extLst>
          </p:cNvPr>
          <p:cNvSpPr/>
          <p:nvPr/>
        </p:nvSpPr>
        <p:spPr>
          <a:xfrm rot="10800000">
            <a:off x="1517456" y="3672872"/>
            <a:ext cx="411527" cy="483941"/>
          </a:xfrm>
          <a:prstGeom prst="downArrow">
            <a:avLst/>
          </a:prstGeom>
          <a:ln w="28575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>
              <a:solidFill>
                <a:srgbClr val="FFFFFF"/>
              </a:solidFill>
              <a:latin typeface="Century Gothic" panose="020F0302020204030204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516BC76-8833-8F4A-82BB-E679BD8DEEF4}"/>
              </a:ext>
            </a:extLst>
          </p:cNvPr>
          <p:cNvGrpSpPr/>
          <p:nvPr/>
        </p:nvGrpSpPr>
        <p:grpSpPr>
          <a:xfrm>
            <a:off x="958782" y="1656530"/>
            <a:ext cx="1580693" cy="713212"/>
            <a:chOff x="6995846" y="1791075"/>
            <a:chExt cx="1946651" cy="878333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4B96B073-632E-F346-8980-179A1AA692C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112486" y="1791075"/>
              <a:ext cx="1649554" cy="878333"/>
            </a:xfrm>
            <a:prstGeom prst="rect">
              <a:avLst/>
            </a:prstGeom>
          </p:spPr>
        </p:pic>
        <p:sp>
          <p:nvSpPr>
            <p:cNvPr id="5" name="Double Bracket 4">
              <a:extLst>
                <a:ext uri="{FF2B5EF4-FFF2-40B4-BE49-F238E27FC236}">
                  <a16:creationId xmlns:a16="http://schemas.microsoft.com/office/drawing/2014/main" id="{C3F55E27-3A45-1545-8F22-AEA06C44E3F8}"/>
                </a:ext>
              </a:extLst>
            </p:cNvPr>
            <p:cNvSpPr/>
            <p:nvPr/>
          </p:nvSpPr>
          <p:spPr>
            <a:xfrm>
              <a:off x="6995846" y="1947214"/>
              <a:ext cx="1946651" cy="699044"/>
            </a:xfrm>
            <a:prstGeom prst="bracketPair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</p:grpSp>
      <p:sp>
        <p:nvSpPr>
          <p:cNvPr id="19" name="Can 18">
            <a:extLst>
              <a:ext uri="{FF2B5EF4-FFF2-40B4-BE49-F238E27FC236}">
                <a16:creationId xmlns:a16="http://schemas.microsoft.com/office/drawing/2014/main" id="{25E44522-06E1-0E4B-BAED-7240378D8A3C}"/>
              </a:ext>
            </a:extLst>
          </p:cNvPr>
          <p:cNvSpPr/>
          <p:nvPr/>
        </p:nvSpPr>
        <p:spPr>
          <a:xfrm>
            <a:off x="4443712" y="2159329"/>
            <a:ext cx="2143167" cy="2465267"/>
          </a:xfrm>
          <a:prstGeom prst="can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 Neue" charset="0"/>
              <a:ea typeface="Helvetica Neue" charset="0"/>
              <a:cs typeface="Helvetica Neue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56F30EE-1E98-C146-858F-F9CD6E421BE9}"/>
              </a:ext>
            </a:extLst>
          </p:cNvPr>
          <p:cNvGrpSpPr/>
          <p:nvPr/>
        </p:nvGrpSpPr>
        <p:grpSpPr>
          <a:xfrm>
            <a:off x="2940207" y="2801827"/>
            <a:ext cx="1295547" cy="800449"/>
            <a:chOff x="7119052" y="3201527"/>
            <a:chExt cx="1595488" cy="985767"/>
          </a:xfrm>
        </p:grpSpPr>
        <p:sp>
          <p:nvSpPr>
            <p:cNvPr id="18" name="Down Arrow 17">
              <a:extLst>
                <a:ext uri="{FF2B5EF4-FFF2-40B4-BE49-F238E27FC236}">
                  <a16:creationId xmlns:a16="http://schemas.microsoft.com/office/drawing/2014/main" id="{D46C48F3-FB46-8945-A4B8-AF25A18B283D}"/>
                </a:ext>
              </a:extLst>
            </p:cNvPr>
            <p:cNvSpPr/>
            <p:nvPr/>
          </p:nvSpPr>
          <p:spPr>
            <a:xfrm rot="16200000">
              <a:off x="7714618" y="2736144"/>
              <a:ext cx="506802" cy="1437568"/>
            </a:xfrm>
            <a:prstGeom prst="downArrow">
              <a:avLst/>
            </a:prstGeom>
            <a:ln w="28575"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en-US">
                <a:solidFill>
                  <a:srgbClr val="FFFFFF"/>
                </a:solidFill>
                <a:latin typeface="Century Gothic" panose="020F0302020204030204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59352BF-A133-FA4C-AB35-21DF44C3AC2B}"/>
                </a:ext>
              </a:extLst>
            </p:cNvPr>
            <p:cNvSpPr txBox="1"/>
            <p:nvPr/>
          </p:nvSpPr>
          <p:spPr>
            <a:xfrm>
              <a:off x="7119052" y="3694552"/>
              <a:ext cx="1595488" cy="49274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(Scoring)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CA20191-94E2-2E44-97DA-20836EBB9305}"/>
              </a:ext>
            </a:extLst>
          </p:cNvPr>
          <p:cNvGrpSpPr/>
          <p:nvPr/>
        </p:nvGrpSpPr>
        <p:grpSpPr>
          <a:xfrm>
            <a:off x="4438052" y="4689509"/>
            <a:ext cx="2020315" cy="824999"/>
            <a:chOff x="9104354" y="5596581"/>
            <a:chExt cx="2488053" cy="101600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01DA107-ABB9-C544-8D6B-72618E8AA16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353336" y="5596581"/>
              <a:ext cx="1981200" cy="1016000"/>
            </a:xfrm>
            <a:prstGeom prst="rect">
              <a:avLst/>
            </a:prstGeom>
          </p:spPr>
        </p:pic>
        <p:sp>
          <p:nvSpPr>
            <p:cNvPr id="27" name="Double Bracket 26">
              <a:extLst>
                <a:ext uri="{FF2B5EF4-FFF2-40B4-BE49-F238E27FC236}">
                  <a16:creationId xmlns:a16="http://schemas.microsoft.com/office/drawing/2014/main" id="{DF014382-E4CD-EE45-9616-A9CD69B1BEE8}"/>
                </a:ext>
              </a:extLst>
            </p:cNvPr>
            <p:cNvSpPr/>
            <p:nvPr/>
          </p:nvSpPr>
          <p:spPr>
            <a:xfrm>
              <a:off x="9104354" y="5838093"/>
              <a:ext cx="2488053" cy="774488"/>
            </a:xfrm>
            <a:prstGeom prst="bracketPair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68DEBD36-AFC7-664C-A4D7-0013097DA5DB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45797" y="2931727"/>
            <a:ext cx="1546762" cy="1405157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390B1BAD-587F-DA4A-AE47-5943962B5B3B}"/>
              </a:ext>
            </a:extLst>
          </p:cNvPr>
          <p:cNvSpPr txBox="1"/>
          <p:nvPr/>
        </p:nvSpPr>
        <p:spPr>
          <a:xfrm>
            <a:off x="1183816" y="8388198"/>
            <a:ext cx="937139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000" b="1" dirty="0">
                <a:solidFill>
                  <a:srgbClr val="4472C4">
                    <a:lumMod val="75000"/>
                  </a:srgbClr>
                </a:solidFill>
                <a:latin typeface="Helvetica Neue" charset="0"/>
                <a:ea typeface="Helvetica Neue" charset="0"/>
                <a:cs typeface="Helvetica Neue" charset="0"/>
              </a:rPr>
              <a:t>Standard Data Eng. Tools</a:t>
            </a:r>
            <a:endParaRPr kumimoji="0" lang="en-US" sz="50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31" name="Left Brace 30">
            <a:extLst>
              <a:ext uri="{FF2B5EF4-FFF2-40B4-BE49-F238E27FC236}">
                <a16:creationId xmlns:a16="http://schemas.microsoft.com/office/drawing/2014/main" id="{5D8E388E-77E3-5744-A2B7-C742B24E37BB}"/>
              </a:ext>
            </a:extLst>
          </p:cNvPr>
          <p:cNvSpPr/>
          <p:nvPr/>
        </p:nvSpPr>
        <p:spPr>
          <a:xfrm rot="16200000">
            <a:off x="5757181" y="2843899"/>
            <a:ext cx="725917" cy="10765109"/>
          </a:xfrm>
          <a:prstGeom prst="leftBrace">
            <a:avLst/>
          </a:prstGeom>
          <a:ln w="1270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FFB668C4-E179-7C42-A05C-AD2FF0CC0F41}"/>
              </a:ext>
            </a:extLst>
          </p:cNvPr>
          <p:cNvGrpSpPr/>
          <p:nvPr/>
        </p:nvGrpSpPr>
        <p:grpSpPr>
          <a:xfrm>
            <a:off x="8910207" y="2314974"/>
            <a:ext cx="2584361" cy="3035836"/>
            <a:chOff x="6934007" y="1783903"/>
            <a:chExt cx="1938271" cy="2276877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71A9213A-EBB8-EA4C-8BB2-68D420697B40}"/>
                </a:ext>
              </a:extLst>
            </p:cNvPr>
            <p:cNvGrpSpPr/>
            <p:nvPr/>
          </p:nvGrpSpPr>
          <p:grpSpPr>
            <a:xfrm>
              <a:off x="7248513" y="1783903"/>
              <a:ext cx="1377229" cy="1732148"/>
              <a:chOff x="9125207" y="2174230"/>
              <a:chExt cx="1380488" cy="1736247"/>
            </a:xfrm>
          </p:grpSpPr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2F1E01B3-D31C-EE44-B586-5E9A5B60000A}"/>
                  </a:ext>
                </a:extLst>
              </p:cNvPr>
              <p:cNvSpPr/>
              <p:nvPr/>
            </p:nvSpPr>
            <p:spPr>
              <a:xfrm>
                <a:off x="9125207" y="2174230"/>
                <a:ext cx="1380488" cy="1736247"/>
              </a:xfrm>
              <a:prstGeom prst="rect">
                <a:avLst/>
              </a:prstGeom>
              <a:ln w="571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609585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D4998616-D435-6B48-97EA-BB4D181E1E15}"/>
                  </a:ext>
                </a:extLst>
              </p:cNvPr>
              <p:cNvSpPr/>
              <p:nvPr/>
            </p:nvSpPr>
            <p:spPr>
              <a:xfrm>
                <a:off x="9214582" y="2275991"/>
                <a:ext cx="1200434" cy="141115"/>
              </a:xfrm>
              <a:prstGeom prst="rect">
                <a:avLst/>
              </a:prstGeom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609585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CD68BC9D-B8A5-6B42-9CCF-3EAB024B1CB9}"/>
                  </a:ext>
                </a:extLst>
              </p:cNvPr>
              <p:cNvSpPr/>
              <p:nvPr/>
            </p:nvSpPr>
            <p:spPr>
              <a:xfrm>
                <a:off x="9214582" y="2503488"/>
                <a:ext cx="1200434" cy="1300416"/>
              </a:xfrm>
              <a:prstGeom prst="rect">
                <a:avLst/>
              </a:prstGeom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609585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00C40FB6-6087-394F-838F-A08BF8DD6564}"/>
                  </a:ext>
                </a:extLst>
              </p:cNvPr>
              <p:cNvGrpSpPr/>
              <p:nvPr/>
            </p:nvGrpSpPr>
            <p:grpSpPr>
              <a:xfrm>
                <a:off x="9330413" y="3302478"/>
                <a:ext cx="977923" cy="353568"/>
                <a:chOff x="9339557" y="3293334"/>
                <a:chExt cx="977923" cy="353568"/>
              </a:xfrm>
            </p:grpSpPr>
            <p:cxnSp>
              <p:nvCxnSpPr>
                <p:cNvPr id="39" name="Straight Connector 38">
                  <a:extLst>
                    <a:ext uri="{FF2B5EF4-FFF2-40B4-BE49-F238E27FC236}">
                      <a16:creationId xmlns:a16="http://schemas.microsoft.com/office/drawing/2014/main" id="{AE806B85-33F9-234C-881E-F7B9AC2FCEF4}"/>
                    </a:ext>
                  </a:extLst>
                </p:cNvPr>
                <p:cNvCxnSpPr/>
                <p:nvPr/>
              </p:nvCxnSpPr>
              <p:spPr>
                <a:xfrm>
                  <a:off x="9339557" y="3293334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>
                  <a:extLst>
                    <a:ext uri="{FF2B5EF4-FFF2-40B4-BE49-F238E27FC236}">
                      <a16:creationId xmlns:a16="http://schemas.microsoft.com/office/drawing/2014/main" id="{DC319238-D872-0847-92E3-355C34F3D553}"/>
                    </a:ext>
                  </a:extLst>
                </p:cNvPr>
                <p:cNvCxnSpPr/>
                <p:nvPr/>
              </p:nvCxnSpPr>
              <p:spPr>
                <a:xfrm>
                  <a:off x="9339557" y="3352262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>
                  <a:extLst>
                    <a:ext uri="{FF2B5EF4-FFF2-40B4-BE49-F238E27FC236}">
                      <a16:creationId xmlns:a16="http://schemas.microsoft.com/office/drawing/2014/main" id="{0B12863B-841D-8547-B344-807952D38363}"/>
                    </a:ext>
                  </a:extLst>
                </p:cNvPr>
                <p:cNvCxnSpPr/>
                <p:nvPr/>
              </p:nvCxnSpPr>
              <p:spPr>
                <a:xfrm>
                  <a:off x="9339557" y="3529046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>
                  <a:extLst>
                    <a:ext uri="{FF2B5EF4-FFF2-40B4-BE49-F238E27FC236}">
                      <a16:creationId xmlns:a16="http://schemas.microsoft.com/office/drawing/2014/main" id="{E1880509-64CD-C347-827E-FAABFE2741BD}"/>
                    </a:ext>
                  </a:extLst>
                </p:cNvPr>
                <p:cNvCxnSpPr/>
                <p:nvPr/>
              </p:nvCxnSpPr>
              <p:spPr>
                <a:xfrm>
                  <a:off x="9339557" y="3587974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>
                  <a:extLst>
                    <a:ext uri="{FF2B5EF4-FFF2-40B4-BE49-F238E27FC236}">
                      <a16:creationId xmlns:a16="http://schemas.microsoft.com/office/drawing/2014/main" id="{FD54FAC2-E5A7-9C47-BF95-6E64717ACA9E}"/>
                    </a:ext>
                  </a:extLst>
                </p:cNvPr>
                <p:cNvCxnSpPr/>
                <p:nvPr/>
              </p:nvCxnSpPr>
              <p:spPr>
                <a:xfrm>
                  <a:off x="9339557" y="3646902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Straight Connector 43">
                  <a:extLst>
                    <a:ext uri="{FF2B5EF4-FFF2-40B4-BE49-F238E27FC236}">
                      <a16:creationId xmlns:a16="http://schemas.microsoft.com/office/drawing/2014/main" id="{F4F5A189-077A-5841-8D03-3A63A54ADD51}"/>
                    </a:ext>
                  </a:extLst>
                </p:cNvPr>
                <p:cNvCxnSpPr/>
                <p:nvPr/>
              </p:nvCxnSpPr>
              <p:spPr>
                <a:xfrm>
                  <a:off x="9339557" y="3470118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Straight Connector 44">
                  <a:extLst>
                    <a:ext uri="{FF2B5EF4-FFF2-40B4-BE49-F238E27FC236}">
                      <a16:creationId xmlns:a16="http://schemas.microsoft.com/office/drawing/2014/main" id="{1FA9F31D-A371-B846-997B-AD5ED827A6A9}"/>
                    </a:ext>
                  </a:extLst>
                </p:cNvPr>
                <p:cNvCxnSpPr/>
                <p:nvPr/>
              </p:nvCxnSpPr>
              <p:spPr>
                <a:xfrm>
                  <a:off x="9339557" y="3411190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832C2DB-EAD8-E241-8845-7214132F49C1}"/>
                </a:ext>
              </a:extLst>
            </p:cNvPr>
            <p:cNvSpPr txBox="1"/>
            <p:nvPr/>
          </p:nvSpPr>
          <p:spPr>
            <a:xfrm>
              <a:off x="6934007" y="3560691"/>
              <a:ext cx="1938271" cy="5000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6095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733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 Neue" charset="0"/>
                  <a:ea typeface="Helvetica Neue" charset="0"/>
                  <a:cs typeface="Helvetica Neue" charset="0"/>
                </a:rPr>
                <a:t>Application</a:t>
              </a:r>
            </a:p>
          </p:txBody>
        </p:sp>
      </p:grpSp>
      <p:sp>
        <p:nvSpPr>
          <p:cNvPr id="46" name="Right Arrow 45">
            <a:extLst>
              <a:ext uri="{FF2B5EF4-FFF2-40B4-BE49-F238E27FC236}">
                <a16:creationId xmlns:a16="http://schemas.microsoft.com/office/drawing/2014/main" id="{4B4D2287-1B16-C744-8D97-263809653D64}"/>
              </a:ext>
            </a:extLst>
          </p:cNvPr>
          <p:cNvSpPr/>
          <p:nvPr/>
        </p:nvSpPr>
        <p:spPr>
          <a:xfrm>
            <a:off x="6967252" y="3441696"/>
            <a:ext cx="1933739" cy="1198800"/>
          </a:xfrm>
          <a:prstGeom prst="rightArrow">
            <a:avLst/>
          </a:prstGeom>
          <a:solidFill>
            <a:srgbClr val="E16718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67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t>Decision</a:t>
            </a:r>
          </a:p>
        </p:txBody>
      </p:sp>
      <p:sp>
        <p:nvSpPr>
          <p:cNvPr id="47" name="Left Arrow 46">
            <a:extLst>
              <a:ext uri="{FF2B5EF4-FFF2-40B4-BE49-F238E27FC236}">
                <a16:creationId xmlns:a16="http://schemas.microsoft.com/office/drawing/2014/main" id="{A0B0AB5A-FDAF-4245-B8A0-B30E9F9EC665}"/>
              </a:ext>
            </a:extLst>
          </p:cNvPr>
          <p:cNvSpPr/>
          <p:nvPr/>
        </p:nvSpPr>
        <p:spPr>
          <a:xfrm>
            <a:off x="6817320" y="2026285"/>
            <a:ext cx="1842948" cy="1243892"/>
          </a:xfrm>
          <a:prstGeom prst="leftArrow">
            <a:avLst/>
          </a:prstGeom>
          <a:solidFill>
            <a:schemeClr val="accent6">
              <a:lumMod val="75000"/>
            </a:schemeClr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67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t>Query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9C3231D1-262B-8047-AC1D-B2D1AA7668FB}"/>
              </a:ext>
            </a:extLst>
          </p:cNvPr>
          <p:cNvGrpSpPr/>
          <p:nvPr/>
        </p:nvGrpSpPr>
        <p:grpSpPr>
          <a:xfrm>
            <a:off x="9582715" y="2910009"/>
            <a:ext cx="1320617" cy="736469"/>
            <a:chOff x="7584821" y="2225245"/>
            <a:chExt cx="990463" cy="552352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8D49ED1D-0867-5943-A0DD-219D93233AB9}"/>
                </a:ext>
              </a:extLst>
            </p:cNvPr>
            <p:cNvSpPr/>
            <p:nvPr/>
          </p:nvSpPr>
          <p:spPr>
            <a:xfrm>
              <a:off x="7584821" y="2225245"/>
              <a:ext cx="481364" cy="462472"/>
            </a:xfrm>
            <a:prstGeom prst="rect">
              <a:avLst/>
            </a:prstGeom>
            <a:solidFill>
              <a:schemeClr val="tx1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6095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BF9A97FC-FC1E-2D49-AE98-1954B95B98C3}"/>
                </a:ext>
              </a:extLst>
            </p:cNvPr>
            <p:cNvSpPr/>
            <p:nvPr/>
          </p:nvSpPr>
          <p:spPr>
            <a:xfrm>
              <a:off x="7664774" y="2299845"/>
              <a:ext cx="303656" cy="30365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6095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1" name="Triangle 50">
              <a:extLst>
                <a:ext uri="{FF2B5EF4-FFF2-40B4-BE49-F238E27FC236}">
                  <a16:creationId xmlns:a16="http://schemas.microsoft.com/office/drawing/2014/main" id="{1A4B9EA6-6F6D-5D44-B7FE-F3E3ED5F0BF5}"/>
                </a:ext>
              </a:extLst>
            </p:cNvPr>
            <p:cNvSpPr/>
            <p:nvPr/>
          </p:nvSpPr>
          <p:spPr>
            <a:xfrm rot="5400000">
              <a:off x="7754787" y="2373936"/>
              <a:ext cx="180351" cy="155475"/>
            </a:xfrm>
            <a:prstGeom prst="triangl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095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25DCFFBF-CC48-CC4F-85B7-3F7E4F2DE949}"/>
                </a:ext>
              </a:extLst>
            </p:cNvPr>
            <p:cNvSpPr/>
            <p:nvPr/>
          </p:nvSpPr>
          <p:spPr>
            <a:xfrm>
              <a:off x="8174267" y="2225245"/>
              <a:ext cx="401017" cy="236256"/>
            </a:xfrm>
            <a:prstGeom prst="rect">
              <a:avLst/>
            </a:prstGeom>
            <a:solidFill>
              <a:srgbClr val="7030A0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6095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4C75C96F-37C1-5647-9021-DD98F792420E}"/>
                </a:ext>
              </a:extLst>
            </p:cNvPr>
            <p:cNvSpPr/>
            <p:nvPr/>
          </p:nvSpPr>
          <p:spPr>
            <a:xfrm>
              <a:off x="8174267" y="2529126"/>
              <a:ext cx="401017" cy="236256"/>
            </a:xfrm>
            <a:prstGeom prst="rect">
              <a:avLst/>
            </a:prstGeom>
            <a:solidFill>
              <a:schemeClr val="accent4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6095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F20FFC42-EC64-454E-85B5-E3ABF78B1987}"/>
                </a:ext>
              </a:extLst>
            </p:cNvPr>
            <p:cNvCxnSpPr/>
            <p:nvPr/>
          </p:nvCxnSpPr>
          <p:spPr>
            <a:xfrm>
              <a:off x="7651675" y="2777597"/>
              <a:ext cx="385489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2C926FF6-C8D9-A343-98AB-232409818F76}"/>
              </a:ext>
            </a:extLst>
          </p:cNvPr>
          <p:cNvSpPr txBox="1"/>
          <p:nvPr/>
        </p:nvSpPr>
        <p:spPr>
          <a:xfrm>
            <a:off x="4879818" y="6043386"/>
            <a:ext cx="8061962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E16718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t>Low-Latency Serving</a:t>
            </a:r>
          </a:p>
        </p:txBody>
      </p:sp>
      <p:sp>
        <p:nvSpPr>
          <p:cNvPr id="56" name="Left Brace 55">
            <a:extLst>
              <a:ext uri="{FF2B5EF4-FFF2-40B4-BE49-F238E27FC236}">
                <a16:creationId xmlns:a16="http://schemas.microsoft.com/office/drawing/2014/main" id="{2CCF70F8-8702-194E-A7DE-AEFD977659AB}"/>
              </a:ext>
            </a:extLst>
          </p:cNvPr>
          <p:cNvSpPr/>
          <p:nvPr/>
        </p:nvSpPr>
        <p:spPr>
          <a:xfrm rot="16200000">
            <a:off x="7441457" y="1825357"/>
            <a:ext cx="851857" cy="7720320"/>
          </a:xfrm>
          <a:prstGeom prst="leftBrace">
            <a:avLst/>
          </a:prstGeom>
          <a:ln w="127000">
            <a:solidFill>
              <a:srgbClr val="E1671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09563D71-6CBF-EA4F-AA40-9EA2F2D6C2BA}"/>
              </a:ext>
            </a:extLst>
          </p:cNvPr>
          <p:cNvSpPr/>
          <p:nvPr/>
        </p:nvSpPr>
        <p:spPr>
          <a:xfrm>
            <a:off x="3398379" y="1189104"/>
            <a:ext cx="418771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entury Gothic" panose="020B0502020202020204" pitchFamily="34" charset="0"/>
                <a:ea typeface="Helvetica Neue" charset="0"/>
                <a:cs typeface="Helvetica Neue" charset="0"/>
              </a:rPr>
              <a:t>Data </a:t>
            </a:r>
            <a:br>
              <a:rPr kumimoji="0" lang="en-US" sz="2800" b="0" i="0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entury Gothic" panose="020B0502020202020204" pitchFamily="34" charset="0"/>
                <a:ea typeface="Helvetica Neue" charset="0"/>
                <a:cs typeface="Helvetica Neue" charset="0"/>
              </a:rPr>
            </a:br>
            <a:r>
              <a:rPr kumimoji="0" lang="en-US" sz="2800" b="0" i="0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entury Gothic" panose="020B0502020202020204" pitchFamily="34" charset="0"/>
                <a:ea typeface="Helvetica Neue" charset="0"/>
                <a:cs typeface="Helvetica Neue" charset="0"/>
              </a:rPr>
              <a:t>Management </a:t>
            </a:r>
            <a:r>
              <a:rPr lang="en-US" sz="2800" dirty="0">
                <a:latin typeface="Century Gothic" panose="020B0502020202020204" pitchFamily="34" charset="0"/>
                <a:ea typeface="Helvetica Neue" charset="0"/>
                <a:cs typeface="Helvetica Neue" charset="0"/>
              </a:rPr>
              <a:t>System</a:t>
            </a:r>
            <a:endParaRPr kumimoji="0" lang="en-US" sz="2800" b="0" i="0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16321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47" grpId="0" animBg="1"/>
      <p:bldP spid="55" grpId="0"/>
      <p:bldP spid="5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71FBD58A-D55E-8143-8FD6-9652E1A1474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6381158" y="2220972"/>
            <a:ext cx="4483698" cy="271681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690C2DDF-CF0B-B444-ACB4-AAE7E7EA0ED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231231" y="975070"/>
            <a:ext cx="437827" cy="413308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593194B-5062-2840-B041-C641FAF6D5D7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630195" y="1622770"/>
            <a:ext cx="8220588" cy="382352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6F38C2C-C202-6742-B189-E03BE8AB39C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69039" y="1970364"/>
            <a:ext cx="368213" cy="347593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2341FEE-3690-8041-988D-54EC5BCAEC96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04264" y="7580200"/>
            <a:ext cx="1817945" cy="96637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8B408E0F-896D-F94A-8826-A439C3EFEE81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86817" y="7863199"/>
            <a:ext cx="1766983" cy="939288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43098044-6C6E-6C43-ADE7-CB5AA600A6BF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139309" y="7196304"/>
            <a:ext cx="2057139" cy="113653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05E0AB7-E726-3C44-B0C4-B3E0539E8A1E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549557" y="1320792"/>
            <a:ext cx="4250105" cy="3785122"/>
          </a:xfrm>
          <a:prstGeom prst="rect">
            <a:avLst/>
          </a:prstGeom>
        </p:spPr>
      </p:pic>
      <p:sp>
        <p:nvSpPr>
          <p:cNvPr id="11" name="Can 10">
            <a:extLst>
              <a:ext uri="{FF2B5EF4-FFF2-40B4-BE49-F238E27FC236}">
                <a16:creationId xmlns:a16="http://schemas.microsoft.com/office/drawing/2014/main" id="{9ED72A20-A13F-5845-A3C4-CDDAF1C4B897}"/>
              </a:ext>
            </a:extLst>
          </p:cNvPr>
          <p:cNvSpPr/>
          <p:nvPr/>
        </p:nvSpPr>
        <p:spPr>
          <a:xfrm>
            <a:off x="914826" y="4211683"/>
            <a:ext cx="1616785" cy="1296256"/>
          </a:xfrm>
          <a:prstGeom prst="can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70"/>
            <a:r>
              <a:rPr lang="en-US" dirty="0">
                <a:solidFill>
                  <a:prstClr val="white"/>
                </a:solidFill>
                <a:ea typeface="Helvetica Neue" charset="0"/>
                <a:cs typeface="Helvetica Neue" charset="0"/>
              </a:rPr>
              <a:t>All Possible</a:t>
            </a:r>
          </a:p>
          <a:p>
            <a:pPr algn="ctr" defTabSz="609570"/>
            <a:r>
              <a:rPr lang="en-US" dirty="0">
                <a:solidFill>
                  <a:prstClr val="white"/>
                </a:solidFill>
                <a:ea typeface="Helvetica Neue" charset="0"/>
                <a:cs typeface="Helvetica Neue" charset="0"/>
              </a:rPr>
              <a:t>Queries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1D1D4575-89C2-A04A-BB24-03E4C58F47A2}"/>
              </a:ext>
            </a:extLst>
          </p:cNvPr>
          <p:cNvSpPr/>
          <p:nvPr/>
        </p:nvSpPr>
        <p:spPr>
          <a:xfrm>
            <a:off x="552450" y="2397177"/>
            <a:ext cx="2341539" cy="1220826"/>
          </a:xfrm>
          <a:prstGeom prst="roundRect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Batch Training Framework</a:t>
            </a:r>
          </a:p>
        </p:txBody>
      </p:sp>
      <p:sp>
        <p:nvSpPr>
          <p:cNvPr id="14" name="Down Arrow 13">
            <a:extLst>
              <a:ext uri="{FF2B5EF4-FFF2-40B4-BE49-F238E27FC236}">
                <a16:creationId xmlns:a16="http://schemas.microsoft.com/office/drawing/2014/main" id="{D3440B51-6FE1-E849-969D-E0BDCCEB2A53}"/>
              </a:ext>
            </a:extLst>
          </p:cNvPr>
          <p:cNvSpPr/>
          <p:nvPr/>
        </p:nvSpPr>
        <p:spPr>
          <a:xfrm rot="16200000">
            <a:off x="893" y="2776233"/>
            <a:ext cx="411527" cy="462715"/>
          </a:xfrm>
          <a:prstGeom prst="downArrow">
            <a:avLst/>
          </a:prstGeom>
          <a:ln w="28575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>
              <a:solidFill>
                <a:srgbClr val="FFFFFF"/>
              </a:solidFill>
              <a:latin typeface="Century Gothic" panose="020F0302020204030204"/>
            </a:endParaRPr>
          </a:p>
        </p:txBody>
      </p:sp>
      <p:sp>
        <p:nvSpPr>
          <p:cNvPr id="15" name="Down Arrow 14">
            <a:extLst>
              <a:ext uri="{FF2B5EF4-FFF2-40B4-BE49-F238E27FC236}">
                <a16:creationId xmlns:a16="http://schemas.microsoft.com/office/drawing/2014/main" id="{5CAF6428-7011-7B4B-ACC6-BE6703C0FF32}"/>
              </a:ext>
            </a:extLst>
          </p:cNvPr>
          <p:cNvSpPr/>
          <p:nvPr/>
        </p:nvSpPr>
        <p:spPr>
          <a:xfrm rot="10800000">
            <a:off x="1517456" y="3672872"/>
            <a:ext cx="411527" cy="483941"/>
          </a:xfrm>
          <a:prstGeom prst="downArrow">
            <a:avLst/>
          </a:prstGeom>
          <a:ln w="28575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>
              <a:solidFill>
                <a:srgbClr val="FFFFFF"/>
              </a:solidFill>
              <a:latin typeface="Century Gothic" panose="020F0302020204030204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516BC76-8833-8F4A-82BB-E679BD8DEEF4}"/>
              </a:ext>
            </a:extLst>
          </p:cNvPr>
          <p:cNvGrpSpPr/>
          <p:nvPr/>
        </p:nvGrpSpPr>
        <p:grpSpPr>
          <a:xfrm>
            <a:off x="958782" y="1656530"/>
            <a:ext cx="1580693" cy="713212"/>
            <a:chOff x="6995846" y="1791075"/>
            <a:chExt cx="1946651" cy="878333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4B96B073-632E-F346-8980-179A1AA692C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112486" y="1791075"/>
              <a:ext cx="1649554" cy="878333"/>
            </a:xfrm>
            <a:prstGeom prst="rect">
              <a:avLst/>
            </a:prstGeom>
          </p:spPr>
        </p:pic>
        <p:sp>
          <p:nvSpPr>
            <p:cNvPr id="5" name="Double Bracket 4">
              <a:extLst>
                <a:ext uri="{FF2B5EF4-FFF2-40B4-BE49-F238E27FC236}">
                  <a16:creationId xmlns:a16="http://schemas.microsoft.com/office/drawing/2014/main" id="{C3F55E27-3A45-1545-8F22-AEA06C44E3F8}"/>
                </a:ext>
              </a:extLst>
            </p:cNvPr>
            <p:cNvSpPr/>
            <p:nvPr/>
          </p:nvSpPr>
          <p:spPr>
            <a:xfrm>
              <a:off x="6995846" y="1947214"/>
              <a:ext cx="1946651" cy="699044"/>
            </a:xfrm>
            <a:prstGeom prst="bracketPair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</p:grpSp>
      <p:sp>
        <p:nvSpPr>
          <p:cNvPr id="19" name="Can 18">
            <a:extLst>
              <a:ext uri="{FF2B5EF4-FFF2-40B4-BE49-F238E27FC236}">
                <a16:creationId xmlns:a16="http://schemas.microsoft.com/office/drawing/2014/main" id="{25E44522-06E1-0E4B-BAED-7240378D8A3C}"/>
              </a:ext>
            </a:extLst>
          </p:cNvPr>
          <p:cNvSpPr/>
          <p:nvPr/>
        </p:nvSpPr>
        <p:spPr>
          <a:xfrm>
            <a:off x="4443712" y="2159329"/>
            <a:ext cx="2143167" cy="2465267"/>
          </a:xfrm>
          <a:prstGeom prst="can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 Neue" charset="0"/>
              <a:ea typeface="Helvetica Neue" charset="0"/>
              <a:cs typeface="Helvetica Neue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56F30EE-1E98-C146-858F-F9CD6E421BE9}"/>
              </a:ext>
            </a:extLst>
          </p:cNvPr>
          <p:cNvGrpSpPr/>
          <p:nvPr/>
        </p:nvGrpSpPr>
        <p:grpSpPr>
          <a:xfrm>
            <a:off x="2940207" y="2801827"/>
            <a:ext cx="1295547" cy="800449"/>
            <a:chOff x="7119052" y="3201527"/>
            <a:chExt cx="1595488" cy="985767"/>
          </a:xfrm>
        </p:grpSpPr>
        <p:sp>
          <p:nvSpPr>
            <p:cNvPr id="18" name="Down Arrow 17">
              <a:extLst>
                <a:ext uri="{FF2B5EF4-FFF2-40B4-BE49-F238E27FC236}">
                  <a16:creationId xmlns:a16="http://schemas.microsoft.com/office/drawing/2014/main" id="{D46C48F3-FB46-8945-A4B8-AF25A18B283D}"/>
                </a:ext>
              </a:extLst>
            </p:cNvPr>
            <p:cNvSpPr/>
            <p:nvPr/>
          </p:nvSpPr>
          <p:spPr>
            <a:xfrm rot="16200000">
              <a:off x="7714618" y="2736144"/>
              <a:ext cx="506802" cy="1437568"/>
            </a:xfrm>
            <a:prstGeom prst="downArrow">
              <a:avLst/>
            </a:prstGeom>
            <a:ln w="28575"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en-US">
                <a:solidFill>
                  <a:srgbClr val="FFFFFF"/>
                </a:solidFill>
                <a:latin typeface="Century Gothic" panose="020F0302020204030204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59352BF-A133-FA4C-AB35-21DF44C3AC2B}"/>
                </a:ext>
              </a:extLst>
            </p:cNvPr>
            <p:cNvSpPr txBox="1"/>
            <p:nvPr/>
          </p:nvSpPr>
          <p:spPr>
            <a:xfrm>
              <a:off x="7119052" y="3694552"/>
              <a:ext cx="1595488" cy="49274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(Scoring)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CA20191-94E2-2E44-97DA-20836EBB9305}"/>
              </a:ext>
            </a:extLst>
          </p:cNvPr>
          <p:cNvGrpSpPr/>
          <p:nvPr/>
        </p:nvGrpSpPr>
        <p:grpSpPr>
          <a:xfrm>
            <a:off x="4438052" y="4689509"/>
            <a:ext cx="2020315" cy="824999"/>
            <a:chOff x="9104354" y="5596581"/>
            <a:chExt cx="2488053" cy="101600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01DA107-ABB9-C544-8D6B-72618E8AA16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353336" y="5596581"/>
              <a:ext cx="1981200" cy="1016000"/>
            </a:xfrm>
            <a:prstGeom prst="rect">
              <a:avLst/>
            </a:prstGeom>
          </p:spPr>
        </p:pic>
        <p:sp>
          <p:nvSpPr>
            <p:cNvPr id="27" name="Double Bracket 26">
              <a:extLst>
                <a:ext uri="{FF2B5EF4-FFF2-40B4-BE49-F238E27FC236}">
                  <a16:creationId xmlns:a16="http://schemas.microsoft.com/office/drawing/2014/main" id="{DF014382-E4CD-EE45-9616-A9CD69B1BEE8}"/>
                </a:ext>
              </a:extLst>
            </p:cNvPr>
            <p:cNvSpPr/>
            <p:nvPr/>
          </p:nvSpPr>
          <p:spPr>
            <a:xfrm>
              <a:off x="9104354" y="5838093"/>
              <a:ext cx="2488053" cy="774488"/>
            </a:xfrm>
            <a:prstGeom prst="bracketPair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68DEBD36-AFC7-664C-A4D7-0013097DA5DB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45797" y="2931727"/>
            <a:ext cx="1546762" cy="1405157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FFB668C4-E179-7C42-A05C-AD2FF0CC0F41}"/>
              </a:ext>
            </a:extLst>
          </p:cNvPr>
          <p:cNvGrpSpPr/>
          <p:nvPr/>
        </p:nvGrpSpPr>
        <p:grpSpPr>
          <a:xfrm>
            <a:off x="8910207" y="2314974"/>
            <a:ext cx="2584361" cy="3035836"/>
            <a:chOff x="6934007" y="1783903"/>
            <a:chExt cx="1938271" cy="2276877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71A9213A-EBB8-EA4C-8BB2-68D420697B40}"/>
                </a:ext>
              </a:extLst>
            </p:cNvPr>
            <p:cNvGrpSpPr/>
            <p:nvPr/>
          </p:nvGrpSpPr>
          <p:grpSpPr>
            <a:xfrm>
              <a:off x="7248513" y="1783903"/>
              <a:ext cx="1377229" cy="1732148"/>
              <a:chOff x="9125207" y="2174230"/>
              <a:chExt cx="1380488" cy="1736247"/>
            </a:xfrm>
          </p:grpSpPr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2F1E01B3-D31C-EE44-B586-5E9A5B60000A}"/>
                  </a:ext>
                </a:extLst>
              </p:cNvPr>
              <p:cNvSpPr/>
              <p:nvPr/>
            </p:nvSpPr>
            <p:spPr>
              <a:xfrm>
                <a:off x="9125207" y="2174230"/>
                <a:ext cx="1380488" cy="1736247"/>
              </a:xfrm>
              <a:prstGeom prst="rect">
                <a:avLst/>
              </a:prstGeom>
              <a:ln w="571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609585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D4998616-D435-6B48-97EA-BB4D181E1E15}"/>
                  </a:ext>
                </a:extLst>
              </p:cNvPr>
              <p:cNvSpPr/>
              <p:nvPr/>
            </p:nvSpPr>
            <p:spPr>
              <a:xfrm>
                <a:off x="9214582" y="2275991"/>
                <a:ext cx="1200434" cy="141115"/>
              </a:xfrm>
              <a:prstGeom prst="rect">
                <a:avLst/>
              </a:prstGeom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609585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CD68BC9D-B8A5-6B42-9CCF-3EAB024B1CB9}"/>
                  </a:ext>
                </a:extLst>
              </p:cNvPr>
              <p:cNvSpPr/>
              <p:nvPr/>
            </p:nvSpPr>
            <p:spPr>
              <a:xfrm>
                <a:off x="9214582" y="2503488"/>
                <a:ext cx="1200434" cy="1300416"/>
              </a:xfrm>
              <a:prstGeom prst="rect">
                <a:avLst/>
              </a:prstGeom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609585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00C40FB6-6087-394F-838F-A08BF8DD6564}"/>
                  </a:ext>
                </a:extLst>
              </p:cNvPr>
              <p:cNvGrpSpPr/>
              <p:nvPr/>
            </p:nvGrpSpPr>
            <p:grpSpPr>
              <a:xfrm>
                <a:off x="9330413" y="3302478"/>
                <a:ext cx="977923" cy="353568"/>
                <a:chOff x="9339557" y="3293334"/>
                <a:chExt cx="977923" cy="353568"/>
              </a:xfrm>
            </p:grpSpPr>
            <p:cxnSp>
              <p:nvCxnSpPr>
                <p:cNvPr id="39" name="Straight Connector 38">
                  <a:extLst>
                    <a:ext uri="{FF2B5EF4-FFF2-40B4-BE49-F238E27FC236}">
                      <a16:creationId xmlns:a16="http://schemas.microsoft.com/office/drawing/2014/main" id="{AE806B85-33F9-234C-881E-F7B9AC2FCEF4}"/>
                    </a:ext>
                  </a:extLst>
                </p:cNvPr>
                <p:cNvCxnSpPr/>
                <p:nvPr/>
              </p:nvCxnSpPr>
              <p:spPr>
                <a:xfrm>
                  <a:off x="9339557" y="3293334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>
                  <a:extLst>
                    <a:ext uri="{FF2B5EF4-FFF2-40B4-BE49-F238E27FC236}">
                      <a16:creationId xmlns:a16="http://schemas.microsoft.com/office/drawing/2014/main" id="{DC319238-D872-0847-92E3-355C34F3D553}"/>
                    </a:ext>
                  </a:extLst>
                </p:cNvPr>
                <p:cNvCxnSpPr/>
                <p:nvPr/>
              </p:nvCxnSpPr>
              <p:spPr>
                <a:xfrm>
                  <a:off x="9339557" y="3352262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>
                  <a:extLst>
                    <a:ext uri="{FF2B5EF4-FFF2-40B4-BE49-F238E27FC236}">
                      <a16:creationId xmlns:a16="http://schemas.microsoft.com/office/drawing/2014/main" id="{0B12863B-841D-8547-B344-807952D38363}"/>
                    </a:ext>
                  </a:extLst>
                </p:cNvPr>
                <p:cNvCxnSpPr/>
                <p:nvPr/>
              </p:nvCxnSpPr>
              <p:spPr>
                <a:xfrm>
                  <a:off x="9339557" y="3529046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>
                  <a:extLst>
                    <a:ext uri="{FF2B5EF4-FFF2-40B4-BE49-F238E27FC236}">
                      <a16:creationId xmlns:a16="http://schemas.microsoft.com/office/drawing/2014/main" id="{E1880509-64CD-C347-827E-FAABFE2741BD}"/>
                    </a:ext>
                  </a:extLst>
                </p:cNvPr>
                <p:cNvCxnSpPr/>
                <p:nvPr/>
              </p:nvCxnSpPr>
              <p:spPr>
                <a:xfrm>
                  <a:off x="9339557" y="3587974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>
                  <a:extLst>
                    <a:ext uri="{FF2B5EF4-FFF2-40B4-BE49-F238E27FC236}">
                      <a16:creationId xmlns:a16="http://schemas.microsoft.com/office/drawing/2014/main" id="{FD54FAC2-E5A7-9C47-BF95-6E64717ACA9E}"/>
                    </a:ext>
                  </a:extLst>
                </p:cNvPr>
                <p:cNvCxnSpPr/>
                <p:nvPr/>
              </p:nvCxnSpPr>
              <p:spPr>
                <a:xfrm>
                  <a:off x="9339557" y="3646902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Straight Connector 43">
                  <a:extLst>
                    <a:ext uri="{FF2B5EF4-FFF2-40B4-BE49-F238E27FC236}">
                      <a16:creationId xmlns:a16="http://schemas.microsoft.com/office/drawing/2014/main" id="{F4F5A189-077A-5841-8D03-3A63A54ADD51}"/>
                    </a:ext>
                  </a:extLst>
                </p:cNvPr>
                <p:cNvCxnSpPr/>
                <p:nvPr/>
              </p:nvCxnSpPr>
              <p:spPr>
                <a:xfrm>
                  <a:off x="9339557" y="3470118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Straight Connector 44">
                  <a:extLst>
                    <a:ext uri="{FF2B5EF4-FFF2-40B4-BE49-F238E27FC236}">
                      <a16:creationId xmlns:a16="http://schemas.microsoft.com/office/drawing/2014/main" id="{1FA9F31D-A371-B846-997B-AD5ED827A6A9}"/>
                    </a:ext>
                  </a:extLst>
                </p:cNvPr>
                <p:cNvCxnSpPr/>
                <p:nvPr/>
              </p:nvCxnSpPr>
              <p:spPr>
                <a:xfrm>
                  <a:off x="9339557" y="3411190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832C2DB-EAD8-E241-8845-7214132F49C1}"/>
                </a:ext>
              </a:extLst>
            </p:cNvPr>
            <p:cNvSpPr txBox="1"/>
            <p:nvPr/>
          </p:nvSpPr>
          <p:spPr>
            <a:xfrm>
              <a:off x="6934007" y="3560691"/>
              <a:ext cx="1938271" cy="5000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6095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733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 Neue" charset="0"/>
                  <a:ea typeface="Helvetica Neue" charset="0"/>
                  <a:cs typeface="Helvetica Neue" charset="0"/>
                </a:rPr>
                <a:t>Application</a:t>
              </a:r>
            </a:p>
          </p:txBody>
        </p:sp>
      </p:grpSp>
      <p:sp>
        <p:nvSpPr>
          <p:cNvPr id="46" name="Right Arrow 45">
            <a:extLst>
              <a:ext uri="{FF2B5EF4-FFF2-40B4-BE49-F238E27FC236}">
                <a16:creationId xmlns:a16="http://schemas.microsoft.com/office/drawing/2014/main" id="{4B4D2287-1B16-C744-8D97-263809653D64}"/>
              </a:ext>
            </a:extLst>
          </p:cNvPr>
          <p:cNvSpPr/>
          <p:nvPr/>
        </p:nvSpPr>
        <p:spPr>
          <a:xfrm>
            <a:off x="6967252" y="3441696"/>
            <a:ext cx="1933739" cy="1198800"/>
          </a:xfrm>
          <a:prstGeom prst="rightArrow">
            <a:avLst/>
          </a:prstGeom>
          <a:solidFill>
            <a:srgbClr val="E16718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67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t>Decision</a:t>
            </a:r>
          </a:p>
        </p:txBody>
      </p:sp>
      <p:sp>
        <p:nvSpPr>
          <p:cNvPr id="47" name="Left Arrow 46">
            <a:extLst>
              <a:ext uri="{FF2B5EF4-FFF2-40B4-BE49-F238E27FC236}">
                <a16:creationId xmlns:a16="http://schemas.microsoft.com/office/drawing/2014/main" id="{A0B0AB5A-FDAF-4245-B8A0-B30E9F9EC665}"/>
              </a:ext>
            </a:extLst>
          </p:cNvPr>
          <p:cNvSpPr/>
          <p:nvPr/>
        </p:nvSpPr>
        <p:spPr>
          <a:xfrm>
            <a:off x="6817320" y="2026285"/>
            <a:ext cx="1842948" cy="1243892"/>
          </a:xfrm>
          <a:prstGeom prst="leftArrow">
            <a:avLst/>
          </a:prstGeom>
          <a:solidFill>
            <a:schemeClr val="accent6">
              <a:lumMod val="75000"/>
            </a:schemeClr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67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t>Query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9C3231D1-262B-8047-AC1D-B2D1AA7668FB}"/>
              </a:ext>
            </a:extLst>
          </p:cNvPr>
          <p:cNvGrpSpPr/>
          <p:nvPr/>
        </p:nvGrpSpPr>
        <p:grpSpPr>
          <a:xfrm>
            <a:off x="9582715" y="2910009"/>
            <a:ext cx="1320617" cy="736469"/>
            <a:chOff x="7584821" y="2225245"/>
            <a:chExt cx="990463" cy="552352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8D49ED1D-0867-5943-A0DD-219D93233AB9}"/>
                </a:ext>
              </a:extLst>
            </p:cNvPr>
            <p:cNvSpPr/>
            <p:nvPr/>
          </p:nvSpPr>
          <p:spPr>
            <a:xfrm>
              <a:off x="7584821" y="2225245"/>
              <a:ext cx="481364" cy="462472"/>
            </a:xfrm>
            <a:prstGeom prst="rect">
              <a:avLst/>
            </a:prstGeom>
            <a:solidFill>
              <a:schemeClr val="tx1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6095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BF9A97FC-FC1E-2D49-AE98-1954B95B98C3}"/>
                </a:ext>
              </a:extLst>
            </p:cNvPr>
            <p:cNvSpPr/>
            <p:nvPr/>
          </p:nvSpPr>
          <p:spPr>
            <a:xfrm>
              <a:off x="7664774" y="2299845"/>
              <a:ext cx="303656" cy="30365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6095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1" name="Triangle 50">
              <a:extLst>
                <a:ext uri="{FF2B5EF4-FFF2-40B4-BE49-F238E27FC236}">
                  <a16:creationId xmlns:a16="http://schemas.microsoft.com/office/drawing/2014/main" id="{1A4B9EA6-6F6D-5D44-B7FE-F3E3ED5F0BF5}"/>
                </a:ext>
              </a:extLst>
            </p:cNvPr>
            <p:cNvSpPr/>
            <p:nvPr/>
          </p:nvSpPr>
          <p:spPr>
            <a:xfrm rot="5400000">
              <a:off x="7754787" y="2373936"/>
              <a:ext cx="180351" cy="155475"/>
            </a:xfrm>
            <a:prstGeom prst="triangl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095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25DCFFBF-CC48-CC4F-85B7-3F7E4F2DE949}"/>
                </a:ext>
              </a:extLst>
            </p:cNvPr>
            <p:cNvSpPr/>
            <p:nvPr/>
          </p:nvSpPr>
          <p:spPr>
            <a:xfrm>
              <a:off x="8174267" y="2225245"/>
              <a:ext cx="401017" cy="236256"/>
            </a:xfrm>
            <a:prstGeom prst="rect">
              <a:avLst/>
            </a:prstGeom>
            <a:solidFill>
              <a:srgbClr val="7030A0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6095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4C75C96F-37C1-5647-9021-DD98F792420E}"/>
                </a:ext>
              </a:extLst>
            </p:cNvPr>
            <p:cNvSpPr/>
            <p:nvPr/>
          </p:nvSpPr>
          <p:spPr>
            <a:xfrm>
              <a:off x="8174267" y="2529126"/>
              <a:ext cx="401017" cy="236256"/>
            </a:xfrm>
            <a:prstGeom prst="rect">
              <a:avLst/>
            </a:prstGeom>
            <a:solidFill>
              <a:schemeClr val="accent4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6095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F20FFC42-EC64-454E-85B5-E3ABF78B1987}"/>
                </a:ext>
              </a:extLst>
            </p:cNvPr>
            <p:cNvCxnSpPr/>
            <p:nvPr/>
          </p:nvCxnSpPr>
          <p:spPr>
            <a:xfrm>
              <a:off x="7651675" y="2777597"/>
              <a:ext cx="385489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2C926FF6-C8D9-A343-98AB-232409818F76}"/>
              </a:ext>
            </a:extLst>
          </p:cNvPr>
          <p:cNvSpPr txBox="1"/>
          <p:nvPr/>
        </p:nvSpPr>
        <p:spPr>
          <a:xfrm>
            <a:off x="4879818" y="6043386"/>
            <a:ext cx="8061962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E16718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t>Low-Latency Serving</a:t>
            </a:r>
          </a:p>
        </p:txBody>
      </p:sp>
      <p:sp>
        <p:nvSpPr>
          <p:cNvPr id="56" name="Left Brace 55">
            <a:extLst>
              <a:ext uri="{FF2B5EF4-FFF2-40B4-BE49-F238E27FC236}">
                <a16:creationId xmlns:a16="http://schemas.microsoft.com/office/drawing/2014/main" id="{2CCF70F8-8702-194E-A7DE-AEFD977659AB}"/>
              </a:ext>
            </a:extLst>
          </p:cNvPr>
          <p:cNvSpPr/>
          <p:nvPr/>
        </p:nvSpPr>
        <p:spPr>
          <a:xfrm rot="16200000">
            <a:off x="7441457" y="1825357"/>
            <a:ext cx="851857" cy="7720320"/>
          </a:xfrm>
          <a:prstGeom prst="leftBrace">
            <a:avLst/>
          </a:prstGeom>
          <a:ln w="127000">
            <a:solidFill>
              <a:srgbClr val="E1671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09563D71-6CBF-EA4F-AA40-9EA2F2D6C2BA}"/>
              </a:ext>
            </a:extLst>
          </p:cNvPr>
          <p:cNvSpPr/>
          <p:nvPr/>
        </p:nvSpPr>
        <p:spPr>
          <a:xfrm>
            <a:off x="3398379" y="1189104"/>
            <a:ext cx="418771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entury Gothic" panose="020B0502020202020204" pitchFamily="34" charset="0"/>
                <a:ea typeface="Helvetica Neue" charset="0"/>
                <a:cs typeface="Helvetica Neue" charset="0"/>
              </a:rPr>
              <a:t>Data </a:t>
            </a:r>
            <a:br>
              <a:rPr kumimoji="0" lang="en-US" sz="2800" b="0" i="0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entury Gothic" panose="020B0502020202020204" pitchFamily="34" charset="0"/>
                <a:ea typeface="Helvetica Neue" charset="0"/>
                <a:cs typeface="Helvetica Neue" charset="0"/>
              </a:rPr>
            </a:br>
            <a:r>
              <a:rPr kumimoji="0" lang="en-US" sz="2800" b="0" i="0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entury Gothic" panose="020B0502020202020204" pitchFamily="34" charset="0"/>
                <a:ea typeface="Helvetica Neue" charset="0"/>
                <a:cs typeface="Helvetica Neue" charset="0"/>
              </a:rPr>
              <a:t>Management </a:t>
            </a:r>
            <a:r>
              <a:rPr lang="en-US" sz="2800" dirty="0">
                <a:latin typeface="Century Gothic" panose="020B0502020202020204" pitchFamily="34" charset="0"/>
                <a:ea typeface="Helvetica Neue" charset="0"/>
                <a:cs typeface="Helvetica Neue" charset="0"/>
              </a:rPr>
              <a:t>System</a:t>
            </a:r>
            <a:endParaRPr kumimoji="0" lang="en-US" sz="2800" b="0" i="0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entury Gothic" panose="020B0502020202020204" pitchFamily="34" charset="0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ED78D79B-5D87-8B4B-9C2F-53AA2715F29A}"/>
              </a:ext>
            </a:extLst>
          </p:cNvPr>
          <p:cNvSpPr/>
          <p:nvPr/>
        </p:nvSpPr>
        <p:spPr>
          <a:xfrm>
            <a:off x="-8408" y="1262256"/>
            <a:ext cx="12192000" cy="5531384"/>
          </a:xfrm>
          <a:prstGeom prst="rect">
            <a:avLst/>
          </a:prstGeom>
          <a:solidFill>
            <a:srgbClr val="FFFFFF">
              <a:alpha val="9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B0502020202020204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C4DAD0E-C2D4-1C4E-AB1F-14507CF5E303}"/>
              </a:ext>
            </a:extLst>
          </p:cNvPr>
          <p:cNvSpPr txBox="1"/>
          <p:nvPr/>
        </p:nvSpPr>
        <p:spPr>
          <a:xfrm>
            <a:off x="776858" y="3053981"/>
            <a:ext cx="11065049" cy="34394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Helvetica Neue Light" charset="0"/>
                <a:cs typeface="Helvetica Neue Light" charset="0"/>
              </a:rPr>
              <a:t>Problems: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Tx/>
              <a:buSzTx/>
              <a:buFont typeface="Wingdings" charset="2"/>
              <a:buChar char="Ø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Helvetica Neue Light" charset="0"/>
                <a:cs typeface="Helvetica Neue Light" charset="0"/>
              </a:rPr>
              <a:t>Requires full set of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Helvetica Neue Light" charset="0"/>
                <a:cs typeface="Helvetica Neue Light" charset="0"/>
              </a:rPr>
              <a:t>queries ahead of time</a:t>
            </a:r>
          </a:p>
          <a:p>
            <a:pPr marL="914400" marR="0" lvl="1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Tx/>
              <a:buSzTx/>
              <a:buFont typeface="Wingdings" charset="2"/>
              <a:buChar char="Ø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Helvetica Neue Light" charset="0"/>
                <a:cs typeface="Helvetica Neue Light" charset="0"/>
              </a:rPr>
              <a:t>Small and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Helvetica Neue Light" charset="0"/>
                <a:cs typeface="Helvetica Neue Light" charset="0"/>
              </a:rPr>
              <a:t>bounded input domain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Tx/>
              <a:buSzTx/>
              <a:buFont typeface="Wingdings" charset="2"/>
              <a:buChar char="Ø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Helvetica Neue Light" charset="0"/>
                <a:cs typeface="Helvetica Neue Light" charset="0"/>
              </a:rPr>
              <a:t>Requires substantial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Helvetica Neue Light" charset="0"/>
                <a:cs typeface="Helvetica Neue Light" charset="0"/>
              </a:rPr>
              <a:t>computation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Helvetica Neue Light" charset="0"/>
                <a:cs typeface="Helvetica Neue Light" charset="0"/>
              </a:rPr>
              <a:t> and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Helvetica Neue Light" charset="0"/>
                <a:cs typeface="Helvetica Neue Light" charset="0"/>
              </a:rPr>
              <a:t>space</a:t>
            </a:r>
          </a:p>
          <a:p>
            <a:pPr marL="914400" lvl="1" indent="-457200">
              <a:spcAft>
                <a:spcPts val="900"/>
              </a:spcAft>
              <a:buFont typeface="Wingdings" charset="2"/>
              <a:buChar char="Ø"/>
              <a:defRPr/>
            </a:pPr>
            <a:r>
              <a:rPr lang="en-US" sz="2800" dirty="0">
                <a:solidFill>
                  <a:srgbClr val="000000"/>
                </a:solidFill>
                <a:latin typeface="Century Gothic" panose="020B0502020202020204" pitchFamily="34" charset="0"/>
                <a:ea typeface="Helvetica Neue Light" charset="0"/>
                <a:cs typeface="Helvetica Neue Light" charset="0"/>
              </a:rPr>
              <a:t>Example: </a:t>
            </a:r>
            <a:r>
              <a:rPr lang="en-US" sz="2800" i="1" dirty="0">
                <a:solidFill>
                  <a:srgbClr val="000000"/>
                </a:solidFill>
                <a:latin typeface="Century Gothic" panose="020B0502020202020204" pitchFamily="34" charset="0"/>
                <a:ea typeface="Helvetica Neue Light" charset="0"/>
                <a:cs typeface="Helvetica Neue Light" charset="0"/>
              </a:rPr>
              <a:t>scoring all content for all customers!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Tx/>
              <a:buSzTx/>
              <a:buFont typeface="Wingdings" charset="2"/>
              <a:buChar char="Ø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Helvetica Neue Light" charset="0"/>
                <a:cs typeface="Helvetica Neue Light" charset="0"/>
              </a:rPr>
              <a:t>Costly update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Helvetica Neue Light" charset="0"/>
                <a:cs typeface="Helvetica Neue Light" charset="0"/>
                <a:sym typeface="Wingdings" pitchFamily="2" charset="2"/>
              </a:rPr>
              <a:t> rescore</a:t>
            </a:r>
            <a:r>
              <a:rPr kumimoji="0" lang="en-US" sz="2800" b="0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Helvetica Neue Light" charset="0"/>
                <a:cs typeface="Helvetica Neue Light" charset="0"/>
                <a:sym typeface="Wingdings" pitchFamily="2" charset="2"/>
              </a:rPr>
              <a:t> everything!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 panose="020B0502020202020204" pitchFamily="34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09C0642-40E9-104E-832D-C0208B15CA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450" y="25971"/>
            <a:ext cx="10801350" cy="1325563"/>
          </a:xfrm>
        </p:spPr>
        <p:txBody>
          <a:bodyPr/>
          <a:lstStyle/>
          <a:p>
            <a:r>
              <a:rPr lang="en-US" dirty="0"/>
              <a:t>Serving </a:t>
            </a:r>
            <a:r>
              <a:rPr lang="en-US" b="1" dirty="0"/>
              <a:t>Pre-materialized</a:t>
            </a:r>
            <a:r>
              <a:rPr lang="en-US" dirty="0"/>
              <a:t> Predictions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4719454-9BAE-E646-8298-B8BA48A07FD4}"/>
              </a:ext>
            </a:extLst>
          </p:cNvPr>
          <p:cNvSpPr txBox="1"/>
          <p:nvPr/>
        </p:nvSpPr>
        <p:spPr>
          <a:xfrm>
            <a:off x="884617" y="1227660"/>
            <a:ext cx="11065049" cy="1800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Helvetica Neue Light" charset="0"/>
                <a:cs typeface="Helvetica Neue Light" charset="0"/>
              </a:rPr>
              <a:t>Advantages: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Tx/>
              <a:buSzTx/>
              <a:buFont typeface="Wingdings" charset="2"/>
              <a:buChar char="Ø"/>
              <a:tabLst/>
              <a:defRPr/>
            </a:pPr>
            <a:r>
              <a:rPr lang="en-US" sz="2800" dirty="0">
                <a:solidFill>
                  <a:srgbClr val="000000"/>
                </a:solidFill>
                <a:latin typeface="Century Gothic" panose="020B0502020202020204" pitchFamily="34" charset="0"/>
                <a:ea typeface="Helvetica Neue Light" charset="0"/>
                <a:cs typeface="Helvetica Neue Light" charset="0"/>
              </a:rPr>
              <a:t>Simple to deploy with standard tools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Tx/>
              <a:buSzTx/>
              <a:buFont typeface="Wingdings" charset="2"/>
              <a:buChar char="Ø"/>
              <a:tabLst/>
              <a:defRPr/>
            </a:pPr>
            <a:r>
              <a:rPr kumimoji="0" lang="en-US" sz="28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Helvetica Neue Light" charset="0"/>
                <a:cs typeface="Helvetica Neue Light" charset="0"/>
              </a:rPr>
              <a:t>Low-latency at serving time</a:t>
            </a:r>
          </a:p>
        </p:txBody>
      </p:sp>
    </p:spTree>
    <p:extLst>
      <p:ext uri="{BB962C8B-B14F-4D97-AF65-F5344CB8AC3E}">
        <p14:creationId xmlns:p14="http://schemas.microsoft.com/office/powerpoint/2010/main" val="848272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uiExpand="1" build="p" bldLvl="2"/>
      <p:bldP spid="6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D5CA2-5B2B-D449-9FDE-42AF319A9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i="1" dirty="0">
                <a:solidFill>
                  <a:schemeClr val="accent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Clipper Team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A76B87-EC24-4343-ABEC-78A43A4044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3736974"/>
          </a:xfrm>
        </p:spPr>
        <p:txBody>
          <a:bodyPr wrap="square" numCol="2" spcCol="914400">
            <a:normAutofit/>
          </a:bodyPr>
          <a:lstStyle/>
          <a:p>
            <a:r>
              <a:rPr lang="en-US" sz="3600" b="1" dirty="0">
                <a:solidFill>
                  <a:schemeClr val="accent1">
                    <a:lumMod val="50000"/>
                  </a:schemeClr>
                </a:solidFill>
              </a:rPr>
              <a:t>Dan </a:t>
            </a:r>
            <a:r>
              <a:rPr lang="en-US" sz="3600" b="1" dirty="0" err="1">
                <a:solidFill>
                  <a:schemeClr val="accent1">
                    <a:lumMod val="50000"/>
                  </a:schemeClr>
                </a:solidFill>
              </a:rPr>
              <a:t>Crankshaw</a:t>
            </a:r>
            <a:endParaRPr lang="en-US" sz="3600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sz="3600" dirty="0">
                <a:solidFill>
                  <a:schemeClr val="accent1">
                    <a:lumMod val="50000"/>
                  </a:schemeClr>
                </a:solidFill>
              </a:rPr>
              <a:t>Corey </a:t>
            </a:r>
            <a:r>
              <a:rPr lang="en-US" sz="3600" dirty="0" err="1">
                <a:solidFill>
                  <a:schemeClr val="accent1">
                    <a:lumMod val="50000"/>
                  </a:schemeClr>
                </a:solidFill>
              </a:rPr>
              <a:t>Zumar</a:t>
            </a:r>
            <a:endParaRPr lang="en-US" sz="3600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sz="3600" dirty="0">
                <a:solidFill>
                  <a:schemeClr val="accent1">
                    <a:lumMod val="50000"/>
                  </a:schemeClr>
                </a:solidFill>
              </a:rPr>
              <a:t>Simon Mo</a:t>
            </a:r>
          </a:p>
          <a:p>
            <a:r>
              <a:rPr lang="en-US" sz="3600" dirty="0">
                <a:solidFill>
                  <a:schemeClr val="accent1">
                    <a:lumMod val="50000"/>
                  </a:schemeClr>
                </a:solidFill>
              </a:rPr>
              <a:t>Alexey </a:t>
            </a:r>
            <a:r>
              <a:rPr lang="en-US" sz="3600" dirty="0" err="1">
                <a:solidFill>
                  <a:schemeClr val="accent1">
                    <a:lumMod val="50000"/>
                  </a:schemeClr>
                </a:solidFill>
              </a:rPr>
              <a:t>Tumanov</a:t>
            </a:r>
            <a:endParaRPr lang="en-US" sz="3600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sz="3600" dirty="0" err="1">
                <a:solidFill>
                  <a:schemeClr val="accent1">
                    <a:lumMod val="50000"/>
                  </a:schemeClr>
                </a:solidFill>
              </a:rPr>
              <a:t>Eyal</a:t>
            </a:r>
            <a:r>
              <a:rPr lang="en-US" sz="36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3600" dirty="0" err="1">
                <a:solidFill>
                  <a:schemeClr val="accent1">
                    <a:lumMod val="50000"/>
                  </a:schemeClr>
                </a:solidFill>
              </a:rPr>
              <a:t>Sela</a:t>
            </a:r>
            <a:endParaRPr lang="en-US" sz="3600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sz="3600" dirty="0" err="1">
                <a:solidFill>
                  <a:schemeClr val="accent1">
                    <a:lumMod val="50000"/>
                  </a:schemeClr>
                </a:solidFill>
              </a:rPr>
              <a:t>Rehan</a:t>
            </a:r>
            <a:r>
              <a:rPr lang="en-US" sz="36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3600" dirty="0" err="1">
                <a:solidFill>
                  <a:schemeClr val="accent1">
                    <a:lumMod val="50000"/>
                  </a:schemeClr>
                </a:solidFill>
              </a:rPr>
              <a:t>Durrani</a:t>
            </a:r>
            <a:endParaRPr lang="en-US" sz="3600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sz="3600" dirty="0">
                <a:solidFill>
                  <a:schemeClr val="accent1">
                    <a:lumMod val="50000"/>
                  </a:schemeClr>
                </a:solidFill>
              </a:rPr>
              <a:t>Eric Sheng</a:t>
            </a:r>
          </a:p>
          <a:p>
            <a:r>
              <a:rPr lang="en-US" sz="3600" dirty="0">
                <a:solidFill>
                  <a:schemeClr val="accent1">
                    <a:lumMod val="50000"/>
                  </a:schemeClr>
                </a:solidFill>
              </a:rPr>
              <a:t>Joseph Gonzalez</a:t>
            </a:r>
          </a:p>
          <a:p>
            <a:r>
              <a:rPr lang="en-US" sz="3600" dirty="0">
                <a:solidFill>
                  <a:schemeClr val="accent1">
                    <a:lumMod val="50000"/>
                  </a:schemeClr>
                </a:solidFill>
              </a:rPr>
              <a:t>Ion </a:t>
            </a:r>
            <a:r>
              <a:rPr lang="en-US" sz="3600" dirty="0" err="1">
                <a:solidFill>
                  <a:schemeClr val="accent1">
                    <a:lumMod val="50000"/>
                  </a:schemeClr>
                </a:solidFill>
              </a:rPr>
              <a:t>Stoica</a:t>
            </a:r>
            <a:endParaRPr lang="en-US" sz="3600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sz="3600" dirty="0">
                <a:solidFill>
                  <a:schemeClr val="accent1">
                    <a:lumMod val="50000"/>
                  </a:schemeClr>
                </a:solidFill>
              </a:rPr>
              <a:t>Many other contributors</a:t>
            </a:r>
          </a:p>
        </p:txBody>
      </p:sp>
    </p:spTree>
    <p:extLst>
      <p:ext uri="{BB962C8B-B14F-4D97-AF65-F5344CB8AC3E}">
        <p14:creationId xmlns:p14="http://schemas.microsoft.com/office/powerpoint/2010/main" val="20074871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71FBD58A-D55E-8143-8FD6-9652E1A1474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6381158" y="2220972"/>
            <a:ext cx="4483698" cy="271681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690C2DDF-CF0B-B444-ACB4-AAE7E7EA0ED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741342" y="975070"/>
            <a:ext cx="437827" cy="413308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05E0AB7-E726-3C44-B0C4-B3E0539E8A1E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72" y="1622770"/>
            <a:ext cx="4293230" cy="382352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593194B-5062-2840-B041-C641FAF6D5D7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4345" y="1622770"/>
            <a:ext cx="8220588" cy="382352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6F38C2C-C202-6742-B189-E03BE8AB39C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58489" y="1970364"/>
            <a:ext cx="368213" cy="347593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2341FEE-3690-8041-988D-54EC5BCAEC96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23314" y="5656913"/>
            <a:ext cx="1817945" cy="96637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8B408E0F-896D-F94A-8826-A439C3EFEE81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51147" y="5684004"/>
            <a:ext cx="1766983" cy="939288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43098044-6C6E-6C43-ADE7-CB5AA600A6BF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139309" y="7196304"/>
            <a:ext cx="2057139" cy="1136539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809C0642-40E9-104E-832D-C0208B15CA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Model in a Container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3668220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F5FB72B-EB35-BC40-86AD-A7EA84B38A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3669" y="2648052"/>
            <a:ext cx="1525982" cy="85455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1FBD58A-D55E-8143-8FD6-9652E1A1474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6381158" y="2220972"/>
            <a:ext cx="4483698" cy="271681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690C2DDF-CF0B-B444-ACB4-AAE7E7EA0ED9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741342" y="975070"/>
            <a:ext cx="437827" cy="413308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05E0AB7-E726-3C44-B0C4-B3E0539E8A1E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72" y="1622770"/>
            <a:ext cx="4293230" cy="382352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593194B-5062-2840-B041-C641FAF6D5D7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34893" y="1690688"/>
            <a:ext cx="8220588" cy="382352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6F38C2C-C202-6742-B189-E03BE8AB39C6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58489" y="1970364"/>
            <a:ext cx="368213" cy="347593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2341FEE-3690-8041-988D-54EC5BCAEC96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47114" y="8654113"/>
            <a:ext cx="1817945" cy="96637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8B408E0F-896D-F94A-8826-A439C3EFEE81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609347" y="5849360"/>
            <a:ext cx="1766983" cy="939288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43098044-6C6E-6C43-ADE7-CB5AA600A6BF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139309" y="7196304"/>
            <a:ext cx="2057139" cy="1136539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809C0642-40E9-104E-832D-C0208B15CA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Model in a Container</a:t>
            </a:r>
            <a:endParaRPr lang="en-US" dirty="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1A6C04D8-7DF8-364D-B6CB-E292F85EBCBA}"/>
              </a:ext>
            </a:extLst>
          </p:cNvPr>
          <p:cNvSpPr/>
          <p:nvPr/>
        </p:nvSpPr>
        <p:spPr>
          <a:xfrm>
            <a:off x="5619252" y="2435966"/>
            <a:ext cx="3802692" cy="2798852"/>
          </a:xfrm>
          <a:prstGeom prst="roundRect">
            <a:avLst/>
          </a:prstGeom>
          <a:noFill/>
          <a:ln w="76200">
            <a:solidFill>
              <a:srgbClr val="0070C0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F13E40A-BE19-194D-8CF0-FDEABAFD7D5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0276" y="2475234"/>
            <a:ext cx="1213360" cy="1082525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CFB00106-68A7-1642-B47D-1F13C4759284}"/>
              </a:ext>
            </a:extLst>
          </p:cNvPr>
          <p:cNvGrpSpPr/>
          <p:nvPr/>
        </p:nvGrpSpPr>
        <p:grpSpPr>
          <a:xfrm>
            <a:off x="5845049" y="3720884"/>
            <a:ext cx="2148425" cy="1242841"/>
            <a:chOff x="6236861" y="3694948"/>
            <a:chExt cx="2459922" cy="1423039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7A60BB8D-D6A7-2C4A-ABDD-50E668AC421C}"/>
                </a:ext>
              </a:extLst>
            </p:cNvPr>
            <p:cNvGrpSpPr/>
            <p:nvPr/>
          </p:nvGrpSpPr>
          <p:grpSpPr>
            <a:xfrm>
              <a:off x="6236861" y="3694948"/>
              <a:ext cx="2459922" cy="1423039"/>
              <a:chOff x="4437802" y="2295143"/>
              <a:chExt cx="2565113" cy="1483893"/>
            </a:xfrm>
          </p:grpSpPr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F5D55BE6-C798-B943-B68A-FC32C383F5EF}"/>
                  </a:ext>
                </a:extLst>
              </p:cNvPr>
              <p:cNvCxnSpPr/>
              <p:nvPr/>
            </p:nvCxnSpPr>
            <p:spPr>
              <a:xfrm>
                <a:off x="6221474" y="3037091"/>
                <a:ext cx="781441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94CF9D47-F732-1E4C-A1E4-5192A30E3421}"/>
                  </a:ext>
                </a:extLst>
              </p:cNvPr>
              <p:cNvCxnSpPr/>
              <p:nvPr/>
            </p:nvCxnSpPr>
            <p:spPr>
              <a:xfrm>
                <a:off x="4608575" y="2380530"/>
                <a:ext cx="1922918" cy="65656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9E12D64E-BB51-4041-A262-C8B1B526D0C7}"/>
                  </a:ext>
                </a:extLst>
              </p:cNvPr>
              <p:cNvCxnSpPr/>
              <p:nvPr/>
            </p:nvCxnSpPr>
            <p:spPr>
              <a:xfrm>
                <a:off x="4608575" y="2708810"/>
                <a:ext cx="1922918" cy="32828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22C03D00-A382-FE41-94B3-76C9578B9C04}"/>
                  </a:ext>
                </a:extLst>
              </p:cNvPr>
              <p:cNvCxnSpPr/>
              <p:nvPr/>
            </p:nvCxnSpPr>
            <p:spPr>
              <a:xfrm>
                <a:off x="4608575" y="3037089"/>
                <a:ext cx="1922918" cy="1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12FD56C1-6FF3-7F4E-B112-5F860D57896F}"/>
                  </a:ext>
                </a:extLst>
              </p:cNvPr>
              <p:cNvCxnSpPr/>
              <p:nvPr/>
            </p:nvCxnSpPr>
            <p:spPr>
              <a:xfrm flipV="1">
                <a:off x="4608575" y="3037090"/>
                <a:ext cx="1922918" cy="328279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10ACC70E-4F31-0242-B30D-A6E162DB8ACB}"/>
                  </a:ext>
                </a:extLst>
              </p:cNvPr>
              <p:cNvCxnSpPr/>
              <p:nvPr/>
            </p:nvCxnSpPr>
            <p:spPr>
              <a:xfrm flipV="1">
                <a:off x="4608575" y="3037090"/>
                <a:ext cx="1922918" cy="65656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23E4F784-DC9A-2A49-A19B-C82A45A4F857}"/>
                  </a:ext>
                </a:extLst>
              </p:cNvPr>
              <p:cNvSpPr/>
              <p:nvPr/>
            </p:nvSpPr>
            <p:spPr>
              <a:xfrm>
                <a:off x="5121690" y="2390319"/>
                <a:ext cx="1293541" cy="1293541"/>
              </a:xfrm>
              <a:prstGeom prst="ellipse">
                <a:avLst/>
              </a:prstGeom>
              <a:solidFill>
                <a:schemeClr val="bg1"/>
              </a:solidFill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dirty="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40AF1704-EEF2-0943-B9B5-5482DA05A1B3}"/>
                  </a:ext>
                </a:extLst>
              </p:cNvPr>
              <p:cNvGrpSpPr/>
              <p:nvPr/>
            </p:nvGrpSpPr>
            <p:grpSpPr>
              <a:xfrm>
                <a:off x="4437802" y="2295143"/>
                <a:ext cx="170773" cy="1483893"/>
                <a:chOff x="4461603" y="726948"/>
                <a:chExt cx="228600" cy="1986366"/>
              </a:xfrm>
            </p:grpSpPr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8B56288C-0702-874B-867F-83DCC0CCCE88}"/>
                    </a:ext>
                  </a:extLst>
                </p:cNvPr>
                <p:cNvSpPr/>
                <p:nvPr/>
              </p:nvSpPr>
              <p:spPr>
                <a:xfrm>
                  <a:off x="4461603" y="726948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 dirty="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30" name="Oval 29">
                  <a:extLst>
                    <a:ext uri="{FF2B5EF4-FFF2-40B4-BE49-F238E27FC236}">
                      <a16:creationId xmlns:a16="http://schemas.microsoft.com/office/drawing/2014/main" id="{FC65B38C-1332-1E4B-800E-BA6F4CAAEB29}"/>
                    </a:ext>
                  </a:extLst>
                </p:cNvPr>
                <p:cNvSpPr/>
                <p:nvPr/>
              </p:nvSpPr>
              <p:spPr>
                <a:xfrm>
                  <a:off x="4461603" y="1605830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 dirty="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31" name="Oval 30">
                  <a:extLst>
                    <a:ext uri="{FF2B5EF4-FFF2-40B4-BE49-F238E27FC236}">
                      <a16:creationId xmlns:a16="http://schemas.microsoft.com/office/drawing/2014/main" id="{93A58A3A-5970-624F-9611-E5A695E60380}"/>
                    </a:ext>
                  </a:extLst>
                </p:cNvPr>
                <p:cNvSpPr/>
                <p:nvPr/>
              </p:nvSpPr>
              <p:spPr>
                <a:xfrm>
                  <a:off x="4461603" y="2045271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 dirty="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32" name="Oval 31">
                  <a:extLst>
                    <a:ext uri="{FF2B5EF4-FFF2-40B4-BE49-F238E27FC236}">
                      <a16:creationId xmlns:a16="http://schemas.microsoft.com/office/drawing/2014/main" id="{88DAB4E8-A8F9-F048-92F5-E2779F84E5F5}"/>
                    </a:ext>
                  </a:extLst>
                </p:cNvPr>
                <p:cNvSpPr/>
                <p:nvPr/>
              </p:nvSpPr>
              <p:spPr>
                <a:xfrm>
                  <a:off x="4461603" y="2484714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 dirty="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33" name="Oval 32">
                  <a:extLst>
                    <a:ext uri="{FF2B5EF4-FFF2-40B4-BE49-F238E27FC236}">
                      <a16:creationId xmlns:a16="http://schemas.microsoft.com/office/drawing/2014/main" id="{9B6CADAC-62F6-DB43-B38F-6CBE26854BBC}"/>
                    </a:ext>
                  </a:extLst>
                </p:cNvPr>
                <p:cNvSpPr/>
                <p:nvPr/>
              </p:nvSpPr>
              <p:spPr>
                <a:xfrm>
                  <a:off x="4461603" y="1166389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 dirty="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</p:grpSp>
        </p:grp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EC4B4C46-3443-2844-84C7-E08F60176F7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60225" y="4101549"/>
              <a:ext cx="1023363" cy="544342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50A0EC22-C606-614F-AA27-D78F0FC4BB23}"/>
              </a:ext>
            </a:extLst>
          </p:cNvPr>
          <p:cNvSpPr txBox="1"/>
          <p:nvPr/>
        </p:nvSpPr>
        <p:spPr>
          <a:xfrm rot="5400000">
            <a:off x="7496410" y="3672671"/>
            <a:ext cx="26321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Inconsolata Medium" panose="020B0609030003000000" pitchFamily="49" charset="0"/>
              </a:rPr>
              <a:t>{REST API}</a:t>
            </a:r>
          </a:p>
        </p:txBody>
      </p:sp>
    </p:spTree>
    <p:extLst>
      <p:ext uri="{BB962C8B-B14F-4D97-AF65-F5344CB8AC3E}">
        <p14:creationId xmlns:p14="http://schemas.microsoft.com/office/powerpoint/2010/main" val="22116274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F5FB72B-EB35-BC40-86AD-A7EA84B38A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7269" y="2648052"/>
            <a:ext cx="1525982" cy="85455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1FBD58A-D55E-8143-8FD6-9652E1A1474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6381158" y="2220972"/>
            <a:ext cx="4483698" cy="271681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690C2DDF-CF0B-B444-ACB4-AAE7E7EA0ED9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741342" y="975070"/>
            <a:ext cx="437827" cy="413308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05E0AB7-E726-3C44-B0C4-B3E0539E8A1E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5634128" y="1622770"/>
            <a:ext cx="4293230" cy="382352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593194B-5062-2840-B041-C641FAF6D5D7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34893" y="1690688"/>
            <a:ext cx="8220588" cy="382352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6F38C2C-C202-6742-B189-E03BE8AB39C6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956511" y="1970364"/>
            <a:ext cx="368213" cy="347593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2341FEE-3690-8041-988D-54EC5BCAEC96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47114" y="8654113"/>
            <a:ext cx="1817945" cy="96637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8B408E0F-896D-F94A-8826-A439C3EFEE81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609347" y="5849360"/>
            <a:ext cx="1766983" cy="939288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43098044-6C6E-6C43-ADE7-CB5AA600A6BF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139309" y="7196304"/>
            <a:ext cx="2057139" cy="1136539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809C0642-40E9-104E-832D-C0208B15CA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Model in a Container</a:t>
            </a:r>
            <a:endParaRPr lang="en-US" dirty="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1A6C04D8-7DF8-364D-B6CB-E292F85EBCBA}"/>
              </a:ext>
            </a:extLst>
          </p:cNvPr>
          <p:cNvSpPr/>
          <p:nvPr/>
        </p:nvSpPr>
        <p:spPr>
          <a:xfrm>
            <a:off x="1402852" y="2435966"/>
            <a:ext cx="3802692" cy="2798852"/>
          </a:xfrm>
          <a:prstGeom prst="roundRect">
            <a:avLst/>
          </a:prstGeom>
          <a:noFill/>
          <a:ln w="76200">
            <a:solidFill>
              <a:srgbClr val="0070C0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F13E40A-BE19-194D-8CF0-FDEABAFD7D5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3876" y="2475234"/>
            <a:ext cx="1213360" cy="1082525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CFB00106-68A7-1642-B47D-1F13C4759284}"/>
              </a:ext>
            </a:extLst>
          </p:cNvPr>
          <p:cNvGrpSpPr/>
          <p:nvPr/>
        </p:nvGrpSpPr>
        <p:grpSpPr>
          <a:xfrm>
            <a:off x="1628649" y="3720884"/>
            <a:ext cx="2148425" cy="1242841"/>
            <a:chOff x="6236861" y="3694948"/>
            <a:chExt cx="2459922" cy="1423039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7A60BB8D-D6A7-2C4A-ABDD-50E668AC421C}"/>
                </a:ext>
              </a:extLst>
            </p:cNvPr>
            <p:cNvGrpSpPr/>
            <p:nvPr/>
          </p:nvGrpSpPr>
          <p:grpSpPr>
            <a:xfrm>
              <a:off x="6236861" y="3694948"/>
              <a:ext cx="2459922" cy="1423039"/>
              <a:chOff x="4437802" y="2295143"/>
              <a:chExt cx="2565113" cy="1483893"/>
            </a:xfrm>
          </p:grpSpPr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F5D55BE6-C798-B943-B68A-FC32C383F5EF}"/>
                  </a:ext>
                </a:extLst>
              </p:cNvPr>
              <p:cNvCxnSpPr/>
              <p:nvPr/>
            </p:nvCxnSpPr>
            <p:spPr>
              <a:xfrm>
                <a:off x="6221474" y="3037091"/>
                <a:ext cx="781441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94CF9D47-F732-1E4C-A1E4-5192A30E3421}"/>
                  </a:ext>
                </a:extLst>
              </p:cNvPr>
              <p:cNvCxnSpPr/>
              <p:nvPr/>
            </p:nvCxnSpPr>
            <p:spPr>
              <a:xfrm>
                <a:off x="4608575" y="2380530"/>
                <a:ext cx="1922918" cy="65656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9E12D64E-BB51-4041-A262-C8B1B526D0C7}"/>
                  </a:ext>
                </a:extLst>
              </p:cNvPr>
              <p:cNvCxnSpPr/>
              <p:nvPr/>
            </p:nvCxnSpPr>
            <p:spPr>
              <a:xfrm>
                <a:off x="4608575" y="2708810"/>
                <a:ext cx="1922918" cy="32828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22C03D00-A382-FE41-94B3-76C9578B9C04}"/>
                  </a:ext>
                </a:extLst>
              </p:cNvPr>
              <p:cNvCxnSpPr/>
              <p:nvPr/>
            </p:nvCxnSpPr>
            <p:spPr>
              <a:xfrm>
                <a:off x="4608575" y="3037089"/>
                <a:ext cx="1922918" cy="1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12FD56C1-6FF3-7F4E-B112-5F860D57896F}"/>
                  </a:ext>
                </a:extLst>
              </p:cNvPr>
              <p:cNvCxnSpPr/>
              <p:nvPr/>
            </p:nvCxnSpPr>
            <p:spPr>
              <a:xfrm flipV="1">
                <a:off x="4608575" y="3037090"/>
                <a:ext cx="1922918" cy="328279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10ACC70E-4F31-0242-B30D-A6E162DB8ACB}"/>
                  </a:ext>
                </a:extLst>
              </p:cNvPr>
              <p:cNvCxnSpPr/>
              <p:nvPr/>
            </p:nvCxnSpPr>
            <p:spPr>
              <a:xfrm flipV="1">
                <a:off x="4608575" y="3037090"/>
                <a:ext cx="1922918" cy="65656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23E4F784-DC9A-2A49-A19B-C82A45A4F857}"/>
                  </a:ext>
                </a:extLst>
              </p:cNvPr>
              <p:cNvSpPr/>
              <p:nvPr/>
            </p:nvSpPr>
            <p:spPr>
              <a:xfrm>
                <a:off x="5121690" y="2390319"/>
                <a:ext cx="1293541" cy="1293541"/>
              </a:xfrm>
              <a:prstGeom prst="ellipse">
                <a:avLst/>
              </a:prstGeom>
              <a:solidFill>
                <a:schemeClr val="bg1"/>
              </a:solidFill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dirty="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40AF1704-EEF2-0943-B9B5-5482DA05A1B3}"/>
                  </a:ext>
                </a:extLst>
              </p:cNvPr>
              <p:cNvGrpSpPr/>
              <p:nvPr/>
            </p:nvGrpSpPr>
            <p:grpSpPr>
              <a:xfrm>
                <a:off x="4437802" y="2295143"/>
                <a:ext cx="170773" cy="1483893"/>
                <a:chOff x="4461603" y="726948"/>
                <a:chExt cx="228600" cy="1986366"/>
              </a:xfrm>
            </p:grpSpPr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8B56288C-0702-874B-867F-83DCC0CCCE88}"/>
                    </a:ext>
                  </a:extLst>
                </p:cNvPr>
                <p:cNvSpPr/>
                <p:nvPr/>
              </p:nvSpPr>
              <p:spPr>
                <a:xfrm>
                  <a:off x="4461603" y="726948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 dirty="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30" name="Oval 29">
                  <a:extLst>
                    <a:ext uri="{FF2B5EF4-FFF2-40B4-BE49-F238E27FC236}">
                      <a16:creationId xmlns:a16="http://schemas.microsoft.com/office/drawing/2014/main" id="{FC65B38C-1332-1E4B-800E-BA6F4CAAEB29}"/>
                    </a:ext>
                  </a:extLst>
                </p:cNvPr>
                <p:cNvSpPr/>
                <p:nvPr/>
              </p:nvSpPr>
              <p:spPr>
                <a:xfrm>
                  <a:off x="4461603" y="1605830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 dirty="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31" name="Oval 30">
                  <a:extLst>
                    <a:ext uri="{FF2B5EF4-FFF2-40B4-BE49-F238E27FC236}">
                      <a16:creationId xmlns:a16="http://schemas.microsoft.com/office/drawing/2014/main" id="{93A58A3A-5970-624F-9611-E5A695E60380}"/>
                    </a:ext>
                  </a:extLst>
                </p:cNvPr>
                <p:cNvSpPr/>
                <p:nvPr/>
              </p:nvSpPr>
              <p:spPr>
                <a:xfrm>
                  <a:off x="4461603" y="2045271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 dirty="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32" name="Oval 31">
                  <a:extLst>
                    <a:ext uri="{FF2B5EF4-FFF2-40B4-BE49-F238E27FC236}">
                      <a16:creationId xmlns:a16="http://schemas.microsoft.com/office/drawing/2014/main" id="{88DAB4E8-A8F9-F048-92F5-E2779F84E5F5}"/>
                    </a:ext>
                  </a:extLst>
                </p:cNvPr>
                <p:cNvSpPr/>
                <p:nvPr/>
              </p:nvSpPr>
              <p:spPr>
                <a:xfrm>
                  <a:off x="4461603" y="2484714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 dirty="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33" name="Oval 32">
                  <a:extLst>
                    <a:ext uri="{FF2B5EF4-FFF2-40B4-BE49-F238E27FC236}">
                      <a16:creationId xmlns:a16="http://schemas.microsoft.com/office/drawing/2014/main" id="{9B6CADAC-62F6-DB43-B38F-6CBE26854BBC}"/>
                    </a:ext>
                  </a:extLst>
                </p:cNvPr>
                <p:cNvSpPr/>
                <p:nvPr/>
              </p:nvSpPr>
              <p:spPr>
                <a:xfrm>
                  <a:off x="4461603" y="1166389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 dirty="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</p:grpSp>
        </p:grp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EC4B4C46-3443-2844-84C7-E08F60176F7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60225" y="4101549"/>
              <a:ext cx="1023363" cy="544342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50A0EC22-C606-614F-AA27-D78F0FC4BB23}"/>
              </a:ext>
            </a:extLst>
          </p:cNvPr>
          <p:cNvSpPr txBox="1"/>
          <p:nvPr/>
        </p:nvSpPr>
        <p:spPr>
          <a:xfrm rot="5400000">
            <a:off x="3280010" y="3672671"/>
            <a:ext cx="26321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Inconsolata Medium" panose="020B0609030003000000" pitchFamily="49" charset="0"/>
              </a:rPr>
              <a:t>{REST API}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A326E89-D55A-9C42-BF48-DA94E23D1A25}"/>
              </a:ext>
            </a:extLst>
          </p:cNvPr>
          <p:cNvGrpSpPr/>
          <p:nvPr/>
        </p:nvGrpSpPr>
        <p:grpSpPr>
          <a:xfrm>
            <a:off x="8572805" y="2674761"/>
            <a:ext cx="2584361" cy="3035836"/>
            <a:chOff x="6934007" y="1783903"/>
            <a:chExt cx="1938271" cy="2276877"/>
          </a:xfrm>
        </p:grpSpPr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FA7089EE-1743-EE4E-920F-98400DA605AD}"/>
                </a:ext>
              </a:extLst>
            </p:cNvPr>
            <p:cNvGrpSpPr/>
            <p:nvPr/>
          </p:nvGrpSpPr>
          <p:grpSpPr>
            <a:xfrm>
              <a:off x="7248513" y="1783903"/>
              <a:ext cx="1377229" cy="1732148"/>
              <a:chOff x="9125207" y="2174230"/>
              <a:chExt cx="1380488" cy="1736247"/>
            </a:xfrm>
          </p:grpSpPr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9EBEEB67-B9F8-714E-8262-BD8311C3359A}"/>
                  </a:ext>
                </a:extLst>
              </p:cNvPr>
              <p:cNvSpPr/>
              <p:nvPr/>
            </p:nvSpPr>
            <p:spPr>
              <a:xfrm>
                <a:off x="9125207" y="2174230"/>
                <a:ext cx="1380488" cy="1736247"/>
              </a:xfrm>
              <a:prstGeom prst="rect">
                <a:avLst/>
              </a:prstGeom>
              <a:ln w="571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609585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1BD88C3E-CC95-AE42-B15A-402612898D4F}"/>
                  </a:ext>
                </a:extLst>
              </p:cNvPr>
              <p:cNvSpPr/>
              <p:nvPr/>
            </p:nvSpPr>
            <p:spPr>
              <a:xfrm>
                <a:off x="9214582" y="2275991"/>
                <a:ext cx="1200434" cy="141115"/>
              </a:xfrm>
              <a:prstGeom prst="rect">
                <a:avLst/>
              </a:prstGeom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609585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322B16F9-1649-8E4E-B60E-C73F58975C1B}"/>
                  </a:ext>
                </a:extLst>
              </p:cNvPr>
              <p:cNvSpPr/>
              <p:nvPr/>
            </p:nvSpPr>
            <p:spPr>
              <a:xfrm>
                <a:off x="9214582" y="2503488"/>
                <a:ext cx="1200434" cy="1300416"/>
              </a:xfrm>
              <a:prstGeom prst="rect">
                <a:avLst/>
              </a:prstGeom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609585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5FBBAD3F-9FA8-2440-9BFD-640E6C4EEDD9}"/>
                  </a:ext>
                </a:extLst>
              </p:cNvPr>
              <p:cNvGrpSpPr/>
              <p:nvPr/>
            </p:nvGrpSpPr>
            <p:grpSpPr>
              <a:xfrm>
                <a:off x="9330413" y="3302478"/>
                <a:ext cx="977923" cy="353568"/>
                <a:chOff x="9339557" y="3293334"/>
                <a:chExt cx="977923" cy="353568"/>
              </a:xfrm>
            </p:grpSpPr>
            <p:cxnSp>
              <p:nvCxnSpPr>
                <p:cNvPr id="58" name="Straight Connector 57">
                  <a:extLst>
                    <a:ext uri="{FF2B5EF4-FFF2-40B4-BE49-F238E27FC236}">
                      <a16:creationId xmlns:a16="http://schemas.microsoft.com/office/drawing/2014/main" id="{024B910E-3E96-6144-B548-F7C8D555B295}"/>
                    </a:ext>
                  </a:extLst>
                </p:cNvPr>
                <p:cNvCxnSpPr/>
                <p:nvPr/>
              </p:nvCxnSpPr>
              <p:spPr>
                <a:xfrm>
                  <a:off x="9339557" y="3293334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>
                  <a:extLst>
                    <a:ext uri="{FF2B5EF4-FFF2-40B4-BE49-F238E27FC236}">
                      <a16:creationId xmlns:a16="http://schemas.microsoft.com/office/drawing/2014/main" id="{E5AD4B97-AF31-724C-8967-C394708AAF35}"/>
                    </a:ext>
                  </a:extLst>
                </p:cNvPr>
                <p:cNvCxnSpPr/>
                <p:nvPr/>
              </p:nvCxnSpPr>
              <p:spPr>
                <a:xfrm>
                  <a:off x="9339557" y="3352262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Straight Connector 59">
                  <a:extLst>
                    <a:ext uri="{FF2B5EF4-FFF2-40B4-BE49-F238E27FC236}">
                      <a16:creationId xmlns:a16="http://schemas.microsoft.com/office/drawing/2014/main" id="{27FC6784-2B94-F245-A141-FDEFBD3C1391}"/>
                    </a:ext>
                  </a:extLst>
                </p:cNvPr>
                <p:cNvCxnSpPr/>
                <p:nvPr/>
              </p:nvCxnSpPr>
              <p:spPr>
                <a:xfrm>
                  <a:off x="9339557" y="3529046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Straight Connector 60">
                  <a:extLst>
                    <a:ext uri="{FF2B5EF4-FFF2-40B4-BE49-F238E27FC236}">
                      <a16:creationId xmlns:a16="http://schemas.microsoft.com/office/drawing/2014/main" id="{5F20140D-25FC-6F4B-9B3E-93EC74BF49B4}"/>
                    </a:ext>
                  </a:extLst>
                </p:cNvPr>
                <p:cNvCxnSpPr/>
                <p:nvPr/>
              </p:nvCxnSpPr>
              <p:spPr>
                <a:xfrm>
                  <a:off x="9339557" y="3587974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Straight Connector 61">
                  <a:extLst>
                    <a:ext uri="{FF2B5EF4-FFF2-40B4-BE49-F238E27FC236}">
                      <a16:creationId xmlns:a16="http://schemas.microsoft.com/office/drawing/2014/main" id="{1BA8D54A-BDEA-F741-A698-9551D8B36E63}"/>
                    </a:ext>
                  </a:extLst>
                </p:cNvPr>
                <p:cNvCxnSpPr/>
                <p:nvPr/>
              </p:nvCxnSpPr>
              <p:spPr>
                <a:xfrm>
                  <a:off x="9339557" y="3646902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Straight Connector 62">
                  <a:extLst>
                    <a:ext uri="{FF2B5EF4-FFF2-40B4-BE49-F238E27FC236}">
                      <a16:creationId xmlns:a16="http://schemas.microsoft.com/office/drawing/2014/main" id="{CB539551-4D73-CB4B-A2CA-E0A64EFC6CBE}"/>
                    </a:ext>
                  </a:extLst>
                </p:cNvPr>
                <p:cNvCxnSpPr/>
                <p:nvPr/>
              </p:nvCxnSpPr>
              <p:spPr>
                <a:xfrm>
                  <a:off x="9339557" y="3470118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Straight Connector 63">
                  <a:extLst>
                    <a:ext uri="{FF2B5EF4-FFF2-40B4-BE49-F238E27FC236}">
                      <a16:creationId xmlns:a16="http://schemas.microsoft.com/office/drawing/2014/main" id="{4EAE7C58-3701-6243-9810-5A3B65842FC1}"/>
                    </a:ext>
                  </a:extLst>
                </p:cNvPr>
                <p:cNvCxnSpPr/>
                <p:nvPr/>
              </p:nvCxnSpPr>
              <p:spPr>
                <a:xfrm>
                  <a:off x="9339557" y="3411190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AE4D77E-EA9D-8E41-A3FC-34D971B0708F}"/>
                </a:ext>
              </a:extLst>
            </p:cNvPr>
            <p:cNvSpPr txBox="1"/>
            <p:nvPr/>
          </p:nvSpPr>
          <p:spPr>
            <a:xfrm>
              <a:off x="6934007" y="3560691"/>
              <a:ext cx="1938271" cy="5000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6095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733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 Neue" charset="0"/>
                  <a:ea typeface="Helvetica Neue" charset="0"/>
                  <a:cs typeface="Helvetica Neue" charset="0"/>
                </a:rPr>
                <a:t>Application</a:t>
              </a:r>
            </a:p>
          </p:txBody>
        </p:sp>
      </p:grpSp>
      <p:sp>
        <p:nvSpPr>
          <p:cNvPr id="65" name="Right Arrow 64">
            <a:extLst>
              <a:ext uri="{FF2B5EF4-FFF2-40B4-BE49-F238E27FC236}">
                <a16:creationId xmlns:a16="http://schemas.microsoft.com/office/drawing/2014/main" id="{7211D774-9D62-B144-A857-F6028AF74957}"/>
              </a:ext>
            </a:extLst>
          </p:cNvPr>
          <p:cNvSpPr/>
          <p:nvPr/>
        </p:nvSpPr>
        <p:spPr>
          <a:xfrm>
            <a:off x="6629850" y="3801483"/>
            <a:ext cx="1933739" cy="1198800"/>
          </a:xfrm>
          <a:prstGeom prst="rightArrow">
            <a:avLst/>
          </a:prstGeom>
          <a:solidFill>
            <a:srgbClr val="E16718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67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t>Decision</a:t>
            </a:r>
          </a:p>
        </p:txBody>
      </p:sp>
      <p:sp>
        <p:nvSpPr>
          <p:cNvPr id="67" name="Left Arrow 66">
            <a:extLst>
              <a:ext uri="{FF2B5EF4-FFF2-40B4-BE49-F238E27FC236}">
                <a16:creationId xmlns:a16="http://schemas.microsoft.com/office/drawing/2014/main" id="{F33CF4F0-17C1-EF4E-8F7B-44CE9C63ECC0}"/>
              </a:ext>
            </a:extLst>
          </p:cNvPr>
          <p:cNvSpPr/>
          <p:nvPr/>
        </p:nvSpPr>
        <p:spPr>
          <a:xfrm>
            <a:off x="6479918" y="2386072"/>
            <a:ext cx="1842948" cy="1243892"/>
          </a:xfrm>
          <a:prstGeom prst="leftArrow">
            <a:avLst/>
          </a:prstGeom>
          <a:solidFill>
            <a:schemeClr val="accent6">
              <a:lumMod val="75000"/>
            </a:schemeClr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67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t>Query</a:t>
            </a: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A08EAB09-0F87-3A4A-BAFB-71601F3AB158}"/>
              </a:ext>
            </a:extLst>
          </p:cNvPr>
          <p:cNvGrpSpPr/>
          <p:nvPr/>
        </p:nvGrpSpPr>
        <p:grpSpPr>
          <a:xfrm>
            <a:off x="9245313" y="3269796"/>
            <a:ext cx="1320617" cy="736469"/>
            <a:chOff x="7584821" y="2225245"/>
            <a:chExt cx="990463" cy="552352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D67BFDC2-3CA5-EF4D-8159-C107A9C4DFD0}"/>
                </a:ext>
              </a:extLst>
            </p:cNvPr>
            <p:cNvSpPr/>
            <p:nvPr/>
          </p:nvSpPr>
          <p:spPr>
            <a:xfrm>
              <a:off x="7584821" y="2225245"/>
              <a:ext cx="481364" cy="462472"/>
            </a:xfrm>
            <a:prstGeom prst="rect">
              <a:avLst/>
            </a:prstGeom>
            <a:solidFill>
              <a:schemeClr val="tx1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6095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E9F0CB87-6275-DC4E-8083-0E90BF69E669}"/>
                </a:ext>
              </a:extLst>
            </p:cNvPr>
            <p:cNvSpPr/>
            <p:nvPr/>
          </p:nvSpPr>
          <p:spPr>
            <a:xfrm>
              <a:off x="7664774" y="2299845"/>
              <a:ext cx="303656" cy="30365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6095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71" name="Triangle 70">
              <a:extLst>
                <a:ext uri="{FF2B5EF4-FFF2-40B4-BE49-F238E27FC236}">
                  <a16:creationId xmlns:a16="http://schemas.microsoft.com/office/drawing/2014/main" id="{5F43A63E-EA52-8044-B006-85F72E476973}"/>
                </a:ext>
              </a:extLst>
            </p:cNvPr>
            <p:cNvSpPr/>
            <p:nvPr/>
          </p:nvSpPr>
          <p:spPr>
            <a:xfrm rot="5400000">
              <a:off x="7754787" y="2373936"/>
              <a:ext cx="180351" cy="155475"/>
            </a:xfrm>
            <a:prstGeom prst="triangl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095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888B4148-E51D-3048-AD2A-BC89CF4A10F6}"/>
                </a:ext>
              </a:extLst>
            </p:cNvPr>
            <p:cNvSpPr/>
            <p:nvPr/>
          </p:nvSpPr>
          <p:spPr>
            <a:xfrm>
              <a:off x="8174267" y="2225245"/>
              <a:ext cx="401017" cy="236256"/>
            </a:xfrm>
            <a:prstGeom prst="rect">
              <a:avLst/>
            </a:prstGeom>
            <a:solidFill>
              <a:srgbClr val="7030A0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6095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97C6818C-833C-A944-A2F6-B8B7889C040F}"/>
                </a:ext>
              </a:extLst>
            </p:cNvPr>
            <p:cNvSpPr/>
            <p:nvPr/>
          </p:nvSpPr>
          <p:spPr>
            <a:xfrm>
              <a:off x="8174267" y="2529126"/>
              <a:ext cx="401017" cy="236256"/>
            </a:xfrm>
            <a:prstGeom prst="rect">
              <a:avLst/>
            </a:prstGeom>
            <a:solidFill>
              <a:schemeClr val="accent4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6095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CA45E252-CCD4-324B-B319-8DA20151B23E}"/>
                </a:ext>
              </a:extLst>
            </p:cNvPr>
            <p:cNvCxnSpPr/>
            <p:nvPr/>
          </p:nvCxnSpPr>
          <p:spPr>
            <a:xfrm>
              <a:off x="7651675" y="2777597"/>
              <a:ext cx="385489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453984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animBg="1"/>
      <p:bldP spid="6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F5FB72B-EB35-BC40-86AD-A7EA84B38A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7269" y="2648052"/>
            <a:ext cx="1525982" cy="85455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1FBD58A-D55E-8143-8FD6-9652E1A1474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6381158" y="2220972"/>
            <a:ext cx="4483698" cy="271681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690C2DDF-CF0B-B444-ACB4-AAE7E7EA0ED9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741342" y="975070"/>
            <a:ext cx="437827" cy="413308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05E0AB7-E726-3C44-B0C4-B3E0539E8A1E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5634128" y="1622770"/>
            <a:ext cx="4293230" cy="382352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593194B-5062-2840-B041-C641FAF6D5D7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34893" y="1690688"/>
            <a:ext cx="8220588" cy="382352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6F38C2C-C202-6742-B189-E03BE8AB39C6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956511" y="1970364"/>
            <a:ext cx="368213" cy="347593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2341FEE-3690-8041-988D-54EC5BCAEC96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47114" y="8654113"/>
            <a:ext cx="1817945" cy="96637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8B408E0F-896D-F94A-8826-A439C3EFEE81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609347" y="5849360"/>
            <a:ext cx="1766983" cy="939288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43098044-6C6E-6C43-ADE7-CB5AA600A6BF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139309" y="7196304"/>
            <a:ext cx="2057139" cy="1136539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809C0642-40E9-104E-832D-C0208B15CA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Model in a Container</a:t>
            </a:r>
            <a:endParaRPr lang="en-US" dirty="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1A6C04D8-7DF8-364D-B6CB-E292F85EBCBA}"/>
              </a:ext>
            </a:extLst>
          </p:cNvPr>
          <p:cNvSpPr/>
          <p:nvPr/>
        </p:nvSpPr>
        <p:spPr>
          <a:xfrm>
            <a:off x="1402852" y="2435966"/>
            <a:ext cx="3802692" cy="2798852"/>
          </a:xfrm>
          <a:prstGeom prst="roundRect">
            <a:avLst/>
          </a:prstGeom>
          <a:noFill/>
          <a:ln w="76200">
            <a:solidFill>
              <a:srgbClr val="0070C0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F13E40A-BE19-194D-8CF0-FDEABAFD7D5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3876" y="2475234"/>
            <a:ext cx="1213360" cy="1082525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CFB00106-68A7-1642-B47D-1F13C4759284}"/>
              </a:ext>
            </a:extLst>
          </p:cNvPr>
          <p:cNvGrpSpPr/>
          <p:nvPr/>
        </p:nvGrpSpPr>
        <p:grpSpPr>
          <a:xfrm>
            <a:off x="1628649" y="3720884"/>
            <a:ext cx="2148425" cy="1242841"/>
            <a:chOff x="6236861" y="3694948"/>
            <a:chExt cx="2459922" cy="1423039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7A60BB8D-D6A7-2C4A-ABDD-50E668AC421C}"/>
                </a:ext>
              </a:extLst>
            </p:cNvPr>
            <p:cNvGrpSpPr/>
            <p:nvPr/>
          </p:nvGrpSpPr>
          <p:grpSpPr>
            <a:xfrm>
              <a:off x="6236861" y="3694948"/>
              <a:ext cx="2459922" cy="1423039"/>
              <a:chOff x="4437802" y="2295143"/>
              <a:chExt cx="2565113" cy="1483893"/>
            </a:xfrm>
          </p:grpSpPr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F5D55BE6-C798-B943-B68A-FC32C383F5EF}"/>
                  </a:ext>
                </a:extLst>
              </p:cNvPr>
              <p:cNvCxnSpPr/>
              <p:nvPr/>
            </p:nvCxnSpPr>
            <p:spPr>
              <a:xfrm>
                <a:off x="6221474" y="3037091"/>
                <a:ext cx="781441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94CF9D47-F732-1E4C-A1E4-5192A30E3421}"/>
                  </a:ext>
                </a:extLst>
              </p:cNvPr>
              <p:cNvCxnSpPr/>
              <p:nvPr/>
            </p:nvCxnSpPr>
            <p:spPr>
              <a:xfrm>
                <a:off x="4608575" y="2380530"/>
                <a:ext cx="1922918" cy="65656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9E12D64E-BB51-4041-A262-C8B1B526D0C7}"/>
                  </a:ext>
                </a:extLst>
              </p:cNvPr>
              <p:cNvCxnSpPr/>
              <p:nvPr/>
            </p:nvCxnSpPr>
            <p:spPr>
              <a:xfrm>
                <a:off x="4608575" y="2708810"/>
                <a:ext cx="1922918" cy="32828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22C03D00-A382-FE41-94B3-76C9578B9C04}"/>
                  </a:ext>
                </a:extLst>
              </p:cNvPr>
              <p:cNvCxnSpPr/>
              <p:nvPr/>
            </p:nvCxnSpPr>
            <p:spPr>
              <a:xfrm>
                <a:off x="4608575" y="3037089"/>
                <a:ext cx="1922918" cy="1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12FD56C1-6FF3-7F4E-B112-5F860D57896F}"/>
                  </a:ext>
                </a:extLst>
              </p:cNvPr>
              <p:cNvCxnSpPr/>
              <p:nvPr/>
            </p:nvCxnSpPr>
            <p:spPr>
              <a:xfrm flipV="1">
                <a:off x="4608575" y="3037090"/>
                <a:ext cx="1922918" cy="328279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10ACC70E-4F31-0242-B30D-A6E162DB8ACB}"/>
                  </a:ext>
                </a:extLst>
              </p:cNvPr>
              <p:cNvCxnSpPr/>
              <p:nvPr/>
            </p:nvCxnSpPr>
            <p:spPr>
              <a:xfrm flipV="1">
                <a:off x="4608575" y="3037090"/>
                <a:ext cx="1922918" cy="65656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23E4F784-DC9A-2A49-A19B-C82A45A4F857}"/>
                  </a:ext>
                </a:extLst>
              </p:cNvPr>
              <p:cNvSpPr/>
              <p:nvPr/>
            </p:nvSpPr>
            <p:spPr>
              <a:xfrm>
                <a:off x="5121690" y="2390319"/>
                <a:ext cx="1293541" cy="1293541"/>
              </a:xfrm>
              <a:prstGeom prst="ellipse">
                <a:avLst/>
              </a:prstGeom>
              <a:solidFill>
                <a:schemeClr val="bg1"/>
              </a:solidFill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dirty="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40AF1704-EEF2-0943-B9B5-5482DA05A1B3}"/>
                  </a:ext>
                </a:extLst>
              </p:cNvPr>
              <p:cNvGrpSpPr/>
              <p:nvPr/>
            </p:nvGrpSpPr>
            <p:grpSpPr>
              <a:xfrm>
                <a:off x="4437802" y="2295143"/>
                <a:ext cx="170773" cy="1483893"/>
                <a:chOff x="4461603" y="726948"/>
                <a:chExt cx="228600" cy="1986366"/>
              </a:xfrm>
            </p:grpSpPr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8B56288C-0702-874B-867F-83DCC0CCCE88}"/>
                    </a:ext>
                  </a:extLst>
                </p:cNvPr>
                <p:cNvSpPr/>
                <p:nvPr/>
              </p:nvSpPr>
              <p:spPr>
                <a:xfrm>
                  <a:off x="4461603" y="726948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 dirty="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30" name="Oval 29">
                  <a:extLst>
                    <a:ext uri="{FF2B5EF4-FFF2-40B4-BE49-F238E27FC236}">
                      <a16:creationId xmlns:a16="http://schemas.microsoft.com/office/drawing/2014/main" id="{FC65B38C-1332-1E4B-800E-BA6F4CAAEB29}"/>
                    </a:ext>
                  </a:extLst>
                </p:cNvPr>
                <p:cNvSpPr/>
                <p:nvPr/>
              </p:nvSpPr>
              <p:spPr>
                <a:xfrm>
                  <a:off x="4461603" y="1605830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 dirty="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31" name="Oval 30">
                  <a:extLst>
                    <a:ext uri="{FF2B5EF4-FFF2-40B4-BE49-F238E27FC236}">
                      <a16:creationId xmlns:a16="http://schemas.microsoft.com/office/drawing/2014/main" id="{93A58A3A-5970-624F-9611-E5A695E60380}"/>
                    </a:ext>
                  </a:extLst>
                </p:cNvPr>
                <p:cNvSpPr/>
                <p:nvPr/>
              </p:nvSpPr>
              <p:spPr>
                <a:xfrm>
                  <a:off x="4461603" y="2045271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 dirty="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32" name="Oval 31">
                  <a:extLst>
                    <a:ext uri="{FF2B5EF4-FFF2-40B4-BE49-F238E27FC236}">
                      <a16:creationId xmlns:a16="http://schemas.microsoft.com/office/drawing/2014/main" id="{88DAB4E8-A8F9-F048-92F5-E2779F84E5F5}"/>
                    </a:ext>
                  </a:extLst>
                </p:cNvPr>
                <p:cNvSpPr/>
                <p:nvPr/>
              </p:nvSpPr>
              <p:spPr>
                <a:xfrm>
                  <a:off x="4461603" y="2484714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 dirty="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33" name="Oval 32">
                  <a:extLst>
                    <a:ext uri="{FF2B5EF4-FFF2-40B4-BE49-F238E27FC236}">
                      <a16:creationId xmlns:a16="http://schemas.microsoft.com/office/drawing/2014/main" id="{9B6CADAC-62F6-DB43-B38F-6CBE26854BBC}"/>
                    </a:ext>
                  </a:extLst>
                </p:cNvPr>
                <p:cNvSpPr/>
                <p:nvPr/>
              </p:nvSpPr>
              <p:spPr>
                <a:xfrm>
                  <a:off x="4461603" y="1166389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 dirty="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</p:grpSp>
        </p:grp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EC4B4C46-3443-2844-84C7-E08F60176F7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60225" y="4101549"/>
              <a:ext cx="1023363" cy="544342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50A0EC22-C606-614F-AA27-D78F0FC4BB23}"/>
              </a:ext>
            </a:extLst>
          </p:cNvPr>
          <p:cNvSpPr txBox="1"/>
          <p:nvPr/>
        </p:nvSpPr>
        <p:spPr>
          <a:xfrm rot="5400000">
            <a:off x="3280010" y="3672671"/>
            <a:ext cx="26321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Inconsolata Medium" panose="020B0609030003000000" pitchFamily="49" charset="0"/>
              </a:rPr>
              <a:t>{REST API}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A326E89-D55A-9C42-BF48-DA94E23D1A25}"/>
              </a:ext>
            </a:extLst>
          </p:cNvPr>
          <p:cNvGrpSpPr/>
          <p:nvPr/>
        </p:nvGrpSpPr>
        <p:grpSpPr>
          <a:xfrm>
            <a:off x="8572805" y="2674761"/>
            <a:ext cx="2584361" cy="3035836"/>
            <a:chOff x="6934007" y="1783903"/>
            <a:chExt cx="1938271" cy="2276877"/>
          </a:xfrm>
        </p:grpSpPr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FA7089EE-1743-EE4E-920F-98400DA605AD}"/>
                </a:ext>
              </a:extLst>
            </p:cNvPr>
            <p:cNvGrpSpPr/>
            <p:nvPr/>
          </p:nvGrpSpPr>
          <p:grpSpPr>
            <a:xfrm>
              <a:off x="7248513" y="1783903"/>
              <a:ext cx="1377229" cy="1732148"/>
              <a:chOff x="9125207" y="2174230"/>
              <a:chExt cx="1380488" cy="1736247"/>
            </a:xfrm>
          </p:grpSpPr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9EBEEB67-B9F8-714E-8262-BD8311C3359A}"/>
                  </a:ext>
                </a:extLst>
              </p:cNvPr>
              <p:cNvSpPr/>
              <p:nvPr/>
            </p:nvSpPr>
            <p:spPr>
              <a:xfrm>
                <a:off x="9125207" y="2174230"/>
                <a:ext cx="1380488" cy="1736247"/>
              </a:xfrm>
              <a:prstGeom prst="rect">
                <a:avLst/>
              </a:prstGeom>
              <a:ln w="571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609585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1BD88C3E-CC95-AE42-B15A-402612898D4F}"/>
                  </a:ext>
                </a:extLst>
              </p:cNvPr>
              <p:cNvSpPr/>
              <p:nvPr/>
            </p:nvSpPr>
            <p:spPr>
              <a:xfrm>
                <a:off x="9214582" y="2275991"/>
                <a:ext cx="1200434" cy="141115"/>
              </a:xfrm>
              <a:prstGeom prst="rect">
                <a:avLst/>
              </a:prstGeom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609585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322B16F9-1649-8E4E-B60E-C73F58975C1B}"/>
                  </a:ext>
                </a:extLst>
              </p:cNvPr>
              <p:cNvSpPr/>
              <p:nvPr/>
            </p:nvSpPr>
            <p:spPr>
              <a:xfrm>
                <a:off x="9214582" y="2503488"/>
                <a:ext cx="1200434" cy="1300416"/>
              </a:xfrm>
              <a:prstGeom prst="rect">
                <a:avLst/>
              </a:prstGeom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609585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5FBBAD3F-9FA8-2440-9BFD-640E6C4EEDD9}"/>
                  </a:ext>
                </a:extLst>
              </p:cNvPr>
              <p:cNvGrpSpPr/>
              <p:nvPr/>
            </p:nvGrpSpPr>
            <p:grpSpPr>
              <a:xfrm>
                <a:off x="9330413" y="3302478"/>
                <a:ext cx="977923" cy="353568"/>
                <a:chOff x="9339557" y="3293334"/>
                <a:chExt cx="977923" cy="353568"/>
              </a:xfrm>
            </p:grpSpPr>
            <p:cxnSp>
              <p:nvCxnSpPr>
                <p:cNvPr id="58" name="Straight Connector 57">
                  <a:extLst>
                    <a:ext uri="{FF2B5EF4-FFF2-40B4-BE49-F238E27FC236}">
                      <a16:creationId xmlns:a16="http://schemas.microsoft.com/office/drawing/2014/main" id="{024B910E-3E96-6144-B548-F7C8D555B295}"/>
                    </a:ext>
                  </a:extLst>
                </p:cNvPr>
                <p:cNvCxnSpPr/>
                <p:nvPr/>
              </p:nvCxnSpPr>
              <p:spPr>
                <a:xfrm>
                  <a:off x="9339557" y="3293334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>
                  <a:extLst>
                    <a:ext uri="{FF2B5EF4-FFF2-40B4-BE49-F238E27FC236}">
                      <a16:creationId xmlns:a16="http://schemas.microsoft.com/office/drawing/2014/main" id="{E5AD4B97-AF31-724C-8967-C394708AAF35}"/>
                    </a:ext>
                  </a:extLst>
                </p:cNvPr>
                <p:cNvCxnSpPr/>
                <p:nvPr/>
              </p:nvCxnSpPr>
              <p:spPr>
                <a:xfrm>
                  <a:off x="9339557" y="3352262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Straight Connector 59">
                  <a:extLst>
                    <a:ext uri="{FF2B5EF4-FFF2-40B4-BE49-F238E27FC236}">
                      <a16:creationId xmlns:a16="http://schemas.microsoft.com/office/drawing/2014/main" id="{27FC6784-2B94-F245-A141-FDEFBD3C1391}"/>
                    </a:ext>
                  </a:extLst>
                </p:cNvPr>
                <p:cNvCxnSpPr/>
                <p:nvPr/>
              </p:nvCxnSpPr>
              <p:spPr>
                <a:xfrm>
                  <a:off x="9339557" y="3529046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Straight Connector 60">
                  <a:extLst>
                    <a:ext uri="{FF2B5EF4-FFF2-40B4-BE49-F238E27FC236}">
                      <a16:creationId xmlns:a16="http://schemas.microsoft.com/office/drawing/2014/main" id="{5F20140D-25FC-6F4B-9B3E-93EC74BF49B4}"/>
                    </a:ext>
                  </a:extLst>
                </p:cNvPr>
                <p:cNvCxnSpPr/>
                <p:nvPr/>
              </p:nvCxnSpPr>
              <p:spPr>
                <a:xfrm>
                  <a:off x="9339557" y="3587974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Straight Connector 61">
                  <a:extLst>
                    <a:ext uri="{FF2B5EF4-FFF2-40B4-BE49-F238E27FC236}">
                      <a16:creationId xmlns:a16="http://schemas.microsoft.com/office/drawing/2014/main" id="{1BA8D54A-BDEA-F741-A698-9551D8B36E63}"/>
                    </a:ext>
                  </a:extLst>
                </p:cNvPr>
                <p:cNvCxnSpPr/>
                <p:nvPr/>
              </p:nvCxnSpPr>
              <p:spPr>
                <a:xfrm>
                  <a:off x="9339557" y="3646902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Straight Connector 62">
                  <a:extLst>
                    <a:ext uri="{FF2B5EF4-FFF2-40B4-BE49-F238E27FC236}">
                      <a16:creationId xmlns:a16="http://schemas.microsoft.com/office/drawing/2014/main" id="{CB539551-4D73-CB4B-A2CA-E0A64EFC6CBE}"/>
                    </a:ext>
                  </a:extLst>
                </p:cNvPr>
                <p:cNvCxnSpPr/>
                <p:nvPr/>
              </p:nvCxnSpPr>
              <p:spPr>
                <a:xfrm>
                  <a:off x="9339557" y="3470118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Straight Connector 63">
                  <a:extLst>
                    <a:ext uri="{FF2B5EF4-FFF2-40B4-BE49-F238E27FC236}">
                      <a16:creationId xmlns:a16="http://schemas.microsoft.com/office/drawing/2014/main" id="{4EAE7C58-3701-6243-9810-5A3B65842FC1}"/>
                    </a:ext>
                  </a:extLst>
                </p:cNvPr>
                <p:cNvCxnSpPr/>
                <p:nvPr/>
              </p:nvCxnSpPr>
              <p:spPr>
                <a:xfrm>
                  <a:off x="9339557" y="3411190"/>
                  <a:ext cx="977923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AE4D77E-EA9D-8E41-A3FC-34D971B0708F}"/>
                </a:ext>
              </a:extLst>
            </p:cNvPr>
            <p:cNvSpPr txBox="1"/>
            <p:nvPr/>
          </p:nvSpPr>
          <p:spPr>
            <a:xfrm>
              <a:off x="6934007" y="3560691"/>
              <a:ext cx="1938271" cy="5000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6095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733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 Neue" charset="0"/>
                  <a:ea typeface="Helvetica Neue" charset="0"/>
                  <a:cs typeface="Helvetica Neue" charset="0"/>
                </a:rPr>
                <a:t>Application</a:t>
              </a:r>
            </a:p>
          </p:txBody>
        </p:sp>
      </p:grpSp>
      <p:sp>
        <p:nvSpPr>
          <p:cNvPr id="65" name="Right Arrow 64">
            <a:extLst>
              <a:ext uri="{FF2B5EF4-FFF2-40B4-BE49-F238E27FC236}">
                <a16:creationId xmlns:a16="http://schemas.microsoft.com/office/drawing/2014/main" id="{7211D774-9D62-B144-A857-F6028AF74957}"/>
              </a:ext>
            </a:extLst>
          </p:cNvPr>
          <p:cNvSpPr/>
          <p:nvPr/>
        </p:nvSpPr>
        <p:spPr>
          <a:xfrm>
            <a:off x="6629850" y="3801483"/>
            <a:ext cx="1933739" cy="1198800"/>
          </a:xfrm>
          <a:prstGeom prst="rightArrow">
            <a:avLst/>
          </a:prstGeom>
          <a:solidFill>
            <a:srgbClr val="E16718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67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t>Decision</a:t>
            </a:r>
          </a:p>
        </p:txBody>
      </p:sp>
      <p:sp>
        <p:nvSpPr>
          <p:cNvPr id="67" name="Left Arrow 66">
            <a:extLst>
              <a:ext uri="{FF2B5EF4-FFF2-40B4-BE49-F238E27FC236}">
                <a16:creationId xmlns:a16="http://schemas.microsoft.com/office/drawing/2014/main" id="{F33CF4F0-17C1-EF4E-8F7B-44CE9C63ECC0}"/>
              </a:ext>
            </a:extLst>
          </p:cNvPr>
          <p:cNvSpPr/>
          <p:nvPr/>
        </p:nvSpPr>
        <p:spPr>
          <a:xfrm>
            <a:off x="6479918" y="2386072"/>
            <a:ext cx="1842948" cy="1243892"/>
          </a:xfrm>
          <a:prstGeom prst="leftArrow">
            <a:avLst/>
          </a:prstGeom>
          <a:solidFill>
            <a:schemeClr val="accent6">
              <a:lumMod val="75000"/>
            </a:schemeClr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67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t>Query</a:t>
            </a: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A08EAB09-0F87-3A4A-BAFB-71601F3AB158}"/>
              </a:ext>
            </a:extLst>
          </p:cNvPr>
          <p:cNvGrpSpPr/>
          <p:nvPr/>
        </p:nvGrpSpPr>
        <p:grpSpPr>
          <a:xfrm>
            <a:off x="9245313" y="3269796"/>
            <a:ext cx="1320617" cy="736469"/>
            <a:chOff x="7584821" y="2225245"/>
            <a:chExt cx="990463" cy="552352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D67BFDC2-3CA5-EF4D-8159-C107A9C4DFD0}"/>
                </a:ext>
              </a:extLst>
            </p:cNvPr>
            <p:cNvSpPr/>
            <p:nvPr/>
          </p:nvSpPr>
          <p:spPr>
            <a:xfrm>
              <a:off x="7584821" y="2225245"/>
              <a:ext cx="481364" cy="462472"/>
            </a:xfrm>
            <a:prstGeom prst="rect">
              <a:avLst/>
            </a:prstGeom>
            <a:solidFill>
              <a:schemeClr val="tx1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6095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E9F0CB87-6275-DC4E-8083-0E90BF69E669}"/>
                </a:ext>
              </a:extLst>
            </p:cNvPr>
            <p:cNvSpPr/>
            <p:nvPr/>
          </p:nvSpPr>
          <p:spPr>
            <a:xfrm>
              <a:off x="7664774" y="2299845"/>
              <a:ext cx="303656" cy="30365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6095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71" name="Triangle 70">
              <a:extLst>
                <a:ext uri="{FF2B5EF4-FFF2-40B4-BE49-F238E27FC236}">
                  <a16:creationId xmlns:a16="http://schemas.microsoft.com/office/drawing/2014/main" id="{5F43A63E-EA52-8044-B006-85F72E476973}"/>
                </a:ext>
              </a:extLst>
            </p:cNvPr>
            <p:cNvSpPr/>
            <p:nvPr/>
          </p:nvSpPr>
          <p:spPr>
            <a:xfrm rot="5400000">
              <a:off x="7754787" y="2373936"/>
              <a:ext cx="180351" cy="155475"/>
            </a:xfrm>
            <a:prstGeom prst="triangl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095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888B4148-E51D-3048-AD2A-BC89CF4A10F6}"/>
                </a:ext>
              </a:extLst>
            </p:cNvPr>
            <p:cNvSpPr/>
            <p:nvPr/>
          </p:nvSpPr>
          <p:spPr>
            <a:xfrm>
              <a:off x="8174267" y="2225245"/>
              <a:ext cx="401017" cy="236256"/>
            </a:xfrm>
            <a:prstGeom prst="rect">
              <a:avLst/>
            </a:prstGeom>
            <a:solidFill>
              <a:srgbClr val="7030A0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6095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97C6818C-833C-A944-A2F6-B8B7889C040F}"/>
                </a:ext>
              </a:extLst>
            </p:cNvPr>
            <p:cNvSpPr/>
            <p:nvPr/>
          </p:nvSpPr>
          <p:spPr>
            <a:xfrm>
              <a:off x="8174267" y="2529126"/>
              <a:ext cx="401017" cy="236256"/>
            </a:xfrm>
            <a:prstGeom prst="rect">
              <a:avLst/>
            </a:prstGeom>
            <a:solidFill>
              <a:schemeClr val="accent4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6095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CA45E252-CCD4-324B-B319-8DA20151B23E}"/>
                </a:ext>
              </a:extLst>
            </p:cNvPr>
            <p:cNvCxnSpPr/>
            <p:nvPr/>
          </p:nvCxnSpPr>
          <p:spPr>
            <a:xfrm>
              <a:off x="7651675" y="2777597"/>
              <a:ext cx="385489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6" name="Rectangle 75">
            <a:extLst>
              <a:ext uri="{FF2B5EF4-FFF2-40B4-BE49-F238E27FC236}">
                <a16:creationId xmlns:a16="http://schemas.microsoft.com/office/drawing/2014/main" id="{99B3A5B0-13C7-A241-9BF1-661B2BC41336}"/>
              </a:ext>
            </a:extLst>
          </p:cNvPr>
          <p:cNvSpPr/>
          <p:nvPr/>
        </p:nvSpPr>
        <p:spPr>
          <a:xfrm>
            <a:off x="-8408" y="1366904"/>
            <a:ext cx="12192000" cy="5531384"/>
          </a:xfrm>
          <a:prstGeom prst="rect">
            <a:avLst/>
          </a:prstGeom>
          <a:solidFill>
            <a:srgbClr val="FFFFFF">
              <a:alpha val="9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B0502020202020204" pitchFamily="34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7DD73A2C-38E8-F741-943C-640358135512}"/>
              </a:ext>
            </a:extLst>
          </p:cNvPr>
          <p:cNvSpPr txBox="1"/>
          <p:nvPr/>
        </p:nvSpPr>
        <p:spPr>
          <a:xfrm>
            <a:off x="776858" y="3634117"/>
            <a:ext cx="11065049" cy="3208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Helvetica Neue Light" charset="0"/>
                <a:cs typeface="Helvetica Neue Light" charset="0"/>
              </a:rPr>
              <a:t>Problems: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Tx/>
              <a:buSzTx/>
              <a:buFont typeface="Wingdings" charset="2"/>
              <a:buChar char="Ø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Helvetica Neue Light" charset="0"/>
                <a:cs typeface="Helvetica Neue Light" charset="0"/>
              </a:rPr>
              <a:t>Requires</a:t>
            </a:r>
            <a:r>
              <a:rPr kumimoji="0" lang="en-US" sz="2800" b="0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Helvetica Neue Light" charset="0"/>
                <a:cs typeface="Helvetica Neue Light" charset="0"/>
              </a:rPr>
              <a:t> data scientist to write performance-sensitive serving code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Tx/>
              <a:buSzTx/>
              <a:buFont typeface="Wingdings" charset="2"/>
              <a:buChar char="Ø"/>
              <a:tabLst/>
              <a:defRPr/>
            </a:pPr>
            <a:r>
              <a:rPr lang="en-US" sz="2800" noProof="0" dirty="0">
                <a:solidFill>
                  <a:srgbClr val="000000"/>
                </a:solidFill>
                <a:latin typeface="Century Gothic" panose="020B0502020202020204" pitchFamily="34" charset="0"/>
                <a:ea typeface="Helvetica Neue Light" charset="0"/>
                <a:cs typeface="Helvetica Neue Light" charset="0"/>
              </a:rPr>
              <a:t>Inefficient use of compute resources </a:t>
            </a:r>
            <a:r>
              <a:rPr lang="en-US" sz="2800" noProof="0" dirty="0">
                <a:solidFill>
                  <a:srgbClr val="000000"/>
                </a:solidFill>
                <a:latin typeface="Century Gothic" panose="020B0502020202020204" pitchFamily="34" charset="0"/>
                <a:ea typeface="Helvetica Neue Light" charset="0"/>
                <a:cs typeface="Helvetica Neue Light" charset="0"/>
                <a:sym typeface="Wingdings" pitchFamily="2" charset="2"/>
              </a:rPr>
              <a:t> use </a:t>
            </a:r>
            <a:r>
              <a:rPr lang="en-US" sz="2800" i="1" noProof="0" dirty="0">
                <a:solidFill>
                  <a:srgbClr val="000000"/>
                </a:solidFill>
                <a:latin typeface="Century Gothic" panose="020B0502020202020204" pitchFamily="34" charset="0"/>
                <a:ea typeface="Helvetica Neue Light" charset="0"/>
                <a:cs typeface="Helvetica Neue Light" charset="0"/>
                <a:sym typeface="Wingdings" pitchFamily="2" charset="2"/>
              </a:rPr>
              <a:t>throughput-optimized</a:t>
            </a:r>
            <a:r>
              <a:rPr lang="en-US" sz="2800" noProof="0" dirty="0">
                <a:solidFill>
                  <a:srgbClr val="000000"/>
                </a:solidFill>
                <a:latin typeface="Century Gothic" panose="020B0502020202020204" pitchFamily="34" charset="0"/>
                <a:ea typeface="Helvetica Neue Light" charset="0"/>
                <a:cs typeface="Helvetica Neue Light" charset="0"/>
                <a:sym typeface="Wingdings" pitchFamily="2" charset="2"/>
              </a:rPr>
              <a:t> frameworks to render single prediction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 panose="020B0502020202020204" pitchFamily="34" charset="0"/>
              <a:ea typeface="Helvetica Neue Light" charset="0"/>
              <a:cs typeface="Helvetica Neue Light" charset="0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Tx/>
              <a:buSzTx/>
              <a:buFont typeface="Wingdings" charset="2"/>
              <a:buChar char="Ø"/>
              <a:tabLst/>
              <a:defRPr/>
            </a:pPr>
            <a:r>
              <a:rPr lang="en-US" sz="2800" dirty="0">
                <a:solidFill>
                  <a:srgbClr val="000000"/>
                </a:solidFill>
                <a:latin typeface="Century Gothic" panose="020B0502020202020204" pitchFamily="34" charset="0"/>
                <a:ea typeface="Helvetica Neue Light" charset="0"/>
                <a:cs typeface="Helvetica Neue Light" charset="0"/>
                <a:sym typeface="Wingdings" pitchFamily="2" charset="2"/>
              </a:rPr>
              <a:t>No support for monitoring or debugging models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 panose="020B0502020202020204" pitchFamily="34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BDE2CD03-33D4-A54C-878C-B74EC761C277}"/>
              </a:ext>
            </a:extLst>
          </p:cNvPr>
          <p:cNvSpPr txBox="1"/>
          <p:nvPr/>
        </p:nvSpPr>
        <p:spPr>
          <a:xfrm>
            <a:off x="868641" y="1482590"/>
            <a:ext cx="11065049" cy="1800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Helvetica Neue Light" charset="0"/>
                <a:cs typeface="Helvetica Neue Light" charset="0"/>
              </a:rPr>
              <a:t>Advantages: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Tx/>
              <a:buSzTx/>
              <a:buFont typeface="Wingdings" charset="2"/>
              <a:buChar char="Ø"/>
              <a:tabLst/>
              <a:defRPr/>
            </a:pPr>
            <a:r>
              <a:rPr lang="en-US" sz="2800" dirty="0">
                <a:solidFill>
                  <a:srgbClr val="000000"/>
                </a:solidFill>
                <a:latin typeface="Century Gothic" panose="020B0502020202020204" pitchFamily="34" charset="0"/>
                <a:ea typeface="Helvetica Neue Light" charset="0"/>
                <a:cs typeface="Helvetica Neue Light" charset="0"/>
              </a:rPr>
              <a:t>General-purpose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Tx/>
              <a:buSzTx/>
              <a:buFont typeface="Wingdings" charset="2"/>
              <a:buChar char="Ø"/>
              <a:tabLst/>
              <a:defRPr/>
            </a:pPr>
            <a:r>
              <a:rPr kumimoji="0" lang="en-US" sz="28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Helvetica Neue Light" charset="0"/>
                <a:cs typeface="Helvetica Neue Light" charset="0"/>
              </a:rPr>
              <a:t>Renders predictions at serving time</a:t>
            </a:r>
          </a:p>
        </p:txBody>
      </p:sp>
    </p:spTree>
    <p:extLst>
      <p:ext uri="{BB962C8B-B14F-4D97-AF65-F5344CB8AC3E}">
        <p14:creationId xmlns:p14="http://schemas.microsoft.com/office/powerpoint/2010/main" val="24065417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 uiExpand="1" build="p" bldLvl="2"/>
      <p:bldP spid="78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290511" y="81471"/>
            <a:ext cx="1179671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r>
              <a:rPr lang="en-US" sz="5300" b="1" dirty="0">
                <a:solidFill>
                  <a:srgbClr val="FF0000"/>
                </a:solidFill>
                <a:latin typeface="Futura-BoldOblique" charset="0"/>
                <a:ea typeface="Futura-BoldOblique" charset="0"/>
                <a:cs typeface="Futura-BoldOblique" charset="0"/>
              </a:rPr>
              <a:t>Prediction-Serving Today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0E98BE-B5A9-974A-8C9A-5729E6456846}"/>
              </a:ext>
            </a:extLst>
          </p:cNvPr>
          <p:cNvSpPr txBox="1"/>
          <p:nvPr/>
        </p:nvSpPr>
        <p:spPr>
          <a:xfrm>
            <a:off x="0" y="5379147"/>
            <a:ext cx="1159668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en-US" sz="4200" i="1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 Medium" panose="02000503000000020004" pitchFamily="2" charset="0"/>
              </a:rPr>
              <a:t>Current approaches do not meet the requirements for prediction-serving systems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8C92AEB-F72A-3B4D-B423-C6FE672BE3CF}"/>
              </a:ext>
            </a:extLst>
          </p:cNvPr>
          <p:cNvGrpSpPr/>
          <p:nvPr/>
        </p:nvGrpSpPr>
        <p:grpSpPr>
          <a:xfrm>
            <a:off x="566928" y="2187222"/>
            <a:ext cx="3966623" cy="2781748"/>
            <a:chOff x="552450" y="1656530"/>
            <a:chExt cx="6034429" cy="3857978"/>
          </a:xfrm>
        </p:grpSpPr>
        <p:sp>
          <p:nvSpPr>
            <p:cNvPr id="5" name="Can 4">
              <a:extLst>
                <a:ext uri="{FF2B5EF4-FFF2-40B4-BE49-F238E27FC236}">
                  <a16:creationId xmlns:a16="http://schemas.microsoft.com/office/drawing/2014/main" id="{F212ACE9-2715-B547-943B-9559F7212CAD}"/>
                </a:ext>
              </a:extLst>
            </p:cNvPr>
            <p:cNvSpPr/>
            <p:nvPr/>
          </p:nvSpPr>
          <p:spPr>
            <a:xfrm>
              <a:off x="914826" y="4211683"/>
              <a:ext cx="1616785" cy="1296256"/>
            </a:xfrm>
            <a:prstGeom prst="can">
              <a:avLst/>
            </a:prstGeom>
            <a:ln w="38100"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70"/>
              <a:r>
                <a:rPr lang="en-US" sz="1400" dirty="0">
                  <a:solidFill>
                    <a:prstClr val="white"/>
                  </a:solidFill>
                  <a:ea typeface="Helvetica Neue" charset="0"/>
                  <a:cs typeface="Helvetica Neue" charset="0"/>
                </a:rPr>
                <a:t>All Possible</a:t>
              </a:r>
            </a:p>
            <a:p>
              <a:pPr algn="ctr" defTabSz="609570"/>
              <a:r>
                <a:rPr lang="en-US" sz="1400" dirty="0">
                  <a:solidFill>
                    <a:prstClr val="white"/>
                  </a:solidFill>
                  <a:ea typeface="Helvetica Neue" charset="0"/>
                  <a:cs typeface="Helvetica Neue" charset="0"/>
                </a:rPr>
                <a:t>Queries</a:t>
              </a:r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29B7A54F-EFD0-D149-87F8-A4A0DB8DC8BE}"/>
                </a:ext>
              </a:extLst>
            </p:cNvPr>
            <p:cNvSpPr/>
            <p:nvPr/>
          </p:nvSpPr>
          <p:spPr>
            <a:xfrm>
              <a:off x="552450" y="2397177"/>
              <a:ext cx="2341539" cy="1220826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Batch Training Framework</a:t>
              </a:r>
            </a:p>
          </p:txBody>
        </p:sp>
        <p:sp>
          <p:nvSpPr>
            <p:cNvPr id="8" name="Down Arrow 7">
              <a:extLst>
                <a:ext uri="{FF2B5EF4-FFF2-40B4-BE49-F238E27FC236}">
                  <a16:creationId xmlns:a16="http://schemas.microsoft.com/office/drawing/2014/main" id="{86E71082-EBB1-084E-9B13-87D9047FE4CC}"/>
                </a:ext>
              </a:extLst>
            </p:cNvPr>
            <p:cNvSpPr/>
            <p:nvPr/>
          </p:nvSpPr>
          <p:spPr>
            <a:xfrm rot="10800000">
              <a:off x="1517456" y="3672872"/>
              <a:ext cx="411527" cy="483941"/>
            </a:xfrm>
            <a:prstGeom prst="downArrow">
              <a:avLst/>
            </a:prstGeom>
            <a:ln w="28575"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en-US">
                <a:solidFill>
                  <a:srgbClr val="FFFFFF"/>
                </a:solidFill>
                <a:latin typeface="Century Gothic" panose="020F0302020204030204"/>
              </a:endParaRP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25D8A7C-5074-5B42-A9DC-657154012517}"/>
                </a:ext>
              </a:extLst>
            </p:cNvPr>
            <p:cNvGrpSpPr/>
            <p:nvPr/>
          </p:nvGrpSpPr>
          <p:grpSpPr>
            <a:xfrm>
              <a:off x="958782" y="1656530"/>
              <a:ext cx="1580693" cy="713212"/>
              <a:chOff x="6995846" y="1791075"/>
              <a:chExt cx="1946651" cy="878333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FB33EE6C-29DE-B740-A3CB-78E08A9A45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112486" y="1791075"/>
                <a:ext cx="1649554" cy="878333"/>
              </a:xfrm>
              <a:prstGeom prst="rect">
                <a:avLst/>
              </a:prstGeom>
            </p:spPr>
          </p:pic>
          <p:sp>
            <p:nvSpPr>
              <p:cNvPr id="11" name="Double Bracket 10">
                <a:extLst>
                  <a:ext uri="{FF2B5EF4-FFF2-40B4-BE49-F238E27FC236}">
                    <a16:creationId xmlns:a16="http://schemas.microsoft.com/office/drawing/2014/main" id="{1DD96D9B-948A-0D48-813B-1306E374621A}"/>
                  </a:ext>
                </a:extLst>
              </p:cNvPr>
              <p:cNvSpPr/>
              <p:nvPr/>
            </p:nvSpPr>
            <p:spPr>
              <a:xfrm>
                <a:off x="6995846" y="1947214"/>
                <a:ext cx="1946651" cy="699044"/>
              </a:xfrm>
              <a:prstGeom prst="bracketPair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</p:grpSp>
        <p:sp>
          <p:nvSpPr>
            <p:cNvPr id="12" name="Can 11">
              <a:extLst>
                <a:ext uri="{FF2B5EF4-FFF2-40B4-BE49-F238E27FC236}">
                  <a16:creationId xmlns:a16="http://schemas.microsoft.com/office/drawing/2014/main" id="{F3377934-363B-9B49-8D70-2A2E56791AB6}"/>
                </a:ext>
              </a:extLst>
            </p:cNvPr>
            <p:cNvSpPr/>
            <p:nvPr/>
          </p:nvSpPr>
          <p:spPr>
            <a:xfrm>
              <a:off x="4443712" y="2438119"/>
              <a:ext cx="2143167" cy="2186477"/>
            </a:xfrm>
            <a:prstGeom prst="can">
              <a:avLst/>
            </a:prstGeom>
            <a:solidFill>
              <a:schemeClr val="accent6">
                <a:lumMod val="40000"/>
                <a:lumOff val="6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095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B784D7DC-E2D2-C144-8577-B7DCDDD555DA}"/>
                </a:ext>
              </a:extLst>
            </p:cNvPr>
            <p:cNvGrpSpPr/>
            <p:nvPr/>
          </p:nvGrpSpPr>
          <p:grpSpPr>
            <a:xfrm>
              <a:off x="2940205" y="2801826"/>
              <a:ext cx="1546593" cy="869876"/>
              <a:chOff x="7119052" y="3201527"/>
              <a:chExt cx="1904656" cy="1071268"/>
            </a:xfrm>
          </p:grpSpPr>
          <p:sp>
            <p:nvSpPr>
              <p:cNvPr id="14" name="Down Arrow 13">
                <a:extLst>
                  <a:ext uri="{FF2B5EF4-FFF2-40B4-BE49-F238E27FC236}">
                    <a16:creationId xmlns:a16="http://schemas.microsoft.com/office/drawing/2014/main" id="{95E322FC-7BC2-DD4C-A88A-DA7E2F652BDC}"/>
                  </a:ext>
                </a:extLst>
              </p:cNvPr>
              <p:cNvSpPr/>
              <p:nvPr/>
            </p:nvSpPr>
            <p:spPr>
              <a:xfrm rot="16200000">
                <a:off x="7714618" y="2736144"/>
                <a:ext cx="506802" cy="1437568"/>
              </a:xfrm>
              <a:prstGeom prst="downArrow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7"/>
                <a:endParaRPr lang="en-US">
                  <a:solidFill>
                    <a:srgbClr val="FFFFFF"/>
                  </a:solidFill>
                  <a:latin typeface="Century Gothic" panose="020F0302020204030204"/>
                </a:endParaRP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BC2FD58-807D-F740-B376-D0959C8E48F2}"/>
                  </a:ext>
                </a:extLst>
              </p:cNvPr>
              <p:cNvSpPr txBox="1"/>
              <p:nvPr/>
            </p:nvSpPr>
            <p:spPr>
              <a:xfrm>
                <a:off x="7119052" y="3694552"/>
                <a:ext cx="1904656" cy="578243"/>
              </a:xfrm>
              <a:prstGeom prst="rect">
                <a:avLst/>
              </a:prstGeom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(Scoring)</a:t>
                </a:r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484B5A80-6C1F-2F43-ADD8-12B2C6E5D7F2}"/>
                </a:ext>
              </a:extLst>
            </p:cNvPr>
            <p:cNvGrpSpPr/>
            <p:nvPr/>
          </p:nvGrpSpPr>
          <p:grpSpPr>
            <a:xfrm>
              <a:off x="4438052" y="4689509"/>
              <a:ext cx="2020315" cy="824999"/>
              <a:chOff x="9104354" y="5596581"/>
              <a:chExt cx="2488053" cy="1016000"/>
            </a:xfrm>
          </p:grpSpPr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4A286FB2-B367-154A-8FCB-1C06AE2AA2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9353336" y="5596581"/>
                <a:ext cx="1981200" cy="1016000"/>
              </a:xfrm>
              <a:prstGeom prst="rect">
                <a:avLst/>
              </a:prstGeom>
            </p:spPr>
          </p:pic>
          <p:sp>
            <p:nvSpPr>
              <p:cNvPr id="18" name="Double Bracket 17">
                <a:extLst>
                  <a:ext uri="{FF2B5EF4-FFF2-40B4-BE49-F238E27FC236}">
                    <a16:creationId xmlns:a16="http://schemas.microsoft.com/office/drawing/2014/main" id="{CA2BEAEE-5281-0945-BF32-133888268722}"/>
                  </a:ext>
                </a:extLst>
              </p:cNvPr>
              <p:cNvSpPr/>
              <p:nvPr/>
            </p:nvSpPr>
            <p:spPr>
              <a:xfrm>
                <a:off x="9104354" y="5838093"/>
                <a:ext cx="2488053" cy="774488"/>
              </a:xfrm>
              <a:prstGeom prst="bracketPair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</p:grp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F177F966-7F4B-BE44-9F03-A58FA4C87CC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745797" y="3007817"/>
              <a:ext cx="1546762" cy="1405156"/>
            </a:xfrm>
            <a:prstGeom prst="rect">
              <a:avLst/>
            </a:prstGeom>
          </p:spPr>
        </p:pic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9240F85B-033A-7747-866C-4A58930987A6}"/>
              </a:ext>
            </a:extLst>
          </p:cNvPr>
          <p:cNvSpPr/>
          <p:nvPr/>
        </p:nvSpPr>
        <p:spPr>
          <a:xfrm>
            <a:off x="0" y="1466768"/>
            <a:ext cx="6096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pPr lvl="1"/>
            <a:r>
              <a:rPr lang="en-US" sz="3200" i="1" dirty="0">
                <a:solidFill>
                  <a:srgbClr val="FF0000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Pre-materialize predictions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AB482A37-6754-6342-A13D-55323644EAD0}"/>
              </a:ext>
            </a:extLst>
          </p:cNvPr>
          <p:cNvGrpSpPr/>
          <p:nvPr/>
        </p:nvGrpSpPr>
        <p:grpSpPr>
          <a:xfrm>
            <a:off x="6808355" y="2404397"/>
            <a:ext cx="3831668" cy="2875949"/>
            <a:chOff x="6186563" y="2404397"/>
            <a:chExt cx="3831668" cy="2875949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814B0A8D-B78A-ED40-B016-2BB0060B260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609956" y="2616483"/>
              <a:ext cx="1525982" cy="854550"/>
            </a:xfrm>
            <a:prstGeom prst="rect">
              <a:avLst/>
            </a:prstGeom>
          </p:spPr>
        </p:pic>
        <p:sp>
          <p:nvSpPr>
            <p:cNvPr id="23" name="Rounded Rectangle 22">
              <a:extLst>
                <a:ext uri="{FF2B5EF4-FFF2-40B4-BE49-F238E27FC236}">
                  <a16:creationId xmlns:a16="http://schemas.microsoft.com/office/drawing/2014/main" id="{8E392A6E-7909-0542-8DBD-8A89D22DD719}"/>
                </a:ext>
              </a:extLst>
            </p:cNvPr>
            <p:cNvSpPr/>
            <p:nvPr/>
          </p:nvSpPr>
          <p:spPr>
            <a:xfrm>
              <a:off x="6215539" y="2404397"/>
              <a:ext cx="3802692" cy="2798852"/>
            </a:xfrm>
            <a:prstGeom prst="roundRect">
              <a:avLst/>
            </a:prstGeom>
            <a:noFill/>
            <a:ln w="762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6E11B141-7869-FE47-B9F6-F94F2DBF1E5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86563" y="2443665"/>
              <a:ext cx="1213360" cy="1082525"/>
            </a:xfrm>
            <a:prstGeom prst="rect">
              <a:avLst/>
            </a:prstGeom>
          </p:spPr>
        </p:pic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A974AC92-6586-9A44-B462-D5C4189578A3}"/>
                </a:ext>
              </a:extLst>
            </p:cNvPr>
            <p:cNvGrpSpPr/>
            <p:nvPr/>
          </p:nvGrpSpPr>
          <p:grpSpPr>
            <a:xfrm>
              <a:off x="6441336" y="3689315"/>
              <a:ext cx="2148425" cy="1242841"/>
              <a:chOff x="6236861" y="3694948"/>
              <a:chExt cx="2459922" cy="1423039"/>
            </a:xfrm>
          </p:grpSpPr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B15AC96C-04E6-374A-947A-1D41C49921D8}"/>
                  </a:ext>
                </a:extLst>
              </p:cNvPr>
              <p:cNvGrpSpPr/>
              <p:nvPr/>
            </p:nvGrpSpPr>
            <p:grpSpPr>
              <a:xfrm>
                <a:off x="6236861" y="3694948"/>
                <a:ext cx="2459922" cy="1423039"/>
                <a:chOff x="4437802" y="2295143"/>
                <a:chExt cx="2565113" cy="1483893"/>
              </a:xfrm>
            </p:grpSpPr>
            <p:cxnSp>
              <p:nvCxnSpPr>
                <p:cNvPr id="28" name="Straight Arrow Connector 27">
                  <a:extLst>
                    <a:ext uri="{FF2B5EF4-FFF2-40B4-BE49-F238E27FC236}">
                      <a16:creationId xmlns:a16="http://schemas.microsoft.com/office/drawing/2014/main" id="{6AAF642B-8FDA-0A4E-8A49-F2938FCE2804}"/>
                    </a:ext>
                  </a:extLst>
                </p:cNvPr>
                <p:cNvCxnSpPr/>
                <p:nvPr/>
              </p:nvCxnSpPr>
              <p:spPr>
                <a:xfrm>
                  <a:off x="6221474" y="3037091"/>
                  <a:ext cx="781441" cy="0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</p:cxnSp>
            <p:cxnSp>
              <p:nvCxnSpPr>
                <p:cNvPr id="29" name="Straight Arrow Connector 28">
                  <a:extLst>
                    <a:ext uri="{FF2B5EF4-FFF2-40B4-BE49-F238E27FC236}">
                      <a16:creationId xmlns:a16="http://schemas.microsoft.com/office/drawing/2014/main" id="{7591C86D-061B-6144-9EA5-3DA967D241EB}"/>
                    </a:ext>
                  </a:extLst>
                </p:cNvPr>
                <p:cNvCxnSpPr/>
                <p:nvPr/>
              </p:nvCxnSpPr>
              <p:spPr>
                <a:xfrm>
                  <a:off x="4608575" y="2380530"/>
                  <a:ext cx="1922918" cy="656560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</p:cxnSp>
            <p:cxnSp>
              <p:nvCxnSpPr>
                <p:cNvPr id="30" name="Straight Arrow Connector 29">
                  <a:extLst>
                    <a:ext uri="{FF2B5EF4-FFF2-40B4-BE49-F238E27FC236}">
                      <a16:creationId xmlns:a16="http://schemas.microsoft.com/office/drawing/2014/main" id="{263AF713-F7E6-4148-A2F7-74BD6723C61E}"/>
                    </a:ext>
                  </a:extLst>
                </p:cNvPr>
                <p:cNvCxnSpPr/>
                <p:nvPr/>
              </p:nvCxnSpPr>
              <p:spPr>
                <a:xfrm>
                  <a:off x="4608575" y="2708810"/>
                  <a:ext cx="1922918" cy="328280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</p:cxnSp>
            <p:cxnSp>
              <p:nvCxnSpPr>
                <p:cNvPr id="31" name="Straight Arrow Connector 30">
                  <a:extLst>
                    <a:ext uri="{FF2B5EF4-FFF2-40B4-BE49-F238E27FC236}">
                      <a16:creationId xmlns:a16="http://schemas.microsoft.com/office/drawing/2014/main" id="{D4F7D9C1-9645-754A-8019-8136F7E73457}"/>
                    </a:ext>
                  </a:extLst>
                </p:cNvPr>
                <p:cNvCxnSpPr/>
                <p:nvPr/>
              </p:nvCxnSpPr>
              <p:spPr>
                <a:xfrm>
                  <a:off x="4608575" y="3037089"/>
                  <a:ext cx="1922918" cy="1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</p:cxnSp>
            <p:cxnSp>
              <p:nvCxnSpPr>
                <p:cNvPr id="32" name="Straight Arrow Connector 31">
                  <a:extLst>
                    <a:ext uri="{FF2B5EF4-FFF2-40B4-BE49-F238E27FC236}">
                      <a16:creationId xmlns:a16="http://schemas.microsoft.com/office/drawing/2014/main" id="{11493757-8D60-1A4F-8C41-2700D712D2F1}"/>
                    </a:ext>
                  </a:extLst>
                </p:cNvPr>
                <p:cNvCxnSpPr/>
                <p:nvPr/>
              </p:nvCxnSpPr>
              <p:spPr>
                <a:xfrm flipV="1">
                  <a:off x="4608575" y="3037090"/>
                  <a:ext cx="1922918" cy="328279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</p:cxnSp>
            <p:cxnSp>
              <p:nvCxnSpPr>
                <p:cNvPr id="33" name="Straight Arrow Connector 32">
                  <a:extLst>
                    <a:ext uri="{FF2B5EF4-FFF2-40B4-BE49-F238E27FC236}">
                      <a16:creationId xmlns:a16="http://schemas.microsoft.com/office/drawing/2014/main" id="{E117D489-0F95-E04D-BFDC-58CC476CC773}"/>
                    </a:ext>
                  </a:extLst>
                </p:cNvPr>
                <p:cNvCxnSpPr/>
                <p:nvPr/>
              </p:nvCxnSpPr>
              <p:spPr>
                <a:xfrm flipV="1">
                  <a:off x="4608575" y="3037090"/>
                  <a:ext cx="1922918" cy="656560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</p:cxnSp>
            <p:sp>
              <p:nvSpPr>
                <p:cNvPr id="34" name="Oval 33">
                  <a:extLst>
                    <a:ext uri="{FF2B5EF4-FFF2-40B4-BE49-F238E27FC236}">
                      <a16:creationId xmlns:a16="http://schemas.microsoft.com/office/drawing/2014/main" id="{E885D610-5737-9145-86DF-01BD2B099E4A}"/>
                    </a:ext>
                  </a:extLst>
                </p:cNvPr>
                <p:cNvSpPr/>
                <p:nvPr/>
              </p:nvSpPr>
              <p:spPr>
                <a:xfrm>
                  <a:off x="5121690" y="2390319"/>
                  <a:ext cx="1293541" cy="1293541"/>
                </a:xfrm>
                <a:prstGeom prst="ellipse">
                  <a:avLst/>
                </a:prstGeom>
                <a:solidFill>
                  <a:schemeClr val="bg1"/>
                </a:solidFill>
                <a:ln w="28575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 dirty="0">
                    <a:solidFill>
                      <a:prstClr val="black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grpSp>
              <p:nvGrpSpPr>
                <p:cNvPr id="35" name="Group 34">
                  <a:extLst>
                    <a:ext uri="{FF2B5EF4-FFF2-40B4-BE49-F238E27FC236}">
                      <a16:creationId xmlns:a16="http://schemas.microsoft.com/office/drawing/2014/main" id="{7005AA38-DA48-894E-8B4D-42864721C02D}"/>
                    </a:ext>
                  </a:extLst>
                </p:cNvPr>
                <p:cNvGrpSpPr/>
                <p:nvPr/>
              </p:nvGrpSpPr>
              <p:grpSpPr>
                <a:xfrm>
                  <a:off x="4437802" y="2295143"/>
                  <a:ext cx="170773" cy="1483893"/>
                  <a:chOff x="4461603" y="726948"/>
                  <a:chExt cx="228600" cy="1986366"/>
                </a:xfrm>
              </p:grpSpPr>
              <p:sp>
                <p:nvSpPr>
                  <p:cNvPr id="36" name="Oval 35">
                    <a:extLst>
                      <a:ext uri="{FF2B5EF4-FFF2-40B4-BE49-F238E27FC236}">
                        <a16:creationId xmlns:a16="http://schemas.microsoft.com/office/drawing/2014/main" id="{4537A338-F840-7A4E-A84D-E65A3BAAA75F}"/>
                      </a:ext>
                    </a:extLst>
                  </p:cNvPr>
                  <p:cNvSpPr/>
                  <p:nvPr/>
                </p:nvSpPr>
                <p:spPr>
                  <a:xfrm>
                    <a:off x="4461603" y="726948"/>
                    <a:ext cx="228600" cy="228600"/>
                  </a:xfrm>
                  <a:prstGeom prst="ellipse">
                    <a:avLst/>
                  </a:prstGeom>
                  <a:ln w="28575"/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09585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600" dirty="0">
                      <a:solidFill>
                        <a:prstClr val="white"/>
                      </a:solidFill>
                      <a:latin typeface="Helvetica Neue" charset="0"/>
                      <a:ea typeface="Helvetica Neue" charset="0"/>
                      <a:cs typeface="Helvetica Neue" charset="0"/>
                    </a:endParaRPr>
                  </a:p>
                </p:txBody>
              </p:sp>
              <p:sp>
                <p:nvSpPr>
                  <p:cNvPr id="37" name="Oval 36">
                    <a:extLst>
                      <a:ext uri="{FF2B5EF4-FFF2-40B4-BE49-F238E27FC236}">
                        <a16:creationId xmlns:a16="http://schemas.microsoft.com/office/drawing/2014/main" id="{9C7B16C2-4E53-104D-8410-C010AC05A273}"/>
                      </a:ext>
                    </a:extLst>
                  </p:cNvPr>
                  <p:cNvSpPr/>
                  <p:nvPr/>
                </p:nvSpPr>
                <p:spPr>
                  <a:xfrm>
                    <a:off x="4461603" y="1605830"/>
                    <a:ext cx="228600" cy="228600"/>
                  </a:xfrm>
                  <a:prstGeom prst="ellipse">
                    <a:avLst/>
                  </a:prstGeom>
                  <a:ln w="28575"/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09585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600" dirty="0">
                      <a:solidFill>
                        <a:prstClr val="white"/>
                      </a:solidFill>
                      <a:latin typeface="Helvetica Neue" charset="0"/>
                      <a:ea typeface="Helvetica Neue" charset="0"/>
                      <a:cs typeface="Helvetica Neue" charset="0"/>
                    </a:endParaRPr>
                  </a:p>
                </p:txBody>
              </p:sp>
              <p:sp>
                <p:nvSpPr>
                  <p:cNvPr id="38" name="Oval 37">
                    <a:extLst>
                      <a:ext uri="{FF2B5EF4-FFF2-40B4-BE49-F238E27FC236}">
                        <a16:creationId xmlns:a16="http://schemas.microsoft.com/office/drawing/2014/main" id="{1857D880-955F-3140-8552-A7C63A6EA4F1}"/>
                      </a:ext>
                    </a:extLst>
                  </p:cNvPr>
                  <p:cNvSpPr/>
                  <p:nvPr/>
                </p:nvSpPr>
                <p:spPr>
                  <a:xfrm>
                    <a:off x="4461603" y="2045271"/>
                    <a:ext cx="228600" cy="228600"/>
                  </a:xfrm>
                  <a:prstGeom prst="ellipse">
                    <a:avLst/>
                  </a:prstGeom>
                  <a:ln w="28575"/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09585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600" dirty="0">
                      <a:solidFill>
                        <a:prstClr val="white"/>
                      </a:solidFill>
                      <a:latin typeface="Helvetica Neue" charset="0"/>
                      <a:ea typeface="Helvetica Neue" charset="0"/>
                      <a:cs typeface="Helvetica Neue" charset="0"/>
                    </a:endParaRPr>
                  </a:p>
                </p:txBody>
              </p:sp>
              <p:sp>
                <p:nvSpPr>
                  <p:cNvPr id="39" name="Oval 38">
                    <a:extLst>
                      <a:ext uri="{FF2B5EF4-FFF2-40B4-BE49-F238E27FC236}">
                        <a16:creationId xmlns:a16="http://schemas.microsoft.com/office/drawing/2014/main" id="{74A104A6-C22B-AE4E-BEBF-799EA53BBDF0}"/>
                      </a:ext>
                    </a:extLst>
                  </p:cNvPr>
                  <p:cNvSpPr/>
                  <p:nvPr/>
                </p:nvSpPr>
                <p:spPr>
                  <a:xfrm>
                    <a:off x="4461603" y="2484714"/>
                    <a:ext cx="228600" cy="228600"/>
                  </a:xfrm>
                  <a:prstGeom prst="ellipse">
                    <a:avLst/>
                  </a:prstGeom>
                  <a:ln w="28575"/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09585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600" dirty="0">
                      <a:solidFill>
                        <a:prstClr val="white"/>
                      </a:solidFill>
                      <a:latin typeface="Helvetica Neue" charset="0"/>
                      <a:ea typeface="Helvetica Neue" charset="0"/>
                      <a:cs typeface="Helvetica Neue" charset="0"/>
                    </a:endParaRPr>
                  </a:p>
                </p:txBody>
              </p:sp>
              <p:sp>
                <p:nvSpPr>
                  <p:cNvPr id="40" name="Oval 39">
                    <a:extLst>
                      <a:ext uri="{FF2B5EF4-FFF2-40B4-BE49-F238E27FC236}">
                        <a16:creationId xmlns:a16="http://schemas.microsoft.com/office/drawing/2014/main" id="{42FEBD92-BBCD-7D42-A21E-7F4B7EFDCD5B}"/>
                      </a:ext>
                    </a:extLst>
                  </p:cNvPr>
                  <p:cNvSpPr/>
                  <p:nvPr/>
                </p:nvSpPr>
                <p:spPr>
                  <a:xfrm>
                    <a:off x="4461603" y="1166389"/>
                    <a:ext cx="228600" cy="228600"/>
                  </a:xfrm>
                  <a:prstGeom prst="ellipse">
                    <a:avLst/>
                  </a:prstGeom>
                  <a:ln w="28575"/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09585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600" dirty="0">
                      <a:solidFill>
                        <a:prstClr val="white"/>
                      </a:solidFill>
                      <a:latin typeface="Helvetica Neue" charset="0"/>
                      <a:ea typeface="Helvetica Neue" charset="0"/>
                      <a:cs typeface="Helvetica Neue" charset="0"/>
                    </a:endParaRPr>
                  </a:p>
                </p:txBody>
              </p:sp>
            </p:grpSp>
          </p:grpSp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E0074BEF-E8F4-554F-9BF9-63AE2FC62A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060225" y="4101549"/>
                <a:ext cx="1023363" cy="544342"/>
              </a:xfrm>
              <a:prstGeom prst="rect">
                <a:avLst/>
              </a:prstGeom>
            </p:spPr>
          </p:pic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5B16075F-CE17-474D-BA6D-F36601067919}"/>
                </a:ext>
              </a:extLst>
            </p:cNvPr>
            <p:cNvSpPr txBox="1"/>
            <p:nvPr/>
          </p:nvSpPr>
          <p:spPr>
            <a:xfrm rot="5400000">
              <a:off x="8092697" y="3641102"/>
              <a:ext cx="263215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latin typeface="Inconsolata Medium" panose="020B0609030003000000" pitchFamily="49" charset="0"/>
                </a:rPr>
                <a:t>{REST API}</a:t>
              </a:r>
            </a:p>
          </p:txBody>
        </p: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D553651E-9944-1046-98AD-F4B8F02EA686}"/>
              </a:ext>
            </a:extLst>
          </p:cNvPr>
          <p:cNvSpPr/>
          <p:nvPr/>
        </p:nvSpPr>
        <p:spPr>
          <a:xfrm>
            <a:off x="5991225" y="1420813"/>
            <a:ext cx="6096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pPr lvl="1"/>
            <a:r>
              <a:rPr lang="en-US" sz="3200" i="1" dirty="0">
                <a:solidFill>
                  <a:srgbClr val="FF0000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Model in a Container</a:t>
            </a:r>
          </a:p>
        </p:txBody>
      </p:sp>
      <p:sp>
        <p:nvSpPr>
          <p:cNvPr id="44" name="&quot;No&quot; Symbol 43">
            <a:extLst>
              <a:ext uri="{FF2B5EF4-FFF2-40B4-BE49-F238E27FC236}">
                <a16:creationId xmlns:a16="http://schemas.microsoft.com/office/drawing/2014/main" id="{9147B0D5-EBD2-014E-BD42-60C9ED59BB54}"/>
              </a:ext>
            </a:extLst>
          </p:cNvPr>
          <p:cNvSpPr/>
          <p:nvPr/>
        </p:nvSpPr>
        <p:spPr>
          <a:xfrm>
            <a:off x="566928" y="1582932"/>
            <a:ext cx="3994959" cy="3620317"/>
          </a:xfrm>
          <a:prstGeom prst="noSmoking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6" name="&quot;No&quot; Symbol 45">
            <a:extLst>
              <a:ext uri="{FF2B5EF4-FFF2-40B4-BE49-F238E27FC236}">
                <a16:creationId xmlns:a16="http://schemas.microsoft.com/office/drawing/2014/main" id="{C0E6D08F-CA6F-B346-B587-15D137C93239}"/>
              </a:ext>
            </a:extLst>
          </p:cNvPr>
          <p:cNvSpPr/>
          <p:nvPr/>
        </p:nvSpPr>
        <p:spPr>
          <a:xfrm>
            <a:off x="6559573" y="1582932"/>
            <a:ext cx="3994959" cy="3620317"/>
          </a:xfrm>
          <a:prstGeom prst="noSmoking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6D043D6F-D318-0143-B0A7-B216BBFED846}"/>
              </a:ext>
            </a:extLst>
          </p:cNvPr>
          <p:cNvSpPr/>
          <p:nvPr/>
        </p:nvSpPr>
        <p:spPr>
          <a:xfrm>
            <a:off x="0" y="1407034"/>
            <a:ext cx="12192000" cy="53571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98AE052-8886-B445-9ED8-69585CDB2FC3}"/>
              </a:ext>
            </a:extLst>
          </p:cNvPr>
          <p:cNvSpPr txBox="1"/>
          <p:nvPr/>
        </p:nvSpPr>
        <p:spPr>
          <a:xfrm>
            <a:off x="329184" y="2623056"/>
            <a:ext cx="1159668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en-US" sz="5400" b="1" i="1" dirty="0">
                <a:solidFill>
                  <a:schemeClr val="accent5">
                    <a:lumMod val="7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Can we design a system that does meet those requirements?</a:t>
            </a:r>
          </a:p>
        </p:txBody>
      </p:sp>
    </p:spTree>
    <p:extLst>
      <p:ext uri="{BB962C8B-B14F-4D97-AF65-F5344CB8AC3E}">
        <p14:creationId xmlns:p14="http://schemas.microsoft.com/office/powerpoint/2010/main" val="3446801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4" grpId="0" animBg="1"/>
      <p:bldP spid="46" grpId="0" animBg="1"/>
      <p:bldP spid="47" grpId="0" animBg="1"/>
      <p:bldP spid="4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197643" y="1472573"/>
            <a:ext cx="11796714" cy="398905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algn="ctr"/>
            <a:r>
              <a:rPr lang="en-US" sz="8000" b="1" dirty="0">
                <a:solidFill>
                  <a:schemeClr val="accent6">
                    <a:lumMod val="75000"/>
                  </a:schemeClr>
                </a:solidFill>
                <a:latin typeface="Futura-BoldOblique" charset="0"/>
                <a:ea typeface="Futura-BoldOblique" charset="0"/>
                <a:cs typeface="Futura-BoldOblique" charset="0"/>
              </a:rPr>
              <a:t>Clipper Overview and Architecture</a:t>
            </a:r>
            <a:endParaRPr lang="en-US" sz="8000" b="1" dirty="0">
              <a:solidFill>
                <a:schemeClr val="accent6">
                  <a:lumMod val="75000"/>
                </a:schemeClr>
              </a:solidFill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4119769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>
            <a:extLst>
              <a:ext uri="{FF2B5EF4-FFF2-40B4-BE49-F238E27FC236}">
                <a16:creationId xmlns:a16="http://schemas.microsoft.com/office/drawing/2014/main" id="{874C2FD1-853D-CE4C-8714-0C696321C88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14145" y="5187147"/>
            <a:ext cx="2120852" cy="424171"/>
          </a:xfrm>
          <a:prstGeom prst="rect">
            <a:avLst/>
          </a:prstGeom>
        </p:spPr>
      </p:pic>
      <p:cxnSp>
        <p:nvCxnSpPr>
          <p:cNvPr id="52" name="Straight Arrow Connector 51"/>
          <p:cNvCxnSpPr/>
          <p:nvPr/>
        </p:nvCxnSpPr>
        <p:spPr>
          <a:xfrm flipH="1" flipV="1">
            <a:off x="1809002" y="3542374"/>
            <a:ext cx="70804" cy="2034975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/>
          <p:cNvSpPr/>
          <p:nvPr/>
        </p:nvSpPr>
        <p:spPr>
          <a:xfrm>
            <a:off x="5018183" y="3627376"/>
            <a:ext cx="112723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377"/>
            <a:r>
              <a:rPr lang="en-US" sz="4400" b="1" dirty="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</a:rPr>
              <a:t>???</a:t>
            </a:r>
          </a:p>
        </p:txBody>
      </p:sp>
      <p:pic>
        <p:nvPicPr>
          <p:cNvPr id="57" name="Picture 5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339" y="2225620"/>
            <a:ext cx="2357373" cy="1097280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99876" y="4847491"/>
            <a:ext cx="2032000" cy="736600"/>
          </a:xfrm>
          <a:prstGeom prst="rect">
            <a:avLst/>
          </a:prstGeom>
        </p:spPr>
      </p:pic>
      <p:grpSp>
        <p:nvGrpSpPr>
          <p:cNvPr id="69" name="Group 68"/>
          <p:cNvGrpSpPr/>
          <p:nvPr/>
        </p:nvGrpSpPr>
        <p:grpSpPr>
          <a:xfrm>
            <a:off x="9999051" y="4753954"/>
            <a:ext cx="1690790" cy="1180396"/>
            <a:chOff x="8558827" y="2824768"/>
            <a:chExt cx="1690790" cy="1180397"/>
          </a:xfrm>
        </p:grpSpPr>
        <p:pic>
          <p:nvPicPr>
            <p:cNvPr id="70" name="Picture 69"/>
            <p:cNvPicPr>
              <a:picLocks noChangeAspect="1"/>
            </p:cNvPicPr>
            <p:nvPr/>
          </p:nvPicPr>
          <p:blipFill>
            <a:blip r:embed="rId6" cstate="screen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558827" y="2824768"/>
              <a:ext cx="1593117" cy="1004889"/>
            </a:xfrm>
            <a:prstGeom prst="rect">
              <a:avLst/>
            </a:prstGeom>
          </p:spPr>
        </p:pic>
        <p:sp>
          <p:nvSpPr>
            <p:cNvPr id="71" name="Rectangle 70"/>
            <p:cNvSpPr/>
            <p:nvPr/>
          </p:nvSpPr>
          <p:spPr>
            <a:xfrm>
              <a:off x="9197726" y="3235723"/>
              <a:ext cx="1051891" cy="76944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377"/>
              <a:r>
                <a:rPr lang="en-US" sz="4400" b="1" dirty="0">
                  <a:solidFill>
                    <a:srgbClr val="FFFFFF"/>
                  </a:solidFill>
                  <a:latin typeface="HelveticaNeue" charset="0"/>
                  <a:ea typeface=""/>
                </a:rPr>
                <a:t>VW</a:t>
              </a:r>
              <a:endParaRPr lang="en-US" sz="4400" dirty="0">
                <a:solidFill>
                  <a:srgbClr val="FFFFFF"/>
                </a:solidFill>
                <a:latin typeface="Arial" panose="020B0604020202020204"/>
                <a:ea typeface=""/>
              </a:endParaRPr>
            </a:p>
          </p:txBody>
        </p:sp>
      </p:grpSp>
      <p:pic>
        <p:nvPicPr>
          <p:cNvPr id="72" name="Picture 71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40025" y="4935467"/>
            <a:ext cx="1636427" cy="1333688"/>
          </a:xfrm>
          <a:prstGeom prst="rect">
            <a:avLst/>
          </a:prstGeom>
        </p:spPr>
      </p:pic>
      <p:sp>
        <p:nvSpPr>
          <p:cNvPr id="73" name="Rectangle 72"/>
          <p:cNvSpPr/>
          <p:nvPr/>
        </p:nvSpPr>
        <p:spPr>
          <a:xfrm>
            <a:off x="3371696" y="5751149"/>
            <a:ext cx="152445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377"/>
            <a:r>
              <a:rPr lang="en-US" sz="4400" dirty="0" err="1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</a:rPr>
              <a:t>Caffe</a:t>
            </a:r>
            <a:endParaRPr lang="en-US" sz="4400" dirty="0">
              <a:solidFill>
                <a:srgbClr val="000000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74" name="Picture 73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10674" y="5804159"/>
            <a:ext cx="1629157" cy="776071"/>
          </a:xfrm>
          <a:prstGeom prst="rect">
            <a:avLst/>
          </a:prstGeom>
        </p:spPr>
      </p:pic>
      <p:pic>
        <p:nvPicPr>
          <p:cNvPr id="75" name="Picture 74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71762" y="5962922"/>
            <a:ext cx="2047697" cy="493916"/>
          </a:xfrm>
          <a:prstGeom prst="rect">
            <a:avLst/>
          </a:prstGeom>
        </p:spPr>
      </p:pic>
      <p:pic>
        <p:nvPicPr>
          <p:cNvPr id="76" name="Picture 7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5307" y="4900021"/>
            <a:ext cx="2067648" cy="477856"/>
          </a:xfrm>
          <a:prstGeom prst="rect">
            <a:avLst/>
          </a:prstGeom>
        </p:spPr>
      </p:pic>
      <p:cxnSp>
        <p:nvCxnSpPr>
          <p:cNvPr id="77" name="Straight Arrow Connector 76"/>
          <p:cNvCxnSpPr/>
          <p:nvPr/>
        </p:nvCxnSpPr>
        <p:spPr>
          <a:xfrm flipV="1">
            <a:off x="1114857" y="3486909"/>
            <a:ext cx="560832" cy="1413112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/>
          <p:nvPr/>
        </p:nvCxnSpPr>
        <p:spPr>
          <a:xfrm flipH="1" flipV="1">
            <a:off x="2390555" y="3513698"/>
            <a:ext cx="1066195" cy="1285341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/>
          <p:nvPr/>
        </p:nvCxnSpPr>
        <p:spPr>
          <a:xfrm flipH="1" flipV="1">
            <a:off x="4322984" y="3322901"/>
            <a:ext cx="218617" cy="2435943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/>
          <p:nvPr/>
        </p:nvCxnSpPr>
        <p:spPr>
          <a:xfrm flipV="1">
            <a:off x="3888459" y="3485893"/>
            <a:ext cx="177660" cy="1204391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/>
          <p:nvPr/>
        </p:nvCxnSpPr>
        <p:spPr>
          <a:xfrm flipH="1" flipV="1">
            <a:off x="4509673" y="3462829"/>
            <a:ext cx="1462665" cy="1575304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/>
          <p:nvPr/>
        </p:nvCxnSpPr>
        <p:spPr>
          <a:xfrm flipV="1">
            <a:off x="6367325" y="3448173"/>
            <a:ext cx="2100904" cy="1582095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/>
          <p:nvPr/>
        </p:nvCxnSpPr>
        <p:spPr>
          <a:xfrm flipV="1">
            <a:off x="6519726" y="3486909"/>
            <a:ext cx="3646253" cy="1734496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/>
          <p:nvPr/>
        </p:nvCxnSpPr>
        <p:spPr>
          <a:xfrm flipH="1" flipV="1">
            <a:off x="5059690" y="3493489"/>
            <a:ext cx="5106289" cy="1044392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/>
          <p:nvPr/>
        </p:nvCxnSpPr>
        <p:spPr>
          <a:xfrm flipH="1" flipV="1">
            <a:off x="9092812" y="3415665"/>
            <a:ext cx="1225569" cy="1274617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/>
          <p:nvPr/>
        </p:nvCxnSpPr>
        <p:spPr>
          <a:xfrm flipH="1" flipV="1">
            <a:off x="7276379" y="3448171"/>
            <a:ext cx="2672571" cy="2288320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>
            <a:cxnSpLocks/>
          </p:cNvCxnSpPr>
          <p:nvPr/>
        </p:nvCxnSpPr>
        <p:spPr>
          <a:xfrm flipH="1" flipV="1">
            <a:off x="8718500" y="3400727"/>
            <a:ext cx="235016" cy="2358115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>
            <a:cxnSpLocks/>
          </p:cNvCxnSpPr>
          <p:nvPr/>
        </p:nvCxnSpPr>
        <p:spPr>
          <a:xfrm flipH="1" flipV="1">
            <a:off x="4736696" y="3521564"/>
            <a:ext cx="3249460" cy="1597915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/>
          <p:nvPr/>
        </p:nvCxnSpPr>
        <p:spPr>
          <a:xfrm flipV="1">
            <a:off x="4822772" y="3513698"/>
            <a:ext cx="2115931" cy="2286487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/>
          <p:nvPr/>
        </p:nvCxnSpPr>
        <p:spPr>
          <a:xfrm flipV="1">
            <a:off x="2542956" y="3448171"/>
            <a:ext cx="1292827" cy="2128368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/>
          <p:nvPr/>
        </p:nvCxnSpPr>
        <p:spPr>
          <a:xfrm flipV="1">
            <a:off x="2695355" y="3462830"/>
            <a:ext cx="3480948" cy="2266111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/>
          <p:nvPr/>
        </p:nvCxnSpPr>
        <p:spPr>
          <a:xfrm flipV="1">
            <a:off x="4739197" y="3353561"/>
            <a:ext cx="1563499" cy="1400393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3" name="Picture 92"/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440" y="5508898"/>
            <a:ext cx="1707129" cy="908047"/>
          </a:xfrm>
          <a:prstGeom prst="rect">
            <a:avLst/>
          </a:prstGeom>
        </p:spPr>
      </p:pic>
      <p:sp>
        <p:nvSpPr>
          <p:cNvPr id="94" name="Slide Number Placeholder 8"/>
          <p:cNvSpPr txBox="1">
            <a:spLocks/>
          </p:cNvSpPr>
          <p:nvPr/>
        </p:nvSpPr>
        <p:spPr>
          <a:xfrm>
            <a:off x="8640369" y="605154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219170"/>
            <a:fld id="{DC2A921A-EC74-6F4D-8465-D463C43FF014}" type="slidenum">
              <a:rPr lang="en-US">
                <a:solidFill>
                  <a:prstClr val="black">
                    <a:tint val="75000"/>
                  </a:prstClr>
                </a:solidFill>
              </a:rPr>
              <a:pPr defTabSz="1219170"/>
              <a:t>26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 rotWithShape="1"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92176" y="2225620"/>
            <a:ext cx="2461613" cy="1097280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51557" y="2225620"/>
            <a:ext cx="1539851" cy="1097280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 rotWithShape="1"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35898" y="2034041"/>
            <a:ext cx="1503575" cy="1288859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690033" y="2225620"/>
            <a:ext cx="2130683" cy="1097280"/>
          </a:xfrm>
          <a:prstGeom prst="rect">
            <a:avLst/>
          </a:prstGeom>
        </p:spPr>
      </p:pic>
      <p:sp>
        <p:nvSpPr>
          <p:cNvPr id="55" name="Rectangle 54"/>
          <p:cNvSpPr/>
          <p:nvPr/>
        </p:nvSpPr>
        <p:spPr>
          <a:xfrm>
            <a:off x="1" y="339112"/>
            <a:ext cx="1222288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377"/>
            <a:r>
              <a:rPr lang="en-US" sz="4800" dirty="0">
                <a:solidFill>
                  <a:srgbClr val="000000"/>
                </a:solidFill>
                <a:latin typeface="Century Gothic" charset="0"/>
                <a:ea typeface="Century Gothic" charset="0"/>
                <a:cs typeface="Century Gothic" charset="0"/>
              </a:rPr>
              <a:t>Wide range of </a:t>
            </a:r>
            <a:br>
              <a:rPr lang="en-US" sz="4800" dirty="0">
                <a:solidFill>
                  <a:srgbClr val="000000"/>
                </a:solidFill>
                <a:latin typeface="Century Gothic" charset="0"/>
                <a:ea typeface="Century Gothic" charset="0"/>
                <a:cs typeface="Century Gothic" charset="0"/>
              </a:rPr>
            </a:br>
            <a:r>
              <a:rPr lang="en-US" sz="4800" b="1" dirty="0">
                <a:solidFill>
                  <a:srgbClr val="000000"/>
                </a:solidFill>
                <a:latin typeface="Century Gothic" charset="0"/>
                <a:ea typeface="Century Gothic" charset="0"/>
                <a:cs typeface="Century Gothic" charset="0"/>
              </a:rPr>
              <a:t>application</a:t>
            </a:r>
            <a:r>
              <a:rPr lang="en-US" sz="4800" dirty="0">
                <a:solidFill>
                  <a:srgbClr val="000000"/>
                </a:solidFill>
                <a:latin typeface="Century Gothic" charset="0"/>
                <a:ea typeface="Century Gothic" charset="0"/>
                <a:cs typeface="Century Gothic" charset="0"/>
              </a:rPr>
              <a:t> and </a:t>
            </a:r>
            <a:r>
              <a:rPr lang="en-US" sz="4800" b="1" dirty="0">
                <a:solidFill>
                  <a:srgbClr val="000000"/>
                </a:solidFill>
                <a:latin typeface="Century Gothic" charset="0"/>
                <a:ea typeface="Century Gothic" charset="0"/>
                <a:cs typeface="Century Gothic" charset="0"/>
              </a:rPr>
              <a:t>frameworks</a:t>
            </a:r>
          </a:p>
        </p:txBody>
      </p:sp>
    </p:spTree>
    <p:extLst>
      <p:ext uri="{BB962C8B-B14F-4D97-AF65-F5344CB8AC3E}">
        <p14:creationId xmlns:p14="http://schemas.microsoft.com/office/powerpoint/2010/main" val="3054680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2019872"/>
            <a:ext cx="12192000" cy="12054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algn="ctr" defTabSz="1219139"/>
            <a:r>
              <a:rPr lang="en-US" sz="5400" i="1" dirty="0">
                <a:solidFill>
                  <a:srgbClr val="000000"/>
                </a:solidFill>
                <a:latin typeface="Century Gothic" charset="0"/>
                <a:ea typeface="Century Gothic" charset="0"/>
                <a:cs typeface="Century Gothic" charset="0"/>
              </a:rPr>
              <a:t>Middle layer for prediction serving.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232" y="653989"/>
            <a:ext cx="2357373" cy="10972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29070" y="653989"/>
            <a:ext cx="2461613" cy="109728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88451" y="653989"/>
            <a:ext cx="1539851" cy="10972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72791" y="462411"/>
            <a:ext cx="1503575" cy="128885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26928" y="653989"/>
            <a:ext cx="2130683" cy="109728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497344" y="3083629"/>
            <a:ext cx="273985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377"/>
            <a:r>
              <a:rPr lang="en-US" sz="3600" b="1" dirty="0">
                <a:solidFill>
                  <a:srgbClr val="000000"/>
                </a:solidFill>
                <a:latin typeface="Century Gothic" charset="0"/>
                <a:ea typeface="Century Gothic" charset="0"/>
                <a:cs typeface="Century Gothic" charset="0"/>
              </a:rPr>
              <a:t>Common </a:t>
            </a:r>
            <a:br>
              <a:rPr lang="en-US" sz="3600" b="1" dirty="0">
                <a:solidFill>
                  <a:srgbClr val="000000"/>
                </a:solidFill>
                <a:latin typeface="Century Gothic" charset="0"/>
                <a:ea typeface="Century Gothic" charset="0"/>
                <a:cs typeface="Century Gothic" charset="0"/>
              </a:rPr>
            </a:br>
            <a:r>
              <a:rPr lang="en-US" sz="3600" b="1" dirty="0">
                <a:solidFill>
                  <a:srgbClr val="000000"/>
                </a:solidFill>
                <a:latin typeface="Century Gothic" charset="0"/>
                <a:ea typeface="Century Gothic" charset="0"/>
                <a:cs typeface="Century Gothic" charset="0"/>
              </a:rPr>
              <a:t>Abstraction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6560627" y="3085055"/>
            <a:ext cx="321113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377"/>
            <a:r>
              <a:rPr lang="en-US" sz="3600" b="1" dirty="0">
                <a:solidFill>
                  <a:srgbClr val="000000"/>
                </a:solidFill>
                <a:latin typeface="Century Gothic" charset="0"/>
                <a:ea typeface="Century Gothic" charset="0"/>
                <a:cs typeface="Century Gothic" charset="0"/>
              </a:rPr>
              <a:t>System</a:t>
            </a:r>
          </a:p>
          <a:p>
            <a:pPr algn="ctr" defTabSz="914377"/>
            <a:r>
              <a:rPr lang="en-US" sz="3600" b="1" dirty="0">
                <a:solidFill>
                  <a:srgbClr val="000000"/>
                </a:solidFill>
                <a:latin typeface="Century Gothic" charset="0"/>
                <a:ea typeface="Century Gothic" charset="0"/>
                <a:cs typeface="Century Gothic" charset="0"/>
              </a:rPr>
              <a:t>Optimizations</a:t>
            </a:r>
          </a:p>
        </p:txBody>
      </p:sp>
      <p:cxnSp>
        <p:nvCxnSpPr>
          <p:cNvPr id="39" name="Straight Connector 38"/>
          <p:cNvCxnSpPr/>
          <p:nvPr/>
        </p:nvCxnSpPr>
        <p:spPr>
          <a:xfrm>
            <a:off x="1131839" y="2019871"/>
            <a:ext cx="9928324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1131839" y="4629720"/>
            <a:ext cx="9928324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56" name="Picture 5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99876" y="4933521"/>
            <a:ext cx="2032000" cy="736600"/>
          </a:xfrm>
          <a:prstGeom prst="rect">
            <a:avLst/>
          </a:prstGeom>
        </p:spPr>
      </p:pic>
      <p:grpSp>
        <p:nvGrpSpPr>
          <p:cNvPr id="60" name="Group 59"/>
          <p:cNvGrpSpPr/>
          <p:nvPr/>
        </p:nvGrpSpPr>
        <p:grpSpPr>
          <a:xfrm>
            <a:off x="9999051" y="4839986"/>
            <a:ext cx="1690790" cy="1180396"/>
            <a:chOff x="8558827" y="2824768"/>
            <a:chExt cx="1690790" cy="1180397"/>
          </a:xfrm>
        </p:grpSpPr>
        <p:pic>
          <p:nvPicPr>
            <p:cNvPr id="61" name="Picture 60"/>
            <p:cNvPicPr>
              <a:picLocks noChangeAspect="1"/>
            </p:cNvPicPr>
            <p:nvPr/>
          </p:nvPicPr>
          <p:blipFill>
            <a:blip r:embed="rId8" cstate="screen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558827" y="2824768"/>
              <a:ext cx="1593117" cy="1004889"/>
            </a:xfrm>
            <a:prstGeom prst="rect">
              <a:avLst/>
            </a:prstGeom>
          </p:spPr>
        </p:pic>
        <p:sp>
          <p:nvSpPr>
            <p:cNvPr id="62" name="Rectangle 61"/>
            <p:cNvSpPr/>
            <p:nvPr/>
          </p:nvSpPr>
          <p:spPr>
            <a:xfrm>
              <a:off x="9197726" y="3235723"/>
              <a:ext cx="1051891" cy="76944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377"/>
              <a:r>
                <a:rPr lang="en-US" sz="4400" b="1" dirty="0">
                  <a:solidFill>
                    <a:srgbClr val="FFFFFF"/>
                  </a:solidFill>
                  <a:latin typeface="HelveticaNeue" charset="0"/>
                  <a:ea typeface=""/>
                </a:rPr>
                <a:t>VW</a:t>
              </a:r>
              <a:endParaRPr lang="en-US" sz="4400" dirty="0">
                <a:solidFill>
                  <a:srgbClr val="FFFFFF"/>
                </a:solidFill>
                <a:latin typeface="Arial" panose="020B0604020202020204"/>
                <a:ea typeface=""/>
              </a:endParaRPr>
            </a:p>
          </p:txBody>
        </p:sp>
      </p:grpSp>
      <p:pic>
        <p:nvPicPr>
          <p:cNvPr id="63" name="Picture 62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40025" y="5021499"/>
            <a:ext cx="1636427" cy="1333688"/>
          </a:xfrm>
          <a:prstGeom prst="rect">
            <a:avLst/>
          </a:prstGeom>
        </p:spPr>
      </p:pic>
      <p:sp>
        <p:nvSpPr>
          <p:cNvPr id="64" name="Rectangle 63"/>
          <p:cNvSpPr/>
          <p:nvPr/>
        </p:nvSpPr>
        <p:spPr>
          <a:xfrm>
            <a:off x="3371696" y="5837180"/>
            <a:ext cx="152445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377"/>
            <a:r>
              <a:rPr lang="en-US" sz="4400" dirty="0" err="1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</a:rPr>
              <a:t>Caffe</a:t>
            </a:r>
            <a:endParaRPr lang="en-US" sz="4400" dirty="0">
              <a:solidFill>
                <a:srgbClr val="000000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65" name="Picture 64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46704" y="5907875"/>
            <a:ext cx="1629157" cy="776071"/>
          </a:xfrm>
          <a:prstGeom prst="rect">
            <a:avLst/>
          </a:prstGeom>
        </p:spPr>
      </p:pic>
      <p:pic>
        <p:nvPicPr>
          <p:cNvPr id="66" name="Picture 65"/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71762" y="6048953"/>
            <a:ext cx="2047697" cy="493916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75307" y="4986052"/>
            <a:ext cx="2067648" cy="477856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440" y="5594930"/>
            <a:ext cx="1707129" cy="90804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CAFD0A69-A3AE-8F4B-9F2F-AD13EB1F9419}"/>
              </a:ext>
            </a:extLst>
          </p:cNvPr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46469" y="5127251"/>
            <a:ext cx="2120852" cy="424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2593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56"/>
          <p:cNvSpPr/>
          <p:nvPr/>
        </p:nvSpPr>
        <p:spPr>
          <a:xfrm>
            <a:off x="445568" y="3088508"/>
            <a:ext cx="11344123" cy="1504273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70" fontAlgn="base">
              <a:spcBef>
                <a:spcPct val="0"/>
              </a:spcBef>
              <a:spcAft>
                <a:spcPct val="0"/>
              </a:spcAft>
            </a:pPr>
            <a:endParaRPr lang="en-US" sz="4400">
              <a:solidFill>
                <a:srgbClr val="000000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4949996" y="3455924"/>
            <a:ext cx="212750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70" fontAlgn="base">
              <a:spcBef>
                <a:spcPct val="0"/>
              </a:spcBef>
              <a:spcAft>
                <a:spcPct val="0"/>
              </a:spcAft>
            </a:pPr>
            <a:r>
              <a:rPr lang="en-US" sz="4400" b="1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</a:rPr>
              <a:t>Clipper</a:t>
            </a:r>
          </a:p>
        </p:txBody>
      </p:sp>
      <p:sp>
        <p:nvSpPr>
          <p:cNvPr id="34" name="Rectangle 33"/>
          <p:cNvSpPr/>
          <p:nvPr/>
        </p:nvSpPr>
        <p:spPr>
          <a:xfrm>
            <a:off x="6079348" y="6689669"/>
            <a:ext cx="1810909" cy="4318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70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  <a:latin typeface="Arial" panose="020B0604020202020204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4031694" y="5304394"/>
            <a:ext cx="1810911" cy="1374519"/>
            <a:chOff x="4031693" y="5304392"/>
            <a:chExt cx="1810910" cy="1374519"/>
          </a:xfrm>
        </p:grpSpPr>
        <p:sp>
          <p:nvSpPr>
            <p:cNvPr id="56" name="Rectangle 55"/>
            <p:cNvSpPr/>
            <p:nvPr/>
          </p:nvSpPr>
          <p:spPr>
            <a:xfrm>
              <a:off x="4031693" y="5687745"/>
              <a:ext cx="1810910" cy="99116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70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latin typeface="Arial" panose="020B0604020202020204"/>
              </a:endParaRPr>
            </a:p>
          </p:txBody>
        </p:sp>
        <p:sp>
          <p:nvSpPr>
            <p:cNvPr id="69" name="Rectangle 68"/>
            <p:cNvSpPr/>
            <p:nvPr/>
          </p:nvSpPr>
          <p:spPr>
            <a:xfrm>
              <a:off x="4031693" y="5304392"/>
              <a:ext cx="1810910" cy="40642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7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srgbClr val="FFFFFF"/>
                  </a:solidFill>
                  <a:latin typeface="Helvetica Neue" charset="0"/>
                  <a:ea typeface="Helvetica Neue" charset="0"/>
                  <a:cs typeface="Helvetica Neue" charset="0"/>
                </a:rPr>
                <a:t>MC</a:t>
              </a:r>
            </a:p>
          </p:txBody>
        </p:sp>
      </p:grpSp>
      <p:pic>
        <p:nvPicPr>
          <p:cNvPr id="49" name="Picture 4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06712" y="5666230"/>
            <a:ext cx="1764600" cy="1315485"/>
          </a:xfrm>
          <a:prstGeom prst="rect">
            <a:avLst/>
          </a:prstGeom>
        </p:spPr>
      </p:pic>
      <p:sp>
        <p:nvSpPr>
          <p:cNvPr id="58" name="Rectangle 57"/>
          <p:cNvSpPr/>
          <p:nvPr/>
        </p:nvSpPr>
        <p:spPr>
          <a:xfrm>
            <a:off x="6079348" y="5687746"/>
            <a:ext cx="1810909" cy="991164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09570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6079348" y="5304391"/>
            <a:ext cx="1810909" cy="40642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70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</a:rPr>
              <a:t>MC</a:t>
            </a:r>
          </a:p>
        </p:txBody>
      </p:sp>
      <p:sp>
        <p:nvSpPr>
          <p:cNvPr id="60" name="Rectangle 59"/>
          <p:cNvSpPr/>
          <p:nvPr/>
        </p:nvSpPr>
        <p:spPr>
          <a:xfrm>
            <a:off x="8110365" y="5687743"/>
            <a:ext cx="2418935" cy="99116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09570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Arial" panose="020B0604020202020204"/>
            </a:endParaRP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0060" y="5845978"/>
            <a:ext cx="2032001" cy="736601"/>
          </a:xfrm>
          <a:prstGeom prst="rect">
            <a:avLst/>
          </a:prstGeom>
        </p:spPr>
      </p:pic>
      <p:sp>
        <p:nvSpPr>
          <p:cNvPr id="71" name="Rectangle 70"/>
          <p:cNvSpPr/>
          <p:nvPr/>
        </p:nvSpPr>
        <p:spPr>
          <a:xfrm>
            <a:off x="8110365" y="5304389"/>
            <a:ext cx="2418935" cy="40642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70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</a:rPr>
              <a:t>MC</a:t>
            </a:r>
          </a:p>
        </p:txBody>
      </p:sp>
      <p:grpSp>
        <p:nvGrpSpPr>
          <p:cNvPr id="35" name="Group 34"/>
          <p:cNvGrpSpPr/>
          <p:nvPr/>
        </p:nvGrpSpPr>
        <p:grpSpPr>
          <a:xfrm>
            <a:off x="1196856" y="4632206"/>
            <a:ext cx="1197411" cy="635052"/>
            <a:chOff x="1055582" y="4658605"/>
            <a:chExt cx="1197409" cy="635052"/>
          </a:xfrm>
        </p:grpSpPr>
        <p:sp>
          <p:nvSpPr>
            <p:cNvPr id="66" name="Up-Down Arrow 65"/>
            <p:cNvSpPr/>
            <p:nvPr/>
          </p:nvSpPr>
          <p:spPr>
            <a:xfrm>
              <a:off x="1999925" y="4658605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70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1055582" y="4675478"/>
              <a:ext cx="102784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 defTabSz="60957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3200" dirty="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rPr>
                <a:t>RPC</a:t>
              </a:r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4256916" y="4632206"/>
            <a:ext cx="1197411" cy="635052"/>
            <a:chOff x="1055582" y="4658605"/>
            <a:chExt cx="1197409" cy="635052"/>
          </a:xfrm>
        </p:grpSpPr>
        <p:sp>
          <p:nvSpPr>
            <p:cNvPr id="74" name="Up-Down Arrow 73"/>
            <p:cNvSpPr/>
            <p:nvPr/>
          </p:nvSpPr>
          <p:spPr>
            <a:xfrm>
              <a:off x="1999925" y="4658605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70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1055582" y="4675478"/>
              <a:ext cx="102784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 defTabSz="60957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3200" dirty="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rPr>
                <a:t>RPC</a:t>
              </a:r>
            </a:p>
          </p:txBody>
        </p:sp>
      </p:grpSp>
      <p:grpSp>
        <p:nvGrpSpPr>
          <p:cNvPr id="76" name="Group 75"/>
          <p:cNvGrpSpPr/>
          <p:nvPr/>
        </p:nvGrpSpPr>
        <p:grpSpPr>
          <a:xfrm>
            <a:off x="6300552" y="4632206"/>
            <a:ext cx="1197411" cy="635052"/>
            <a:chOff x="1055582" y="4658605"/>
            <a:chExt cx="1197409" cy="635052"/>
          </a:xfrm>
        </p:grpSpPr>
        <p:sp>
          <p:nvSpPr>
            <p:cNvPr id="77" name="Up-Down Arrow 76"/>
            <p:cNvSpPr/>
            <p:nvPr/>
          </p:nvSpPr>
          <p:spPr>
            <a:xfrm>
              <a:off x="1999925" y="4658605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70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1055582" y="4675478"/>
              <a:ext cx="102784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 defTabSz="60957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3200" dirty="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rPr>
                <a:t>RPC</a:t>
              </a:r>
            </a:p>
          </p:txBody>
        </p:sp>
      </p:grpSp>
      <p:grpSp>
        <p:nvGrpSpPr>
          <p:cNvPr id="79" name="Group 78"/>
          <p:cNvGrpSpPr/>
          <p:nvPr/>
        </p:nvGrpSpPr>
        <p:grpSpPr>
          <a:xfrm>
            <a:off x="8624556" y="4632206"/>
            <a:ext cx="1197411" cy="635052"/>
            <a:chOff x="1055582" y="4658605"/>
            <a:chExt cx="1197409" cy="635052"/>
          </a:xfrm>
        </p:grpSpPr>
        <p:sp>
          <p:nvSpPr>
            <p:cNvPr id="80" name="Up-Down Arrow 79"/>
            <p:cNvSpPr/>
            <p:nvPr/>
          </p:nvSpPr>
          <p:spPr>
            <a:xfrm>
              <a:off x="1999925" y="4658605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70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1055582" y="4675478"/>
              <a:ext cx="102784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 defTabSz="60957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320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rPr>
                <a:t>RPC</a:t>
              </a:r>
            </a:p>
          </p:txBody>
        </p:sp>
      </p:grpSp>
      <p:sp>
        <p:nvSpPr>
          <p:cNvPr id="10" name="Rectangle 9"/>
          <p:cNvSpPr/>
          <p:nvPr/>
        </p:nvSpPr>
        <p:spPr>
          <a:xfrm>
            <a:off x="445539" y="1118354"/>
            <a:ext cx="11344152" cy="104570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70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33" name="Title 1"/>
          <p:cNvSpPr>
            <a:spLocks noGrp="1"/>
          </p:cNvSpPr>
          <p:nvPr>
            <p:ph type="title"/>
          </p:nvPr>
        </p:nvSpPr>
        <p:spPr>
          <a:xfrm>
            <a:off x="445539" y="-13144"/>
            <a:ext cx="11746463" cy="1325563"/>
          </a:xfrm>
        </p:spPr>
        <p:txBody>
          <a:bodyPr>
            <a:normAutofit/>
          </a:bodyPr>
          <a:lstStyle/>
          <a:p>
            <a:r>
              <a:rPr lang="en-US" sz="4000" dirty="0"/>
              <a:t>Clipper Decouples Applications and Models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08473" y="1209031"/>
            <a:ext cx="1909439" cy="867668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67687" y="1209031"/>
            <a:ext cx="1828581" cy="867668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30115" y="1209031"/>
            <a:ext cx="1194440" cy="867668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36760" y="1132712"/>
            <a:ext cx="1166301" cy="1019157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5263" y="1209031"/>
            <a:ext cx="1652740" cy="86766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45537" y="1356556"/>
            <a:ext cx="30221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9570" fontAlgn="base">
              <a:spcBef>
                <a:spcPct val="0"/>
              </a:spcBef>
              <a:spcAft>
                <a:spcPct val="0"/>
              </a:spcAft>
            </a:pPr>
            <a:r>
              <a:rPr lang="en-US" sz="3200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Applications</a:t>
            </a:r>
          </a:p>
        </p:txBody>
      </p:sp>
      <p:grpSp>
        <p:nvGrpSpPr>
          <p:cNvPr id="29" name="Group 28"/>
          <p:cNvGrpSpPr/>
          <p:nvPr/>
        </p:nvGrpSpPr>
        <p:grpSpPr>
          <a:xfrm>
            <a:off x="10830373" y="6066011"/>
            <a:ext cx="542513" cy="147044"/>
            <a:chOff x="10658591" y="6109729"/>
            <a:chExt cx="874878" cy="237129"/>
          </a:xfrm>
        </p:grpSpPr>
        <p:sp>
          <p:nvSpPr>
            <p:cNvPr id="28" name="Oval 27"/>
            <p:cNvSpPr/>
            <p:nvPr/>
          </p:nvSpPr>
          <p:spPr>
            <a:xfrm>
              <a:off x="10658591" y="6109729"/>
              <a:ext cx="237129" cy="237129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70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62" name="Oval 61"/>
            <p:cNvSpPr/>
            <p:nvPr/>
          </p:nvSpPr>
          <p:spPr>
            <a:xfrm>
              <a:off x="10977466" y="6109729"/>
              <a:ext cx="237129" cy="237129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70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65" name="Oval 64"/>
            <p:cNvSpPr/>
            <p:nvPr/>
          </p:nvSpPr>
          <p:spPr>
            <a:xfrm>
              <a:off x="11296340" y="6109729"/>
              <a:ext cx="237129" cy="237129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70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FFFFFF"/>
                </a:solidFill>
                <a:latin typeface="Arial" panose="020B0604020202020204"/>
              </a:endParaRPr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12971403" y="5443754"/>
            <a:ext cx="1690790" cy="1180395"/>
            <a:chOff x="8558827" y="2824768"/>
            <a:chExt cx="1690788" cy="1180397"/>
          </a:xfrm>
        </p:grpSpPr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10" cstate="screen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558827" y="2824768"/>
              <a:ext cx="1593117" cy="1004889"/>
            </a:xfrm>
            <a:prstGeom prst="rect">
              <a:avLst/>
            </a:prstGeom>
          </p:spPr>
        </p:pic>
        <p:sp>
          <p:nvSpPr>
            <p:cNvPr id="47" name="Rectangle 46"/>
            <p:cNvSpPr/>
            <p:nvPr/>
          </p:nvSpPr>
          <p:spPr>
            <a:xfrm>
              <a:off x="9197726" y="3235723"/>
              <a:ext cx="1051889" cy="76944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0957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4400" b="1">
                  <a:solidFill>
                    <a:srgbClr val="FFFFFF"/>
                  </a:solidFill>
                  <a:latin typeface="HelveticaNeue" charset="0"/>
                  <a:ea typeface="MS PGothic" pitchFamily="34" charset="-128"/>
                </a:rPr>
                <a:t>VW</a:t>
              </a:r>
              <a:endParaRPr lang="en-US" sz="4400">
                <a:solidFill>
                  <a:srgbClr val="FFFFFF"/>
                </a:solidFill>
                <a:latin typeface="Calibri" pitchFamily="34" charset="0"/>
                <a:ea typeface="MS PGothic" pitchFamily="34" charset="-128"/>
              </a:endParaRPr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19641" y="3517375"/>
            <a:ext cx="1629157" cy="77607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49805" y="3887283"/>
            <a:ext cx="2047697" cy="49391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300395" y="3362785"/>
            <a:ext cx="2067648" cy="477856"/>
          </a:xfrm>
          <a:prstGeom prst="rect">
            <a:avLst/>
          </a:prstGeom>
        </p:spPr>
      </p:pic>
      <p:grpSp>
        <p:nvGrpSpPr>
          <p:cNvPr id="64" name="Group 63"/>
          <p:cNvGrpSpPr/>
          <p:nvPr/>
        </p:nvGrpSpPr>
        <p:grpSpPr>
          <a:xfrm>
            <a:off x="445537" y="5315150"/>
            <a:ext cx="3361843" cy="1374519"/>
            <a:chOff x="445537" y="5304390"/>
            <a:chExt cx="3361842" cy="1374518"/>
          </a:xfrm>
        </p:grpSpPr>
        <p:sp>
          <p:nvSpPr>
            <p:cNvPr id="82" name="Rectangle 81"/>
            <p:cNvSpPr/>
            <p:nvPr/>
          </p:nvSpPr>
          <p:spPr>
            <a:xfrm>
              <a:off x="445538" y="5687743"/>
              <a:ext cx="3361841" cy="99116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70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latin typeface="Arial" panose="020B0604020202020204"/>
              </a:endParaRPr>
            </a:p>
          </p:txBody>
        </p:sp>
        <p:sp>
          <p:nvSpPr>
            <p:cNvPr id="83" name="Rectangle 82"/>
            <p:cNvSpPr/>
            <p:nvPr/>
          </p:nvSpPr>
          <p:spPr>
            <a:xfrm>
              <a:off x="445537" y="5304390"/>
              <a:ext cx="3361842" cy="40642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7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srgbClr val="FFFFFF"/>
                  </a:solidFill>
                  <a:latin typeface="Helvetica Neue" charset="0"/>
                  <a:ea typeface="Helvetica Neue" charset="0"/>
                  <a:cs typeface="Helvetica Neue" charset="0"/>
                </a:rPr>
                <a:t>Model Container (MC)</a:t>
              </a:r>
            </a:p>
          </p:txBody>
        </p:sp>
      </p:grpSp>
      <p:pic>
        <p:nvPicPr>
          <p:cNvPr id="68" name="Picture 67"/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2031" y="5740060"/>
            <a:ext cx="1707131" cy="90804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013745" y="6689668"/>
            <a:ext cx="2028712" cy="4211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70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285695" y="5878312"/>
            <a:ext cx="152445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70" fontAlgn="base">
              <a:spcBef>
                <a:spcPct val="0"/>
              </a:spcBef>
              <a:spcAft>
                <a:spcPct val="0"/>
              </a:spcAft>
            </a:pPr>
            <a:r>
              <a:rPr lang="en-US" sz="4400" dirty="0" err="1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</a:rPr>
              <a:t>Caffe</a:t>
            </a:r>
            <a:endParaRPr lang="en-US" sz="4400" dirty="0">
              <a:solidFill>
                <a:srgbClr val="000000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grpSp>
        <p:nvGrpSpPr>
          <p:cNvPr id="67" name="Group 66"/>
          <p:cNvGrpSpPr/>
          <p:nvPr/>
        </p:nvGrpSpPr>
        <p:grpSpPr>
          <a:xfrm>
            <a:off x="3809008" y="2264092"/>
            <a:ext cx="1736806" cy="698557"/>
            <a:chOff x="3857392" y="2298303"/>
            <a:chExt cx="1736805" cy="635052"/>
          </a:xfrm>
        </p:grpSpPr>
        <p:sp>
          <p:nvSpPr>
            <p:cNvPr id="84" name="TextBox 83"/>
            <p:cNvSpPr txBox="1"/>
            <p:nvPr/>
          </p:nvSpPr>
          <p:spPr>
            <a:xfrm>
              <a:off x="3857392" y="2323442"/>
              <a:ext cx="1483739" cy="5316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 defTabSz="914377"/>
              <a:r>
                <a:rPr lang="en-US" sz="3200" dirty="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rPr>
                <a:t>Predict</a:t>
              </a:r>
            </a:p>
          </p:txBody>
        </p:sp>
        <p:sp>
          <p:nvSpPr>
            <p:cNvPr id="85" name="Up-Down Arrow 84"/>
            <p:cNvSpPr/>
            <p:nvPr/>
          </p:nvSpPr>
          <p:spPr>
            <a:xfrm>
              <a:off x="5341131" y="2298303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en-US" sz="2400">
                <a:solidFill>
                  <a:srgbClr val="FFFFFF"/>
                </a:solidFill>
                <a:latin typeface="Arial" panose="020B0604020202020204"/>
              </a:endParaRPr>
            </a:p>
          </p:txBody>
        </p:sp>
      </p:grpSp>
      <p:sp>
        <p:nvSpPr>
          <p:cNvPr id="89" name="TextBox 88"/>
          <p:cNvSpPr txBox="1"/>
          <p:nvPr/>
        </p:nvSpPr>
        <p:spPr>
          <a:xfrm>
            <a:off x="6243209" y="2320025"/>
            <a:ext cx="41537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/>
            <a:r>
              <a:rPr lang="en-US" sz="3200" b="1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RPC/REST Interface</a:t>
            </a:r>
          </a:p>
        </p:txBody>
      </p:sp>
      <p:pic>
        <p:nvPicPr>
          <p:cNvPr id="100" name="Picture 99">
            <a:extLst>
              <a:ext uri="{FF2B5EF4-FFF2-40B4-BE49-F238E27FC236}">
                <a16:creationId xmlns:a16="http://schemas.microsoft.com/office/drawing/2014/main" id="{38EB429C-C2E4-FC45-B0FA-2B157FFFE771}"/>
              </a:ext>
            </a:extLst>
          </p:cNvPr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38069" y="3165249"/>
            <a:ext cx="1493904" cy="1196719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5B329BB1-0A6B-4D4B-AD32-27D74CEAD67B}"/>
              </a:ext>
            </a:extLst>
          </p:cNvPr>
          <p:cNvPicPr>
            <a:picLocks noChangeAspect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612316" y="4717677"/>
            <a:ext cx="2120852" cy="424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1536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0" name="Straight Arrow Connector 69"/>
          <p:cNvCxnSpPr/>
          <p:nvPr/>
        </p:nvCxnSpPr>
        <p:spPr>
          <a:xfrm>
            <a:off x="3305327" y="6130713"/>
            <a:ext cx="2607161" cy="38843"/>
          </a:xfrm>
          <a:prstGeom prst="straightConnector1">
            <a:avLst/>
          </a:prstGeom>
          <a:ln w="666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/>
          <p:cNvGrpSpPr/>
          <p:nvPr/>
        </p:nvGrpSpPr>
        <p:grpSpPr>
          <a:xfrm>
            <a:off x="933579" y="2905244"/>
            <a:ext cx="4999652" cy="1350778"/>
            <a:chOff x="2229823" y="1726138"/>
            <a:chExt cx="4999652" cy="1350778"/>
          </a:xfrm>
        </p:grpSpPr>
        <p:sp>
          <p:nvSpPr>
            <p:cNvPr id="5" name="Rounded Rectangle 4"/>
            <p:cNvSpPr/>
            <p:nvPr/>
          </p:nvSpPr>
          <p:spPr>
            <a:xfrm>
              <a:off x="2229823" y="1726138"/>
              <a:ext cx="4999652" cy="1350778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938377" y="1726138"/>
              <a:ext cx="3805323" cy="11387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400" dirty="0">
                  <a:solidFill>
                    <a:schemeClr val="bg1"/>
                  </a:solidFill>
                  <a:latin typeface="Inconsolata Medium" charset="0"/>
                  <a:ea typeface="Inconsolata Medium" charset="0"/>
                  <a:cs typeface="Inconsolata Medium" charset="0"/>
                </a:rPr>
                <a:t>Clipper</a:t>
              </a:r>
            </a:p>
            <a:p>
              <a:pPr algn="ctr"/>
              <a:r>
                <a:rPr lang="en-US" sz="3400" dirty="0">
                  <a:solidFill>
                    <a:schemeClr val="bg1"/>
                  </a:solidFill>
                  <a:latin typeface="Inconsolata Medium" charset="0"/>
                  <a:ea typeface="Inconsolata Medium" charset="0"/>
                  <a:cs typeface="Inconsolata Medium" charset="0"/>
                </a:rPr>
                <a:t>Query Processor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9342942" y="5096320"/>
            <a:ext cx="1348647" cy="1379431"/>
            <a:chOff x="10525305" y="3580956"/>
            <a:chExt cx="1056875" cy="1123065"/>
          </a:xfrm>
        </p:grpSpPr>
        <p:sp>
          <p:nvSpPr>
            <p:cNvPr id="14" name="Can 13"/>
            <p:cNvSpPr/>
            <p:nvPr/>
          </p:nvSpPr>
          <p:spPr>
            <a:xfrm>
              <a:off x="10582055" y="3580956"/>
              <a:ext cx="1000125" cy="1123065"/>
            </a:xfrm>
            <a:prstGeom prst="can">
              <a:avLst/>
            </a:pr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0525305" y="3918529"/>
              <a:ext cx="1056875" cy="626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 err="1">
                  <a:solidFill>
                    <a:schemeClr val="bg1"/>
                  </a:solidFill>
                  <a:latin typeface="Inconsolata Medium" charset="0"/>
                  <a:ea typeface="Inconsolata Medium" charset="0"/>
                  <a:cs typeface="Inconsolata Medium" charset="0"/>
                </a:rPr>
                <a:t>Redis</a:t>
              </a:r>
              <a:endParaRPr lang="en-US" sz="2200" dirty="0">
                <a:solidFill>
                  <a:schemeClr val="bg1"/>
                </a:solidFill>
                <a:latin typeface="Inconsolata Medium" charset="0"/>
                <a:ea typeface="Inconsolata Medium" charset="0"/>
                <a:cs typeface="Inconsolata Medium" charset="0"/>
              </a:endParaRPr>
            </a:p>
            <a:p>
              <a:pPr algn="ctr"/>
              <a:r>
                <a:rPr lang="en-US" sz="2200" dirty="0" err="1">
                  <a:solidFill>
                    <a:schemeClr val="bg1"/>
                  </a:solidFill>
                  <a:latin typeface="Inconsolata Medium" charset="0"/>
                  <a:ea typeface="Inconsolata Medium" charset="0"/>
                  <a:cs typeface="Inconsolata Medium" charset="0"/>
                </a:rPr>
                <a:t>ConfigDB</a:t>
              </a:r>
              <a:endParaRPr lang="en-US" sz="2200" dirty="0">
                <a:solidFill>
                  <a:schemeClr val="bg1"/>
                </a:solidFill>
                <a:latin typeface="Inconsolata Medium" charset="0"/>
                <a:ea typeface="Inconsolata Medium" charset="0"/>
                <a:cs typeface="Inconsolata Medium" charset="0"/>
              </a:endParaRPr>
            </a:p>
          </p:txBody>
        </p:sp>
      </p:grpSp>
      <p:cxnSp>
        <p:nvCxnSpPr>
          <p:cNvPr id="25" name="Straight Arrow Connector 24"/>
          <p:cNvCxnSpPr/>
          <p:nvPr/>
        </p:nvCxnSpPr>
        <p:spPr>
          <a:xfrm flipH="1">
            <a:off x="2288482" y="4287840"/>
            <a:ext cx="16408" cy="778236"/>
          </a:xfrm>
          <a:prstGeom prst="straightConnector1">
            <a:avLst/>
          </a:prstGeom>
          <a:ln w="666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>
            <a:off x="4485525" y="4253484"/>
            <a:ext cx="16408" cy="778236"/>
          </a:xfrm>
          <a:prstGeom prst="straightConnector1">
            <a:avLst/>
          </a:prstGeom>
          <a:ln w="666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5912488" y="4253484"/>
            <a:ext cx="3473318" cy="948335"/>
          </a:xfrm>
          <a:prstGeom prst="straightConnector1">
            <a:avLst/>
          </a:prstGeom>
          <a:ln w="66675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10017265" y="4407943"/>
            <a:ext cx="0" cy="617305"/>
          </a:xfrm>
          <a:prstGeom prst="straightConnector1">
            <a:avLst/>
          </a:prstGeom>
          <a:ln w="666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/>
          <p:cNvGrpSpPr/>
          <p:nvPr/>
        </p:nvGrpSpPr>
        <p:grpSpPr>
          <a:xfrm>
            <a:off x="1185862" y="1500194"/>
            <a:ext cx="4537877" cy="760872"/>
            <a:chOff x="400673" y="112413"/>
            <a:chExt cx="3032732" cy="1045703"/>
          </a:xfrm>
        </p:grpSpPr>
        <p:sp>
          <p:nvSpPr>
            <p:cNvPr id="36" name="Rectangle 35"/>
            <p:cNvSpPr/>
            <p:nvPr/>
          </p:nvSpPr>
          <p:spPr>
            <a:xfrm>
              <a:off x="400673" y="112413"/>
              <a:ext cx="3032732" cy="1045703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11258" y="302705"/>
              <a:ext cx="3022147" cy="7190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latin typeface="Helvetica Neue Light" charset="0"/>
                  <a:ea typeface="Helvetica Neue Light" charset="0"/>
                  <a:cs typeface="Helvetica Neue Light" charset="0"/>
                </a:rPr>
                <a:t>Applications</a:t>
              </a:r>
            </a:p>
          </p:txBody>
        </p:sp>
      </p:grpSp>
      <p:pic>
        <p:nvPicPr>
          <p:cNvPr id="46" name="Picture 4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594" y="2839915"/>
            <a:ext cx="1060441" cy="946095"/>
          </a:xfrm>
          <a:prstGeom prst="rect">
            <a:avLst/>
          </a:prstGeom>
        </p:spPr>
      </p:pic>
      <p:grpSp>
        <p:nvGrpSpPr>
          <p:cNvPr id="48" name="Group 47"/>
          <p:cNvGrpSpPr/>
          <p:nvPr/>
        </p:nvGrpSpPr>
        <p:grpSpPr>
          <a:xfrm>
            <a:off x="1523636" y="4982924"/>
            <a:ext cx="1771229" cy="1846490"/>
            <a:chOff x="1523636" y="3997077"/>
            <a:chExt cx="1771229" cy="1846490"/>
          </a:xfrm>
        </p:grpSpPr>
        <p:grpSp>
          <p:nvGrpSpPr>
            <p:cNvPr id="10" name="Group 9"/>
            <p:cNvGrpSpPr/>
            <p:nvPr/>
          </p:nvGrpSpPr>
          <p:grpSpPr>
            <a:xfrm>
              <a:off x="1523636" y="4044169"/>
              <a:ext cx="1771229" cy="1799398"/>
              <a:chOff x="7063920" y="4612178"/>
              <a:chExt cx="1746936" cy="1165229"/>
            </a:xfrm>
          </p:grpSpPr>
          <p:sp>
            <p:nvSpPr>
              <p:cNvPr id="8" name="Rounded Rectangle 7"/>
              <p:cNvSpPr/>
              <p:nvPr/>
            </p:nvSpPr>
            <p:spPr>
              <a:xfrm>
                <a:off x="7068754" y="4612178"/>
                <a:ext cx="1742102" cy="968879"/>
              </a:xfrm>
              <a:prstGeom prst="roundRect">
                <a:avLst/>
              </a:prstGeom>
              <a:solidFill>
                <a:schemeClr val="accent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7063920" y="5007966"/>
                <a:ext cx="1718752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200" dirty="0">
                    <a:solidFill>
                      <a:schemeClr val="bg1"/>
                    </a:solidFill>
                    <a:latin typeface="Inconsolata Medium" charset="0"/>
                    <a:ea typeface="Inconsolata Medium" charset="0"/>
                    <a:cs typeface="Inconsolata Medium" charset="0"/>
                  </a:rPr>
                  <a:t>Model Container</a:t>
                </a:r>
              </a:p>
            </p:txBody>
          </p:sp>
        </p:grpSp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33712" y="3997077"/>
              <a:ext cx="874352" cy="780072"/>
            </a:xfrm>
            <a:prstGeom prst="rect">
              <a:avLst/>
            </a:prstGeom>
          </p:spPr>
        </p:pic>
      </p:grpSp>
      <p:grpSp>
        <p:nvGrpSpPr>
          <p:cNvPr id="49" name="Group 48"/>
          <p:cNvGrpSpPr/>
          <p:nvPr/>
        </p:nvGrpSpPr>
        <p:grpSpPr>
          <a:xfrm>
            <a:off x="3587058" y="4978156"/>
            <a:ext cx="1771229" cy="1846490"/>
            <a:chOff x="1523636" y="3997077"/>
            <a:chExt cx="1771229" cy="1846490"/>
          </a:xfrm>
        </p:grpSpPr>
        <p:grpSp>
          <p:nvGrpSpPr>
            <p:cNvPr id="50" name="Group 49"/>
            <p:cNvGrpSpPr/>
            <p:nvPr/>
          </p:nvGrpSpPr>
          <p:grpSpPr>
            <a:xfrm>
              <a:off x="1523636" y="4044169"/>
              <a:ext cx="1771229" cy="1799398"/>
              <a:chOff x="7063920" y="4612178"/>
              <a:chExt cx="1746936" cy="1165229"/>
            </a:xfrm>
          </p:grpSpPr>
          <p:sp>
            <p:nvSpPr>
              <p:cNvPr id="52" name="Rounded Rectangle 51"/>
              <p:cNvSpPr/>
              <p:nvPr/>
            </p:nvSpPr>
            <p:spPr>
              <a:xfrm>
                <a:off x="7068754" y="4612178"/>
                <a:ext cx="1742102" cy="968879"/>
              </a:xfrm>
              <a:prstGeom prst="roundRect">
                <a:avLst/>
              </a:prstGeom>
              <a:solidFill>
                <a:schemeClr val="accent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TextBox 52"/>
              <p:cNvSpPr txBox="1"/>
              <p:nvPr/>
            </p:nvSpPr>
            <p:spPr>
              <a:xfrm>
                <a:off x="7063920" y="5007966"/>
                <a:ext cx="1718752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200" dirty="0">
                    <a:solidFill>
                      <a:schemeClr val="bg1"/>
                    </a:solidFill>
                    <a:latin typeface="Inconsolata Medium" charset="0"/>
                    <a:ea typeface="Inconsolata Medium" charset="0"/>
                    <a:cs typeface="Inconsolata Medium" charset="0"/>
                  </a:rPr>
                  <a:t>Model Container</a:t>
                </a:r>
              </a:p>
            </p:txBody>
          </p:sp>
        </p:grpSp>
        <p:pic>
          <p:nvPicPr>
            <p:cNvPr id="51" name="Picture 5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33712" y="3997077"/>
              <a:ext cx="874352" cy="780072"/>
            </a:xfrm>
            <a:prstGeom prst="rect">
              <a:avLst/>
            </a:prstGeom>
          </p:spPr>
        </p:pic>
      </p:grpSp>
      <p:grpSp>
        <p:nvGrpSpPr>
          <p:cNvPr id="3" name="Group 2"/>
          <p:cNvGrpSpPr/>
          <p:nvPr/>
        </p:nvGrpSpPr>
        <p:grpSpPr>
          <a:xfrm>
            <a:off x="7339275" y="2931619"/>
            <a:ext cx="3546659" cy="1413368"/>
            <a:chOff x="6867781" y="2874469"/>
            <a:chExt cx="3546659" cy="1413368"/>
          </a:xfrm>
        </p:grpSpPr>
        <p:grpSp>
          <p:nvGrpSpPr>
            <p:cNvPr id="22" name="Group 21"/>
            <p:cNvGrpSpPr/>
            <p:nvPr/>
          </p:nvGrpSpPr>
          <p:grpSpPr>
            <a:xfrm>
              <a:off x="6938375" y="2937059"/>
              <a:ext cx="3476065" cy="1350778"/>
              <a:chOff x="2229823" y="1726138"/>
              <a:chExt cx="4999652" cy="1350778"/>
            </a:xfrm>
          </p:grpSpPr>
          <p:sp>
            <p:nvSpPr>
              <p:cNvPr id="23" name="Rounded Rectangle 22"/>
              <p:cNvSpPr/>
              <p:nvPr/>
            </p:nvSpPr>
            <p:spPr>
              <a:xfrm>
                <a:off x="2229823" y="1726138"/>
                <a:ext cx="4999652" cy="1350778"/>
              </a:xfrm>
              <a:prstGeom prst="roundRect">
                <a:avLst/>
              </a:prstGeom>
              <a:solidFill>
                <a:schemeClr val="accent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3226076" y="1768999"/>
                <a:ext cx="3805323" cy="11387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400" dirty="0">
                    <a:solidFill>
                      <a:schemeClr val="bg1"/>
                    </a:solidFill>
                    <a:latin typeface="Inconsolata Medium" charset="0"/>
                    <a:ea typeface="Inconsolata Medium" charset="0"/>
                    <a:cs typeface="Inconsolata Medium" charset="0"/>
                  </a:rPr>
                  <a:t>Clipper</a:t>
                </a:r>
              </a:p>
              <a:p>
                <a:pPr algn="ctr"/>
                <a:r>
                  <a:rPr lang="en-US" sz="3400" dirty="0">
                    <a:solidFill>
                      <a:schemeClr val="bg1"/>
                    </a:solidFill>
                    <a:latin typeface="Inconsolata Medium" charset="0"/>
                    <a:ea typeface="Inconsolata Medium" charset="0"/>
                    <a:cs typeface="Inconsolata Medium" charset="0"/>
                  </a:rPr>
                  <a:t>Management</a:t>
                </a:r>
              </a:p>
            </p:txBody>
          </p:sp>
        </p:grpSp>
        <p:pic>
          <p:nvPicPr>
            <p:cNvPr id="54" name="Picture 5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67781" y="2874469"/>
              <a:ext cx="1060441" cy="946095"/>
            </a:xfrm>
            <a:prstGeom prst="rect">
              <a:avLst/>
            </a:prstGeom>
          </p:spPr>
        </p:pic>
      </p:grpSp>
      <p:cxnSp>
        <p:nvCxnSpPr>
          <p:cNvPr id="55" name="Straight Arrow Connector 54"/>
          <p:cNvCxnSpPr/>
          <p:nvPr/>
        </p:nvCxnSpPr>
        <p:spPr>
          <a:xfrm>
            <a:off x="2677589" y="2290927"/>
            <a:ext cx="0" cy="644941"/>
          </a:xfrm>
          <a:prstGeom prst="straightConnector1">
            <a:avLst/>
          </a:prstGeom>
          <a:ln w="666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2778973" y="2307382"/>
            <a:ext cx="135165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600" dirty="0">
                <a:latin typeface="Inconsolata Medium" charset="0"/>
                <a:ea typeface="Inconsolata Medium" charset="0"/>
                <a:cs typeface="Inconsolata Medium" charset="0"/>
              </a:rPr>
              <a:t>Predict</a:t>
            </a:r>
          </a:p>
        </p:txBody>
      </p:sp>
      <p:cxnSp>
        <p:nvCxnSpPr>
          <p:cNvPr id="59" name="Straight Arrow Connector 58"/>
          <p:cNvCxnSpPr/>
          <p:nvPr/>
        </p:nvCxnSpPr>
        <p:spPr>
          <a:xfrm flipH="1">
            <a:off x="9421732" y="1967456"/>
            <a:ext cx="868162" cy="886656"/>
          </a:xfrm>
          <a:prstGeom prst="straightConnector1">
            <a:avLst/>
          </a:prstGeom>
          <a:ln w="666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itle 1"/>
          <p:cNvSpPr>
            <a:spLocks noGrp="1"/>
          </p:cNvSpPr>
          <p:nvPr>
            <p:ph type="title"/>
          </p:nvPr>
        </p:nvSpPr>
        <p:spPr>
          <a:xfrm>
            <a:off x="445538" y="-13145"/>
            <a:ext cx="11746462" cy="1325563"/>
          </a:xfrm>
        </p:spPr>
        <p:txBody>
          <a:bodyPr>
            <a:normAutofit/>
          </a:bodyPr>
          <a:lstStyle/>
          <a:p>
            <a:r>
              <a:rPr lang="en-US" sz="4000" dirty="0"/>
              <a:t>Clipper Implementation</a:t>
            </a:r>
          </a:p>
        </p:txBody>
      </p:sp>
      <p:grpSp>
        <p:nvGrpSpPr>
          <p:cNvPr id="69" name="Group 68"/>
          <p:cNvGrpSpPr/>
          <p:nvPr/>
        </p:nvGrpSpPr>
        <p:grpSpPr>
          <a:xfrm>
            <a:off x="8102525" y="191929"/>
            <a:ext cx="3453098" cy="1861258"/>
            <a:chOff x="8208275" y="5091980"/>
            <a:chExt cx="3453098" cy="1861258"/>
          </a:xfrm>
        </p:grpSpPr>
        <p:grpSp>
          <p:nvGrpSpPr>
            <p:cNvPr id="45" name="Group 44"/>
            <p:cNvGrpSpPr/>
            <p:nvPr/>
          </p:nvGrpSpPr>
          <p:grpSpPr>
            <a:xfrm>
              <a:off x="9700319" y="5091980"/>
              <a:ext cx="1961054" cy="1861258"/>
              <a:chOff x="9006193" y="4152177"/>
              <a:chExt cx="2878595" cy="2878595"/>
            </a:xfrm>
          </p:grpSpPr>
          <p:pic>
            <p:nvPicPr>
              <p:cNvPr id="40" name="Picture 39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006193" y="4152177"/>
                <a:ext cx="2878595" cy="2878595"/>
              </a:xfrm>
              <a:prstGeom prst="rect">
                <a:avLst/>
              </a:prstGeom>
            </p:spPr>
          </p:pic>
          <p:grpSp>
            <p:nvGrpSpPr>
              <p:cNvPr id="42" name="Group 41"/>
              <p:cNvGrpSpPr/>
              <p:nvPr/>
            </p:nvGrpSpPr>
            <p:grpSpPr>
              <a:xfrm>
                <a:off x="9415688" y="4593974"/>
                <a:ext cx="2042887" cy="1121023"/>
                <a:chOff x="2290860" y="5188205"/>
                <a:chExt cx="4999652" cy="1669884"/>
              </a:xfrm>
              <a:solidFill>
                <a:schemeClr val="accent6">
                  <a:lumMod val="60000"/>
                  <a:lumOff val="40000"/>
                </a:schemeClr>
              </a:solidFill>
            </p:grpSpPr>
            <p:sp>
              <p:nvSpPr>
                <p:cNvPr id="43" name="Rounded Rectangle 42"/>
                <p:cNvSpPr/>
                <p:nvPr/>
              </p:nvSpPr>
              <p:spPr>
                <a:xfrm>
                  <a:off x="2290860" y="5188205"/>
                  <a:ext cx="4999652" cy="1669884"/>
                </a:xfrm>
                <a:prstGeom prst="round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" name="TextBox 43"/>
                <p:cNvSpPr txBox="1"/>
                <p:nvPr/>
              </p:nvSpPr>
              <p:spPr>
                <a:xfrm>
                  <a:off x="3005959" y="5280553"/>
                  <a:ext cx="3805322" cy="14890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>
                      <a:latin typeface="Inconsolata Medium" charset="0"/>
                      <a:ea typeface="Inconsolata Medium" charset="0"/>
                      <a:cs typeface="Inconsolata Medium" charset="0"/>
                    </a:rPr>
                    <a:t>clipper</a:t>
                  </a:r>
                </a:p>
                <a:p>
                  <a:pPr algn="ctr"/>
                  <a:r>
                    <a:rPr lang="en-US" dirty="0">
                      <a:latin typeface="Inconsolata Medium" charset="0"/>
                      <a:ea typeface="Inconsolata Medium" charset="0"/>
                      <a:cs typeface="Inconsolata Medium" charset="0"/>
                    </a:rPr>
                    <a:t>admin</a:t>
                  </a:r>
                </a:p>
              </p:txBody>
            </p:sp>
          </p:grpSp>
        </p:grpSp>
        <p:pic>
          <p:nvPicPr>
            <p:cNvPr id="68" name="Picture 6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08275" y="5995852"/>
              <a:ext cx="1559076" cy="828794"/>
            </a:xfrm>
            <a:prstGeom prst="rect">
              <a:avLst/>
            </a:prstGeom>
          </p:spPr>
        </p:pic>
      </p:grpSp>
      <p:grpSp>
        <p:nvGrpSpPr>
          <p:cNvPr id="2" name="Group 1"/>
          <p:cNvGrpSpPr/>
          <p:nvPr/>
        </p:nvGrpSpPr>
        <p:grpSpPr>
          <a:xfrm>
            <a:off x="5933231" y="5279460"/>
            <a:ext cx="3054678" cy="1101801"/>
            <a:chOff x="6879559" y="968526"/>
            <a:chExt cx="3054678" cy="1101801"/>
          </a:xfrm>
        </p:grpSpPr>
        <p:grpSp>
          <p:nvGrpSpPr>
            <p:cNvPr id="41" name="Group 40"/>
            <p:cNvGrpSpPr/>
            <p:nvPr/>
          </p:nvGrpSpPr>
          <p:grpSpPr>
            <a:xfrm>
              <a:off x="6924087" y="1031116"/>
              <a:ext cx="3010150" cy="1039211"/>
              <a:chOff x="2229823" y="1726138"/>
              <a:chExt cx="4423633" cy="1164438"/>
            </a:xfrm>
          </p:grpSpPr>
          <p:sp>
            <p:nvSpPr>
              <p:cNvPr id="56" name="Rounded Rectangle 55"/>
              <p:cNvSpPr/>
              <p:nvPr/>
            </p:nvSpPr>
            <p:spPr>
              <a:xfrm>
                <a:off x="2229823" y="1726138"/>
                <a:ext cx="4079874" cy="1164438"/>
              </a:xfrm>
              <a:prstGeom prst="roundRect">
                <a:avLst/>
              </a:prstGeom>
              <a:solidFill>
                <a:schemeClr val="accent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TextBox 56"/>
              <p:cNvSpPr txBox="1"/>
              <p:nvPr/>
            </p:nvSpPr>
            <p:spPr>
              <a:xfrm>
                <a:off x="2848132" y="1768999"/>
                <a:ext cx="3805324" cy="1000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600" dirty="0">
                    <a:solidFill>
                      <a:schemeClr val="bg1"/>
                    </a:solidFill>
                    <a:latin typeface="Inconsolata Medium" charset="0"/>
                    <a:ea typeface="Inconsolata Medium" charset="0"/>
                    <a:cs typeface="Inconsolata Medium" charset="0"/>
                  </a:rPr>
                  <a:t>Prometheus</a:t>
                </a:r>
              </a:p>
              <a:p>
                <a:pPr algn="ctr"/>
                <a:r>
                  <a:rPr lang="en-US" sz="2600" dirty="0">
                    <a:solidFill>
                      <a:schemeClr val="bg1"/>
                    </a:solidFill>
                    <a:latin typeface="Inconsolata Medium" charset="0"/>
                    <a:ea typeface="Inconsolata Medium" charset="0"/>
                    <a:cs typeface="Inconsolata Medium" charset="0"/>
                  </a:rPr>
                  <a:t>Monitoring</a:t>
                </a:r>
              </a:p>
            </p:txBody>
          </p:sp>
        </p:grpSp>
        <p:pic>
          <p:nvPicPr>
            <p:cNvPr id="60" name="Picture 5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79559" y="968526"/>
              <a:ext cx="878546" cy="783814"/>
            </a:xfrm>
            <a:prstGeom prst="rect">
              <a:avLst/>
            </a:prstGeom>
          </p:spPr>
        </p:pic>
      </p:grpSp>
      <p:cxnSp>
        <p:nvCxnSpPr>
          <p:cNvPr id="63" name="Straight Arrow Connector 62"/>
          <p:cNvCxnSpPr/>
          <p:nvPr/>
        </p:nvCxnSpPr>
        <p:spPr>
          <a:xfrm>
            <a:off x="5723739" y="4344987"/>
            <a:ext cx="1302094" cy="919422"/>
          </a:xfrm>
          <a:prstGeom prst="straightConnector1">
            <a:avLst/>
          </a:prstGeom>
          <a:ln w="666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>
            <a:endCxn id="60" idx="1"/>
          </p:cNvCxnSpPr>
          <p:nvPr/>
        </p:nvCxnSpPr>
        <p:spPr>
          <a:xfrm>
            <a:off x="5386010" y="5671367"/>
            <a:ext cx="547221" cy="0"/>
          </a:xfrm>
          <a:prstGeom prst="straightConnector1">
            <a:avLst/>
          </a:prstGeom>
          <a:ln w="666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1770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B8E1110E-D586-F14E-8D56-3FF70BE055A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2112" y="2749656"/>
            <a:ext cx="3772699" cy="2286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A668500-D40F-E24D-91BE-AA5198E6173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62348" y="2749656"/>
            <a:ext cx="2566823" cy="2286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4FE0AA3-293F-7E4E-AC6A-43ACC74DFBC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23057" y="2749656"/>
            <a:ext cx="4914900" cy="2286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3B78DD-1D93-6647-97A0-DFC016A7BFCC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5794" y="2948815"/>
            <a:ext cx="220146" cy="2078182"/>
          </a:xfrm>
          <a:prstGeom prst="rect">
            <a:avLst/>
          </a:prstGeom>
        </p:spPr>
      </p:pic>
      <p:pic>
        <p:nvPicPr>
          <p:cNvPr id="236" name="Picture 235">
            <a:extLst>
              <a:ext uri="{FF2B5EF4-FFF2-40B4-BE49-F238E27FC236}">
                <a16:creationId xmlns:a16="http://schemas.microsoft.com/office/drawing/2014/main" id="{6D7EBBFE-5C09-4B43-948B-21287B153A4A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17978" y="2948815"/>
            <a:ext cx="220146" cy="207818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46456AD-763E-0F4D-80E7-8D49C9A135CA}"/>
              </a:ext>
            </a:extLst>
          </p:cNvPr>
          <p:cNvSpPr txBox="1"/>
          <p:nvPr/>
        </p:nvSpPr>
        <p:spPr>
          <a:xfrm>
            <a:off x="352112" y="494746"/>
            <a:ext cx="983795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latin typeface="Century Gothic" panose="020B0502020202020204" pitchFamily="34" charset="0"/>
              </a:rPr>
              <a:t>What is the </a:t>
            </a:r>
            <a:br>
              <a:rPr lang="en-US" sz="5400" dirty="0">
                <a:latin typeface="Century Gothic" panose="020B0502020202020204" pitchFamily="34" charset="0"/>
              </a:rPr>
            </a:br>
            <a:r>
              <a:rPr lang="en-US" sz="5400" b="1" i="1" dirty="0">
                <a:latin typeface="Century Gothic" panose="020B0502020202020204" pitchFamily="34" charset="0"/>
              </a:rPr>
              <a:t>Machine Learning Lifecycle</a:t>
            </a:r>
            <a:r>
              <a:rPr lang="en-US" sz="5400" dirty="0">
                <a:latin typeface="Century Gothic" panose="020B0502020202020204" pitchFamily="34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650930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Rounded Rectangle 88"/>
          <p:cNvSpPr/>
          <p:nvPr/>
        </p:nvSpPr>
        <p:spPr>
          <a:xfrm>
            <a:off x="93563" y="1499089"/>
            <a:ext cx="11893650" cy="5020732"/>
          </a:xfrm>
          <a:prstGeom prst="roundRect">
            <a:avLst/>
          </a:prstGeom>
          <a:noFill/>
          <a:ln w="63500">
            <a:solidFill>
              <a:srgbClr val="215AEB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2" name="Group 81"/>
          <p:cNvGrpSpPr/>
          <p:nvPr/>
        </p:nvGrpSpPr>
        <p:grpSpPr>
          <a:xfrm>
            <a:off x="1413793" y="4856525"/>
            <a:ext cx="1542404" cy="1379468"/>
            <a:chOff x="1528538" y="3997077"/>
            <a:chExt cx="1766328" cy="1543280"/>
          </a:xfrm>
        </p:grpSpPr>
        <p:grpSp>
          <p:nvGrpSpPr>
            <p:cNvPr id="83" name="Group 82"/>
            <p:cNvGrpSpPr/>
            <p:nvPr/>
          </p:nvGrpSpPr>
          <p:grpSpPr>
            <a:xfrm>
              <a:off x="1528538" y="4044171"/>
              <a:ext cx="1766328" cy="1496186"/>
              <a:chOff x="7068754" y="4612178"/>
              <a:chExt cx="1742102" cy="968879"/>
            </a:xfrm>
          </p:grpSpPr>
          <p:sp>
            <p:nvSpPr>
              <p:cNvPr id="85" name="Rounded Rectangle 84"/>
              <p:cNvSpPr/>
              <p:nvPr/>
            </p:nvSpPr>
            <p:spPr>
              <a:xfrm>
                <a:off x="7068754" y="4612178"/>
                <a:ext cx="1742102" cy="968879"/>
              </a:xfrm>
              <a:prstGeom prst="roundRect">
                <a:avLst/>
              </a:prstGeom>
              <a:solidFill>
                <a:schemeClr val="accent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TextBox 85"/>
              <p:cNvSpPr txBox="1"/>
              <p:nvPr/>
            </p:nvSpPr>
            <p:spPr>
              <a:xfrm>
                <a:off x="7669336" y="4628266"/>
                <a:ext cx="958742" cy="2790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200">
                    <a:solidFill>
                      <a:schemeClr val="bg1"/>
                    </a:solidFill>
                    <a:latin typeface="Inconsolata Medium" charset="0"/>
                    <a:ea typeface="Inconsolata Medium" charset="0"/>
                    <a:cs typeface="Inconsolata Medium" charset="0"/>
                  </a:rPr>
                  <a:t>MC</a:t>
                </a:r>
                <a:endParaRPr lang="en-US" sz="2200" dirty="0">
                  <a:solidFill>
                    <a:schemeClr val="bg1"/>
                  </a:solidFill>
                  <a:latin typeface="Inconsolata Medium" charset="0"/>
                  <a:ea typeface="Inconsolata Medium" charset="0"/>
                  <a:cs typeface="Inconsolata Medium" charset="0"/>
                </a:endParaRPr>
              </a:p>
            </p:txBody>
          </p:sp>
        </p:grpSp>
        <p:pic>
          <p:nvPicPr>
            <p:cNvPr id="84" name="Picture 8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33712" y="3997077"/>
              <a:ext cx="644230" cy="574764"/>
            </a:xfrm>
            <a:prstGeom prst="rect">
              <a:avLst/>
            </a:prstGeom>
          </p:spPr>
        </p:pic>
      </p:grpSp>
      <p:grpSp>
        <p:nvGrpSpPr>
          <p:cNvPr id="59" name="Group 58"/>
          <p:cNvGrpSpPr/>
          <p:nvPr/>
        </p:nvGrpSpPr>
        <p:grpSpPr>
          <a:xfrm>
            <a:off x="1025935" y="1898548"/>
            <a:ext cx="4834466" cy="1041400"/>
            <a:chOff x="338667" y="2274034"/>
            <a:chExt cx="2827866" cy="1041400"/>
          </a:xfrm>
        </p:grpSpPr>
        <p:sp>
          <p:nvSpPr>
            <p:cNvPr id="51" name="Cube 50"/>
            <p:cNvSpPr/>
            <p:nvPr/>
          </p:nvSpPr>
          <p:spPr>
            <a:xfrm>
              <a:off x="338667" y="2274034"/>
              <a:ext cx="2827866" cy="1041400"/>
            </a:xfrm>
            <a:prstGeom prst="cub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999067" y="2621598"/>
              <a:ext cx="150706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latin typeface="Inconsolata Medium" charset="0"/>
                  <a:ea typeface="Inconsolata Medium" charset="0"/>
                  <a:cs typeface="Inconsolata Medium" charset="0"/>
                </a:rPr>
                <a:t>Web Server</a:t>
              </a:r>
            </a:p>
          </p:txBody>
        </p:sp>
      </p:grpSp>
      <p:grpSp>
        <p:nvGrpSpPr>
          <p:cNvPr id="75" name="Group 74"/>
          <p:cNvGrpSpPr/>
          <p:nvPr/>
        </p:nvGrpSpPr>
        <p:grpSpPr>
          <a:xfrm>
            <a:off x="4334301" y="4622098"/>
            <a:ext cx="1526100" cy="1735840"/>
            <a:chOff x="200662" y="4086619"/>
            <a:chExt cx="1289471" cy="1440369"/>
          </a:xfrm>
        </p:grpSpPr>
        <p:sp>
          <p:nvSpPr>
            <p:cNvPr id="65" name="Can 64"/>
            <p:cNvSpPr/>
            <p:nvPr/>
          </p:nvSpPr>
          <p:spPr>
            <a:xfrm>
              <a:off x="200662" y="4086619"/>
              <a:ext cx="1227667" cy="1440369"/>
            </a:xfrm>
            <a:prstGeom prst="can">
              <a:avLst/>
            </a:prstGeom>
            <a:solidFill>
              <a:srgbClr val="0095A4">
                <a:alpha val="55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200662" y="4637815"/>
              <a:ext cx="128947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Inconsolata Medium" charset="0"/>
                  <a:ea typeface="Inconsolata Medium" charset="0"/>
                  <a:cs typeface="Inconsolata Medium" charset="0"/>
                </a:rPr>
                <a:t>Database</a:t>
              </a:r>
            </a:p>
          </p:txBody>
        </p:sp>
      </p:grpSp>
      <p:grpSp>
        <p:nvGrpSpPr>
          <p:cNvPr id="76" name="Group 75"/>
          <p:cNvGrpSpPr/>
          <p:nvPr/>
        </p:nvGrpSpPr>
        <p:grpSpPr>
          <a:xfrm>
            <a:off x="4162004" y="3770649"/>
            <a:ext cx="1634066" cy="477810"/>
            <a:chOff x="338667" y="3385184"/>
            <a:chExt cx="1634066" cy="477810"/>
          </a:xfrm>
        </p:grpSpPr>
        <p:sp>
          <p:nvSpPr>
            <p:cNvPr id="73" name="Rounded Rectangle 72"/>
            <p:cNvSpPr/>
            <p:nvPr/>
          </p:nvSpPr>
          <p:spPr>
            <a:xfrm>
              <a:off x="338667" y="3385184"/>
              <a:ext cx="1634066" cy="477810"/>
            </a:xfrm>
            <a:prstGeom prst="round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402167" y="3385184"/>
              <a:ext cx="150706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Inconsolata Medium" charset="0"/>
                  <a:ea typeface="Inconsolata Medium" charset="0"/>
                  <a:cs typeface="Inconsolata Medium" charset="0"/>
                </a:rPr>
                <a:t>Cache</a:t>
              </a:r>
            </a:p>
          </p:txBody>
        </p:sp>
      </p:grpSp>
      <p:cxnSp>
        <p:nvCxnSpPr>
          <p:cNvPr id="88" name="Straight Arrow Connector 87"/>
          <p:cNvCxnSpPr>
            <a:endCxn id="73" idx="0"/>
          </p:cNvCxnSpPr>
          <p:nvPr/>
        </p:nvCxnSpPr>
        <p:spPr>
          <a:xfrm>
            <a:off x="4731393" y="2953850"/>
            <a:ext cx="247644" cy="816799"/>
          </a:xfrm>
          <a:prstGeom prst="straightConnector1">
            <a:avLst/>
          </a:prstGeom>
          <a:ln w="60325">
            <a:solidFill>
              <a:schemeClr val="tx1"/>
            </a:solidFill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/>
          <p:cNvCxnSpPr>
            <a:stCxn id="73" idx="2"/>
            <a:endCxn id="65" idx="0"/>
          </p:cNvCxnSpPr>
          <p:nvPr/>
        </p:nvCxnSpPr>
        <p:spPr>
          <a:xfrm>
            <a:off x="4979037" y="4248459"/>
            <a:ext cx="81741" cy="736878"/>
          </a:xfrm>
          <a:prstGeom prst="straightConnector1">
            <a:avLst/>
          </a:prstGeom>
          <a:ln w="60325">
            <a:solidFill>
              <a:schemeClr val="tx1"/>
            </a:solidFill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 flipH="1">
            <a:off x="2405789" y="2971087"/>
            <a:ext cx="174040" cy="635046"/>
          </a:xfrm>
          <a:prstGeom prst="straightConnector1">
            <a:avLst/>
          </a:prstGeom>
          <a:ln w="60325">
            <a:solidFill>
              <a:schemeClr val="tx1"/>
            </a:solidFill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itle 1"/>
          <p:cNvSpPr>
            <a:spLocks noGrp="1"/>
          </p:cNvSpPr>
          <p:nvPr>
            <p:ph type="title"/>
          </p:nvPr>
        </p:nvSpPr>
        <p:spPr>
          <a:xfrm>
            <a:off x="264167" y="-30147"/>
            <a:ext cx="11266351" cy="1325563"/>
          </a:xfrm>
        </p:spPr>
        <p:txBody>
          <a:bodyPr>
            <a:normAutofit/>
          </a:bodyPr>
          <a:lstStyle/>
          <a:p>
            <a:r>
              <a:rPr lang="en-US" sz="4000" i="1" dirty="0">
                <a:solidFill>
                  <a:schemeClr val="accent1">
                    <a:lumMod val="50000"/>
                  </a:schemeClr>
                </a:solidFill>
              </a:rPr>
              <a:t>Run on Kubernetes alongside other applications</a:t>
            </a:r>
          </a:p>
        </p:txBody>
      </p:sp>
      <p:grpSp>
        <p:nvGrpSpPr>
          <p:cNvPr id="78" name="Group 77"/>
          <p:cNvGrpSpPr/>
          <p:nvPr/>
        </p:nvGrpSpPr>
        <p:grpSpPr>
          <a:xfrm>
            <a:off x="739497" y="3620628"/>
            <a:ext cx="3173494" cy="904836"/>
            <a:chOff x="2229823" y="1726138"/>
            <a:chExt cx="4999652" cy="1350778"/>
          </a:xfrm>
        </p:grpSpPr>
        <p:sp>
          <p:nvSpPr>
            <p:cNvPr id="79" name="Rounded Rectangle 78"/>
            <p:cNvSpPr/>
            <p:nvPr/>
          </p:nvSpPr>
          <p:spPr>
            <a:xfrm>
              <a:off x="2229823" y="1726138"/>
              <a:ext cx="4999652" cy="1350778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2707568" y="2031454"/>
              <a:ext cx="4074466" cy="6891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Inconsolata Medium" charset="0"/>
                  <a:ea typeface="Inconsolata Medium" charset="0"/>
                  <a:cs typeface="Inconsolata Medium" charset="0"/>
                </a:rPr>
                <a:t>Clipper</a:t>
              </a:r>
            </a:p>
          </p:txBody>
        </p:sp>
      </p:grpSp>
      <p:cxnSp>
        <p:nvCxnSpPr>
          <p:cNvPr id="81" name="Straight Arrow Connector 80"/>
          <p:cNvCxnSpPr/>
          <p:nvPr/>
        </p:nvCxnSpPr>
        <p:spPr>
          <a:xfrm flipH="1">
            <a:off x="2265096" y="4450175"/>
            <a:ext cx="17427" cy="525366"/>
          </a:xfrm>
          <a:prstGeom prst="straightConnector1">
            <a:avLst/>
          </a:prstGeom>
          <a:ln w="666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" name="Picture 8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497" y="3585939"/>
            <a:ext cx="691183" cy="616654"/>
          </a:xfrm>
          <a:prstGeom prst="rect">
            <a:avLst/>
          </a:prstGeom>
        </p:spPr>
      </p:pic>
      <p:grpSp>
        <p:nvGrpSpPr>
          <p:cNvPr id="138" name="Group 137"/>
          <p:cNvGrpSpPr/>
          <p:nvPr/>
        </p:nvGrpSpPr>
        <p:grpSpPr>
          <a:xfrm>
            <a:off x="1591119" y="5483226"/>
            <a:ext cx="1056160" cy="610977"/>
            <a:chOff x="7989565" y="2206064"/>
            <a:chExt cx="2649647" cy="1532793"/>
          </a:xfrm>
        </p:grpSpPr>
        <p:grpSp>
          <p:nvGrpSpPr>
            <p:cNvPr id="139" name="Group 138"/>
            <p:cNvGrpSpPr/>
            <p:nvPr/>
          </p:nvGrpSpPr>
          <p:grpSpPr>
            <a:xfrm>
              <a:off x="7989565" y="2206064"/>
              <a:ext cx="2649647" cy="1532793"/>
              <a:chOff x="4437802" y="2295143"/>
              <a:chExt cx="2565113" cy="1483893"/>
            </a:xfrm>
          </p:grpSpPr>
          <p:cxnSp>
            <p:nvCxnSpPr>
              <p:cNvPr id="141" name="Straight Arrow Connector 140"/>
              <p:cNvCxnSpPr/>
              <p:nvPr/>
            </p:nvCxnSpPr>
            <p:spPr>
              <a:xfrm>
                <a:off x="6221474" y="3037091"/>
                <a:ext cx="781441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142" name="Straight Arrow Connector 141"/>
              <p:cNvCxnSpPr/>
              <p:nvPr/>
            </p:nvCxnSpPr>
            <p:spPr>
              <a:xfrm>
                <a:off x="4608575" y="2380530"/>
                <a:ext cx="1922918" cy="65656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143" name="Straight Arrow Connector 142"/>
              <p:cNvCxnSpPr/>
              <p:nvPr/>
            </p:nvCxnSpPr>
            <p:spPr>
              <a:xfrm>
                <a:off x="4608575" y="2708810"/>
                <a:ext cx="1922918" cy="32828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144" name="Straight Arrow Connector 143"/>
              <p:cNvCxnSpPr/>
              <p:nvPr/>
            </p:nvCxnSpPr>
            <p:spPr>
              <a:xfrm>
                <a:off x="4608575" y="3037089"/>
                <a:ext cx="1922918" cy="1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145" name="Straight Arrow Connector 144"/>
              <p:cNvCxnSpPr/>
              <p:nvPr/>
            </p:nvCxnSpPr>
            <p:spPr>
              <a:xfrm flipV="1">
                <a:off x="4608575" y="3037090"/>
                <a:ext cx="1922918" cy="328279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146" name="Straight Arrow Connector 145"/>
              <p:cNvCxnSpPr/>
              <p:nvPr/>
            </p:nvCxnSpPr>
            <p:spPr>
              <a:xfrm flipV="1">
                <a:off x="4608575" y="3037090"/>
                <a:ext cx="1922918" cy="65656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sp>
            <p:nvSpPr>
              <p:cNvPr id="147" name="Oval 146"/>
              <p:cNvSpPr/>
              <p:nvPr/>
            </p:nvSpPr>
            <p:spPr>
              <a:xfrm>
                <a:off x="5121690" y="2390319"/>
                <a:ext cx="1293541" cy="1293541"/>
              </a:xfrm>
              <a:prstGeom prst="ellipse">
                <a:avLst/>
              </a:prstGeom>
              <a:solidFill>
                <a:schemeClr val="bg1"/>
              </a:solidFill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grpSp>
            <p:nvGrpSpPr>
              <p:cNvPr id="148" name="Group 147"/>
              <p:cNvGrpSpPr/>
              <p:nvPr/>
            </p:nvGrpSpPr>
            <p:grpSpPr>
              <a:xfrm>
                <a:off x="4437802" y="2295143"/>
                <a:ext cx="170773" cy="1483893"/>
                <a:chOff x="4461603" y="726948"/>
                <a:chExt cx="228600" cy="1986366"/>
              </a:xfrm>
            </p:grpSpPr>
            <p:sp>
              <p:nvSpPr>
                <p:cNvPr id="149" name="Oval 148"/>
                <p:cNvSpPr/>
                <p:nvPr/>
              </p:nvSpPr>
              <p:spPr>
                <a:xfrm>
                  <a:off x="4461603" y="726948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150" name="Oval 149"/>
                <p:cNvSpPr/>
                <p:nvPr/>
              </p:nvSpPr>
              <p:spPr>
                <a:xfrm>
                  <a:off x="4461603" y="1605830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151" name="Oval 150"/>
                <p:cNvSpPr/>
                <p:nvPr/>
              </p:nvSpPr>
              <p:spPr>
                <a:xfrm>
                  <a:off x="4461603" y="2045271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152" name="Oval 151"/>
                <p:cNvSpPr/>
                <p:nvPr/>
              </p:nvSpPr>
              <p:spPr>
                <a:xfrm>
                  <a:off x="4461603" y="2484714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153" name="Oval 152"/>
                <p:cNvSpPr/>
                <p:nvPr/>
              </p:nvSpPr>
              <p:spPr>
                <a:xfrm>
                  <a:off x="4461603" y="1166389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</p:grpSp>
        </p:grpSp>
        <p:pic>
          <p:nvPicPr>
            <p:cNvPr id="140" name="Picture 139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821090" y="2637032"/>
              <a:ext cx="1102291" cy="586325"/>
            </a:xfrm>
            <a:prstGeom prst="rect">
              <a:avLst/>
            </a:prstGeom>
          </p:spPr>
        </p:pic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65030" y="1409216"/>
            <a:ext cx="1822183" cy="1561871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6305044" y="2499882"/>
            <a:ext cx="2267456" cy="1325267"/>
            <a:chOff x="8048788" y="3894270"/>
            <a:chExt cx="2730979" cy="1325267"/>
          </a:xfrm>
        </p:grpSpPr>
        <p:grpSp>
          <p:nvGrpSpPr>
            <p:cNvPr id="90" name="Group 89"/>
            <p:cNvGrpSpPr/>
            <p:nvPr/>
          </p:nvGrpSpPr>
          <p:grpSpPr>
            <a:xfrm>
              <a:off x="8048788" y="3894270"/>
              <a:ext cx="2730979" cy="1325267"/>
              <a:chOff x="338666" y="3385184"/>
              <a:chExt cx="3888281" cy="1033359"/>
            </a:xfrm>
          </p:grpSpPr>
          <p:sp>
            <p:nvSpPr>
              <p:cNvPr id="91" name="Rounded Rectangle 90"/>
              <p:cNvSpPr/>
              <p:nvPr/>
            </p:nvSpPr>
            <p:spPr>
              <a:xfrm>
                <a:off x="338666" y="3385184"/>
                <a:ext cx="3888281" cy="1033359"/>
              </a:xfrm>
              <a:prstGeom prst="roundRect">
                <a:avLst/>
              </a:prstGeom>
              <a:solidFill>
                <a:schemeClr val="tx2">
                  <a:lumMod val="40000"/>
                  <a:lumOff val="60000"/>
                  <a:alpha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TextBox 91"/>
              <p:cNvSpPr txBox="1"/>
              <p:nvPr/>
            </p:nvSpPr>
            <p:spPr>
              <a:xfrm>
                <a:off x="1285898" y="3399870"/>
                <a:ext cx="2941049" cy="5519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latin typeface="Inconsolata Medium" charset="0"/>
                    <a:ea typeface="Inconsolata Medium" charset="0"/>
                    <a:cs typeface="Inconsolata Medium" charset="0"/>
                  </a:rPr>
                  <a:t>Other applications</a:t>
                </a:r>
              </a:p>
            </p:txBody>
          </p:sp>
        </p:grpSp>
        <p:pic>
          <p:nvPicPr>
            <p:cNvPr id="93" name="Picture 9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07598" y="3913100"/>
              <a:ext cx="691183" cy="616654"/>
            </a:xfrm>
            <a:prstGeom prst="rect">
              <a:avLst/>
            </a:prstGeom>
          </p:spPr>
        </p:pic>
      </p:grpSp>
      <p:grpSp>
        <p:nvGrpSpPr>
          <p:cNvPr id="99" name="Group 98"/>
          <p:cNvGrpSpPr/>
          <p:nvPr/>
        </p:nvGrpSpPr>
        <p:grpSpPr>
          <a:xfrm>
            <a:off x="7138235" y="5229398"/>
            <a:ext cx="4177465" cy="1006595"/>
            <a:chOff x="8048788" y="3894269"/>
            <a:chExt cx="4177465" cy="1006595"/>
          </a:xfrm>
        </p:grpSpPr>
        <p:grpSp>
          <p:nvGrpSpPr>
            <p:cNvPr id="100" name="Group 99"/>
            <p:cNvGrpSpPr/>
            <p:nvPr/>
          </p:nvGrpSpPr>
          <p:grpSpPr>
            <a:xfrm>
              <a:off x="8048788" y="3894269"/>
              <a:ext cx="4177465" cy="1006595"/>
              <a:chOff x="338666" y="3385184"/>
              <a:chExt cx="5947742" cy="784879"/>
            </a:xfrm>
          </p:grpSpPr>
          <p:sp>
            <p:nvSpPr>
              <p:cNvPr id="102" name="Rounded Rectangle 101"/>
              <p:cNvSpPr/>
              <p:nvPr/>
            </p:nvSpPr>
            <p:spPr>
              <a:xfrm>
                <a:off x="338666" y="3385184"/>
                <a:ext cx="5947742" cy="784879"/>
              </a:xfrm>
              <a:prstGeom prst="roundRect">
                <a:avLst/>
              </a:prstGeom>
              <a:solidFill>
                <a:schemeClr val="tx2">
                  <a:lumMod val="40000"/>
                  <a:lumOff val="60000"/>
                  <a:alpha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TextBox 102"/>
              <p:cNvSpPr txBox="1"/>
              <p:nvPr/>
            </p:nvSpPr>
            <p:spPr>
              <a:xfrm>
                <a:off x="1544348" y="3399870"/>
                <a:ext cx="2682599" cy="4539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latin typeface="Inconsolata Medium" charset="0"/>
                    <a:ea typeface="Inconsolata Medium" charset="0"/>
                    <a:cs typeface="Inconsolata Medium" charset="0"/>
                  </a:rPr>
                  <a:t>Other applications</a:t>
                </a:r>
              </a:p>
            </p:txBody>
          </p:sp>
        </p:grpSp>
        <p:pic>
          <p:nvPicPr>
            <p:cNvPr id="101" name="Picture 10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07598" y="3913100"/>
              <a:ext cx="691183" cy="616654"/>
            </a:xfrm>
            <a:prstGeom prst="rect">
              <a:avLst/>
            </a:prstGeom>
          </p:spPr>
        </p:pic>
      </p:grpSp>
      <p:grpSp>
        <p:nvGrpSpPr>
          <p:cNvPr id="104" name="Group 103"/>
          <p:cNvGrpSpPr/>
          <p:nvPr/>
        </p:nvGrpSpPr>
        <p:grpSpPr>
          <a:xfrm>
            <a:off x="8799540" y="3084887"/>
            <a:ext cx="2730979" cy="727833"/>
            <a:chOff x="8048788" y="3894269"/>
            <a:chExt cx="2730979" cy="727833"/>
          </a:xfrm>
        </p:grpSpPr>
        <p:grpSp>
          <p:nvGrpSpPr>
            <p:cNvPr id="105" name="Group 104"/>
            <p:cNvGrpSpPr/>
            <p:nvPr/>
          </p:nvGrpSpPr>
          <p:grpSpPr>
            <a:xfrm>
              <a:off x="8048788" y="3894269"/>
              <a:ext cx="2730979" cy="727833"/>
              <a:chOff x="338666" y="3385184"/>
              <a:chExt cx="3888281" cy="567518"/>
            </a:xfrm>
          </p:grpSpPr>
          <p:sp>
            <p:nvSpPr>
              <p:cNvPr id="107" name="Rounded Rectangle 106"/>
              <p:cNvSpPr/>
              <p:nvPr/>
            </p:nvSpPr>
            <p:spPr>
              <a:xfrm>
                <a:off x="338666" y="3385184"/>
                <a:ext cx="3888281" cy="567518"/>
              </a:xfrm>
              <a:prstGeom prst="roundRect">
                <a:avLst/>
              </a:prstGeom>
              <a:solidFill>
                <a:schemeClr val="tx2">
                  <a:lumMod val="40000"/>
                  <a:lumOff val="60000"/>
                  <a:alpha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TextBox 107"/>
              <p:cNvSpPr txBox="1"/>
              <p:nvPr/>
            </p:nvSpPr>
            <p:spPr>
              <a:xfrm>
                <a:off x="1544348" y="3399870"/>
                <a:ext cx="2682599" cy="4539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latin typeface="Inconsolata Medium" charset="0"/>
                    <a:ea typeface="Inconsolata Medium" charset="0"/>
                    <a:cs typeface="Inconsolata Medium" charset="0"/>
                  </a:rPr>
                  <a:t>Other applications</a:t>
                </a:r>
              </a:p>
            </p:txBody>
          </p:sp>
        </p:grpSp>
        <p:pic>
          <p:nvPicPr>
            <p:cNvPr id="106" name="Picture 10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07598" y="3913100"/>
              <a:ext cx="691183" cy="616654"/>
            </a:xfrm>
            <a:prstGeom prst="rect">
              <a:avLst/>
            </a:prstGeom>
          </p:spPr>
        </p:pic>
      </p:grpSp>
      <p:grpSp>
        <p:nvGrpSpPr>
          <p:cNvPr id="109" name="Group 108"/>
          <p:cNvGrpSpPr/>
          <p:nvPr/>
        </p:nvGrpSpPr>
        <p:grpSpPr>
          <a:xfrm>
            <a:off x="6528308" y="4212428"/>
            <a:ext cx="2730979" cy="727833"/>
            <a:chOff x="8048788" y="3894269"/>
            <a:chExt cx="2730979" cy="727833"/>
          </a:xfrm>
        </p:grpSpPr>
        <p:grpSp>
          <p:nvGrpSpPr>
            <p:cNvPr id="110" name="Group 109"/>
            <p:cNvGrpSpPr/>
            <p:nvPr/>
          </p:nvGrpSpPr>
          <p:grpSpPr>
            <a:xfrm>
              <a:off x="8048788" y="3894269"/>
              <a:ext cx="2730979" cy="727833"/>
              <a:chOff x="338666" y="3385184"/>
              <a:chExt cx="3888281" cy="567518"/>
            </a:xfrm>
          </p:grpSpPr>
          <p:sp>
            <p:nvSpPr>
              <p:cNvPr id="112" name="Rounded Rectangle 111"/>
              <p:cNvSpPr/>
              <p:nvPr/>
            </p:nvSpPr>
            <p:spPr>
              <a:xfrm>
                <a:off x="338666" y="3385184"/>
                <a:ext cx="3888281" cy="567518"/>
              </a:xfrm>
              <a:prstGeom prst="roundRect">
                <a:avLst/>
              </a:prstGeom>
              <a:solidFill>
                <a:schemeClr val="tx2">
                  <a:lumMod val="40000"/>
                  <a:lumOff val="60000"/>
                  <a:alpha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TextBox 112"/>
              <p:cNvSpPr txBox="1"/>
              <p:nvPr/>
            </p:nvSpPr>
            <p:spPr>
              <a:xfrm>
                <a:off x="1544348" y="3399870"/>
                <a:ext cx="2682599" cy="4539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latin typeface="Inconsolata Medium" charset="0"/>
                    <a:ea typeface="Inconsolata Medium" charset="0"/>
                    <a:cs typeface="Inconsolata Medium" charset="0"/>
                  </a:rPr>
                  <a:t>Other applications</a:t>
                </a:r>
              </a:p>
            </p:txBody>
          </p:sp>
        </p:grpSp>
        <p:pic>
          <p:nvPicPr>
            <p:cNvPr id="111" name="Picture 1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07598" y="3913100"/>
              <a:ext cx="691183" cy="616654"/>
            </a:xfrm>
            <a:prstGeom prst="rect">
              <a:avLst/>
            </a:prstGeom>
          </p:spPr>
        </p:pic>
      </p:grpSp>
      <p:pic>
        <p:nvPicPr>
          <p:cNvPr id="114" name="Picture 1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547" y="2139287"/>
            <a:ext cx="691183" cy="616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4103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" name="Group 102">
            <a:extLst>
              <a:ext uri="{FF2B5EF4-FFF2-40B4-BE49-F238E27FC236}">
                <a16:creationId xmlns:a16="http://schemas.microsoft.com/office/drawing/2014/main" id="{5B56B0B3-BDF2-AA4D-82B8-BF8C8A5DA9BB}"/>
              </a:ext>
            </a:extLst>
          </p:cNvPr>
          <p:cNvGrpSpPr/>
          <p:nvPr/>
        </p:nvGrpSpPr>
        <p:grpSpPr>
          <a:xfrm>
            <a:off x="1277707" y="7384304"/>
            <a:ext cx="1771229" cy="1799398"/>
            <a:chOff x="7063920" y="4612178"/>
            <a:chExt cx="1746936" cy="1165229"/>
          </a:xfrm>
        </p:grpSpPr>
        <p:sp>
          <p:nvSpPr>
            <p:cNvPr id="104" name="Rounded Rectangle 103">
              <a:extLst>
                <a:ext uri="{FF2B5EF4-FFF2-40B4-BE49-F238E27FC236}">
                  <a16:creationId xmlns:a16="http://schemas.microsoft.com/office/drawing/2014/main" id="{913FA3C8-4A93-1F49-A236-BFAC6E370062}"/>
                </a:ext>
              </a:extLst>
            </p:cNvPr>
            <p:cNvSpPr/>
            <p:nvPr/>
          </p:nvSpPr>
          <p:spPr>
            <a:xfrm>
              <a:off x="7068754" y="4612178"/>
              <a:ext cx="1742102" cy="968879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96A12961-21B2-9D4C-A7EA-C4FF4A4FE940}"/>
                </a:ext>
              </a:extLst>
            </p:cNvPr>
            <p:cNvSpPr txBox="1"/>
            <p:nvPr/>
          </p:nvSpPr>
          <p:spPr>
            <a:xfrm>
              <a:off x="7063920" y="5007966"/>
              <a:ext cx="1718752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Inconsolata Medium" charset="0"/>
                  <a:ea typeface="Inconsolata Medium" charset="0"/>
                  <a:cs typeface="Inconsolata Medium" charset="0"/>
                </a:rPr>
                <a:t>Model Container</a:t>
              </a:r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16A49F5B-048E-E340-94D9-6D5A9D49DC57}"/>
              </a:ext>
            </a:extLst>
          </p:cNvPr>
          <p:cNvGrpSpPr/>
          <p:nvPr/>
        </p:nvGrpSpPr>
        <p:grpSpPr>
          <a:xfrm>
            <a:off x="8529151" y="7317820"/>
            <a:ext cx="1771229" cy="1799398"/>
            <a:chOff x="7063920" y="4612178"/>
            <a:chExt cx="1746936" cy="1165229"/>
          </a:xfrm>
        </p:grpSpPr>
        <p:sp>
          <p:nvSpPr>
            <p:cNvPr id="107" name="Rounded Rectangle 106">
              <a:extLst>
                <a:ext uri="{FF2B5EF4-FFF2-40B4-BE49-F238E27FC236}">
                  <a16:creationId xmlns:a16="http://schemas.microsoft.com/office/drawing/2014/main" id="{53B9A467-92C4-A347-96ED-0942DAA3B02C}"/>
                </a:ext>
              </a:extLst>
            </p:cNvPr>
            <p:cNvSpPr/>
            <p:nvPr/>
          </p:nvSpPr>
          <p:spPr>
            <a:xfrm>
              <a:off x="7068754" y="4612178"/>
              <a:ext cx="1742102" cy="968879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41B938C0-DA16-3C47-B0B9-6C3B9B48A096}"/>
                </a:ext>
              </a:extLst>
            </p:cNvPr>
            <p:cNvSpPr txBox="1"/>
            <p:nvPr/>
          </p:nvSpPr>
          <p:spPr>
            <a:xfrm>
              <a:off x="7063920" y="5007966"/>
              <a:ext cx="1718752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Inconsolata Medium" charset="0"/>
                  <a:ea typeface="Inconsolata Medium" charset="0"/>
                  <a:cs typeface="Inconsolata Medium" charset="0"/>
                </a:rPr>
                <a:t>Model Container</a:t>
              </a:r>
            </a:p>
          </p:txBody>
        </p:sp>
      </p:grpSp>
      <p:sp>
        <p:nvSpPr>
          <p:cNvPr id="57" name="Rectangle 56"/>
          <p:cNvSpPr/>
          <p:nvPr/>
        </p:nvSpPr>
        <p:spPr>
          <a:xfrm>
            <a:off x="445537" y="1262530"/>
            <a:ext cx="11344123" cy="471628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70" fontAlgn="base">
              <a:spcBef>
                <a:spcPct val="0"/>
              </a:spcBef>
              <a:spcAft>
                <a:spcPct val="0"/>
              </a:spcAft>
            </a:pPr>
            <a:endParaRPr lang="en-US" sz="4400">
              <a:solidFill>
                <a:srgbClr val="000000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2743596" y="1590271"/>
            <a:ext cx="230383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70" fontAlgn="base">
              <a:spcBef>
                <a:spcPct val="0"/>
              </a:spcBef>
              <a:spcAft>
                <a:spcPct val="0"/>
              </a:spcAft>
            </a:pPr>
            <a:r>
              <a:rPr lang="en-US" sz="4800" b="1" dirty="0">
                <a:latin typeface="Helvetica Neue" charset="0"/>
                <a:ea typeface="Helvetica Neue" charset="0"/>
                <a:cs typeface="Helvetica Neue" charset="0"/>
              </a:rPr>
              <a:t>Clipper</a:t>
            </a:r>
          </a:p>
        </p:txBody>
      </p:sp>
      <p:sp>
        <p:nvSpPr>
          <p:cNvPr id="34" name="Rectangle 33"/>
          <p:cNvSpPr/>
          <p:nvPr/>
        </p:nvSpPr>
        <p:spPr>
          <a:xfrm>
            <a:off x="6037939" y="8199531"/>
            <a:ext cx="1810909" cy="4318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70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  <a:latin typeface="Arial" panose="020B0604020202020204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3990285" y="6814256"/>
            <a:ext cx="1810911" cy="1374519"/>
            <a:chOff x="4031693" y="5304392"/>
            <a:chExt cx="1810910" cy="1374519"/>
          </a:xfrm>
        </p:grpSpPr>
        <p:sp>
          <p:nvSpPr>
            <p:cNvPr id="56" name="Rectangle 55"/>
            <p:cNvSpPr/>
            <p:nvPr/>
          </p:nvSpPr>
          <p:spPr>
            <a:xfrm>
              <a:off x="4031693" y="5687745"/>
              <a:ext cx="1810910" cy="99116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70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latin typeface="Arial" panose="020B0604020202020204"/>
              </a:endParaRPr>
            </a:p>
          </p:txBody>
        </p:sp>
        <p:sp>
          <p:nvSpPr>
            <p:cNvPr id="69" name="Rectangle 68"/>
            <p:cNvSpPr/>
            <p:nvPr/>
          </p:nvSpPr>
          <p:spPr>
            <a:xfrm>
              <a:off x="4031693" y="5304392"/>
              <a:ext cx="1810910" cy="40642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7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srgbClr val="FFFFFF"/>
                  </a:solidFill>
                  <a:latin typeface="Helvetica Neue" charset="0"/>
                  <a:ea typeface="Helvetica Neue" charset="0"/>
                  <a:cs typeface="Helvetica Neue" charset="0"/>
                </a:rPr>
                <a:t>MC</a:t>
              </a:r>
            </a:p>
          </p:txBody>
        </p:sp>
      </p:grpSp>
      <p:pic>
        <p:nvPicPr>
          <p:cNvPr id="49" name="Picture 4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65303" y="7176092"/>
            <a:ext cx="1764600" cy="1315485"/>
          </a:xfrm>
          <a:prstGeom prst="rect">
            <a:avLst/>
          </a:prstGeom>
        </p:spPr>
      </p:pic>
      <p:sp>
        <p:nvSpPr>
          <p:cNvPr id="58" name="Rectangle 57"/>
          <p:cNvSpPr/>
          <p:nvPr/>
        </p:nvSpPr>
        <p:spPr>
          <a:xfrm>
            <a:off x="6037939" y="7197608"/>
            <a:ext cx="1810909" cy="991164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09570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6037939" y="6814253"/>
            <a:ext cx="1810909" cy="40642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70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</a:rPr>
              <a:t>MC</a:t>
            </a:r>
          </a:p>
        </p:txBody>
      </p:sp>
      <p:sp>
        <p:nvSpPr>
          <p:cNvPr id="60" name="Rectangle 59"/>
          <p:cNvSpPr/>
          <p:nvPr/>
        </p:nvSpPr>
        <p:spPr>
          <a:xfrm>
            <a:off x="8068956" y="7197605"/>
            <a:ext cx="2418935" cy="99116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09570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Arial" panose="020B0604020202020204"/>
            </a:endParaRP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8651" y="7355840"/>
            <a:ext cx="2032001" cy="736601"/>
          </a:xfrm>
          <a:prstGeom prst="rect">
            <a:avLst/>
          </a:prstGeom>
        </p:spPr>
      </p:pic>
      <p:sp>
        <p:nvSpPr>
          <p:cNvPr id="71" name="Rectangle 70"/>
          <p:cNvSpPr/>
          <p:nvPr/>
        </p:nvSpPr>
        <p:spPr>
          <a:xfrm>
            <a:off x="8068956" y="6814251"/>
            <a:ext cx="2418935" cy="40642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70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</a:rPr>
              <a:t>MC</a:t>
            </a:r>
          </a:p>
        </p:txBody>
      </p:sp>
      <p:grpSp>
        <p:nvGrpSpPr>
          <p:cNvPr id="35" name="Group 34"/>
          <p:cNvGrpSpPr/>
          <p:nvPr/>
        </p:nvGrpSpPr>
        <p:grpSpPr>
          <a:xfrm>
            <a:off x="1155447" y="6142068"/>
            <a:ext cx="1197411" cy="635052"/>
            <a:chOff x="1055582" y="4658605"/>
            <a:chExt cx="1197409" cy="635052"/>
          </a:xfrm>
        </p:grpSpPr>
        <p:sp>
          <p:nvSpPr>
            <p:cNvPr id="66" name="Up-Down Arrow 65"/>
            <p:cNvSpPr/>
            <p:nvPr/>
          </p:nvSpPr>
          <p:spPr>
            <a:xfrm>
              <a:off x="1999925" y="4658605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70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1055582" y="4675478"/>
              <a:ext cx="102784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 defTabSz="60957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3200" dirty="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rPr>
                <a:t>RPC</a:t>
              </a:r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4215507" y="6142068"/>
            <a:ext cx="1197411" cy="635052"/>
            <a:chOff x="1055582" y="4658605"/>
            <a:chExt cx="1197409" cy="635052"/>
          </a:xfrm>
        </p:grpSpPr>
        <p:sp>
          <p:nvSpPr>
            <p:cNvPr id="74" name="Up-Down Arrow 73"/>
            <p:cNvSpPr/>
            <p:nvPr/>
          </p:nvSpPr>
          <p:spPr>
            <a:xfrm>
              <a:off x="1999925" y="4658605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70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1055582" y="4675478"/>
              <a:ext cx="102784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 defTabSz="60957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3200" dirty="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rPr>
                <a:t>RPC</a:t>
              </a:r>
            </a:p>
          </p:txBody>
        </p:sp>
      </p:grpSp>
      <p:grpSp>
        <p:nvGrpSpPr>
          <p:cNvPr id="76" name="Group 75"/>
          <p:cNvGrpSpPr/>
          <p:nvPr/>
        </p:nvGrpSpPr>
        <p:grpSpPr>
          <a:xfrm>
            <a:off x="6259143" y="6142068"/>
            <a:ext cx="1197411" cy="635052"/>
            <a:chOff x="1055582" y="4658605"/>
            <a:chExt cx="1197409" cy="635052"/>
          </a:xfrm>
        </p:grpSpPr>
        <p:sp>
          <p:nvSpPr>
            <p:cNvPr id="77" name="Up-Down Arrow 76"/>
            <p:cNvSpPr/>
            <p:nvPr/>
          </p:nvSpPr>
          <p:spPr>
            <a:xfrm>
              <a:off x="1999925" y="4658605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70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1055582" y="4675478"/>
              <a:ext cx="102784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 defTabSz="60957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3200" dirty="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rPr>
                <a:t>RPC</a:t>
              </a:r>
            </a:p>
          </p:txBody>
        </p:sp>
      </p:grpSp>
      <p:grpSp>
        <p:nvGrpSpPr>
          <p:cNvPr id="79" name="Group 78"/>
          <p:cNvGrpSpPr/>
          <p:nvPr/>
        </p:nvGrpSpPr>
        <p:grpSpPr>
          <a:xfrm>
            <a:off x="8583147" y="6142068"/>
            <a:ext cx="1197411" cy="635052"/>
            <a:chOff x="1055582" y="4658605"/>
            <a:chExt cx="1197409" cy="635052"/>
          </a:xfrm>
        </p:grpSpPr>
        <p:sp>
          <p:nvSpPr>
            <p:cNvPr id="80" name="Up-Down Arrow 79"/>
            <p:cNvSpPr/>
            <p:nvPr/>
          </p:nvSpPr>
          <p:spPr>
            <a:xfrm>
              <a:off x="1999925" y="4658605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70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1055582" y="4675478"/>
              <a:ext cx="102784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 defTabSz="60957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320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rPr>
                <a:t>RPC</a:t>
              </a:r>
            </a:p>
          </p:txBody>
        </p:sp>
      </p:grpSp>
      <p:sp>
        <p:nvSpPr>
          <p:cNvPr id="10" name="Rectangle 9"/>
          <p:cNvSpPr/>
          <p:nvPr/>
        </p:nvSpPr>
        <p:spPr>
          <a:xfrm>
            <a:off x="445539" y="-637031"/>
            <a:ext cx="11344152" cy="104570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70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33" name="Title 1"/>
          <p:cNvSpPr>
            <a:spLocks noGrp="1"/>
          </p:cNvSpPr>
          <p:nvPr>
            <p:ph type="title"/>
          </p:nvPr>
        </p:nvSpPr>
        <p:spPr>
          <a:xfrm>
            <a:off x="445539" y="-1768529"/>
            <a:ext cx="11746463" cy="1325563"/>
          </a:xfrm>
        </p:spPr>
        <p:txBody>
          <a:bodyPr>
            <a:normAutofit/>
          </a:bodyPr>
          <a:lstStyle/>
          <a:p>
            <a:r>
              <a:rPr lang="en-US" sz="4000" dirty="0"/>
              <a:t>Clipper Decouples Applications and Models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08473" y="-546354"/>
            <a:ext cx="1909439" cy="867668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67687" y="-546354"/>
            <a:ext cx="1828581" cy="867668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30115" y="-546354"/>
            <a:ext cx="1194440" cy="867668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36760" y="-622673"/>
            <a:ext cx="1166301" cy="1019157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5263" y="-546354"/>
            <a:ext cx="1652740" cy="86766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45537" y="-398829"/>
            <a:ext cx="30221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9570" fontAlgn="base">
              <a:spcBef>
                <a:spcPct val="0"/>
              </a:spcBef>
              <a:spcAft>
                <a:spcPct val="0"/>
              </a:spcAft>
            </a:pPr>
            <a:r>
              <a:rPr lang="en-US" sz="3200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Applications</a:t>
            </a:r>
          </a:p>
        </p:txBody>
      </p:sp>
      <p:grpSp>
        <p:nvGrpSpPr>
          <p:cNvPr id="29" name="Group 28"/>
          <p:cNvGrpSpPr/>
          <p:nvPr/>
        </p:nvGrpSpPr>
        <p:grpSpPr>
          <a:xfrm>
            <a:off x="10788964" y="7575873"/>
            <a:ext cx="542513" cy="147044"/>
            <a:chOff x="10658591" y="6109729"/>
            <a:chExt cx="874878" cy="237129"/>
          </a:xfrm>
        </p:grpSpPr>
        <p:sp>
          <p:nvSpPr>
            <p:cNvPr id="28" name="Oval 27"/>
            <p:cNvSpPr/>
            <p:nvPr/>
          </p:nvSpPr>
          <p:spPr>
            <a:xfrm>
              <a:off x="10658591" y="6109729"/>
              <a:ext cx="237129" cy="237129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70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62" name="Oval 61"/>
            <p:cNvSpPr/>
            <p:nvPr/>
          </p:nvSpPr>
          <p:spPr>
            <a:xfrm>
              <a:off x="10977466" y="6109729"/>
              <a:ext cx="237129" cy="237129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70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65" name="Oval 64"/>
            <p:cNvSpPr/>
            <p:nvPr/>
          </p:nvSpPr>
          <p:spPr>
            <a:xfrm>
              <a:off x="11296340" y="6109729"/>
              <a:ext cx="237129" cy="237129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70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FFFFFF"/>
                </a:solidFill>
                <a:latin typeface="Arial" panose="020B0604020202020204"/>
              </a:endParaRP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12645237" y="5805567"/>
            <a:ext cx="2326716" cy="1155036"/>
            <a:chOff x="5142568" y="1782082"/>
            <a:chExt cx="2913611" cy="1446383"/>
          </a:xfrm>
        </p:grpSpPr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142568" y="1782082"/>
              <a:ext cx="2913611" cy="1068324"/>
            </a:xfrm>
            <a:prstGeom prst="rect">
              <a:avLst/>
            </a:prstGeom>
          </p:spPr>
        </p:pic>
        <p:sp>
          <p:nvSpPr>
            <p:cNvPr id="41" name="TextBox 40"/>
            <p:cNvSpPr txBox="1"/>
            <p:nvPr/>
          </p:nvSpPr>
          <p:spPr>
            <a:xfrm>
              <a:off x="6503491" y="2650349"/>
              <a:ext cx="1271052" cy="5781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0957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  <a:latin typeface="Gill Sans Light" charset="0"/>
                  <a:ea typeface="Gill Sans Light" charset="0"/>
                  <a:cs typeface="Gill Sans Light" charset="0"/>
                </a:rPr>
                <a:t>Create</a:t>
              </a:r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12971403" y="5443754"/>
            <a:ext cx="1690790" cy="1180395"/>
            <a:chOff x="8558827" y="2824768"/>
            <a:chExt cx="1690788" cy="1180397"/>
          </a:xfrm>
        </p:grpSpPr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11" cstate="screen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558827" y="2824768"/>
              <a:ext cx="1593117" cy="1004889"/>
            </a:xfrm>
            <a:prstGeom prst="rect">
              <a:avLst/>
            </a:prstGeom>
          </p:spPr>
        </p:pic>
        <p:sp>
          <p:nvSpPr>
            <p:cNvPr id="47" name="Rectangle 46"/>
            <p:cNvSpPr/>
            <p:nvPr/>
          </p:nvSpPr>
          <p:spPr>
            <a:xfrm>
              <a:off x="9197726" y="3235723"/>
              <a:ext cx="1051889" cy="76944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0957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4400" b="1">
                  <a:solidFill>
                    <a:srgbClr val="FFFFFF"/>
                  </a:solidFill>
                  <a:latin typeface="HelveticaNeue" charset="0"/>
                  <a:ea typeface="MS PGothic" pitchFamily="34" charset="-128"/>
                </a:rPr>
                <a:t>VW</a:t>
              </a:r>
              <a:endParaRPr lang="en-US" sz="4400">
                <a:solidFill>
                  <a:srgbClr val="FFFFFF"/>
                </a:solidFill>
                <a:latin typeface="Calibri" pitchFamily="34" charset="0"/>
                <a:ea typeface="MS PGothic" pitchFamily="34" charset="-128"/>
              </a:endParaRPr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19641" y="3517375"/>
            <a:ext cx="1629157" cy="77607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49805" y="3887283"/>
            <a:ext cx="2047697" cy="49391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3300395" y="3362785"/>
            <a:ext cx="2067648" cy="477856"/>
          </a:xfrm>
          <a:prstGeom prst="rect">
            <a:avLst/>
          </a:prstGeom>
        </p:spPr>
      </p:pic>
      <p:grpSp>
        <p:nvGrpSpPr>
          <p:cNvPr id="64" name="Group 63"/>
          <p:cNvGrpSpPr/>
          <p:nvPr/>
        </p:nvGrpSpPr>
        <p:grpSpPr>
          <a:xfrm>
            <a:off x="404128" y="6825012"/>
            <a:ext cx="3361843" cy="1374519"/>
            <a:chOff x="445537" y="5304390"/>
            <a:chExt cx="3361842" cy="1374518"/>
          </a:xfrm>
        </p:grpSpPr>
        <p:sp>
          <p:nvSpPr>
            <p:cNvPr id="82" name="Rectangle 81"/>
            <p:cNvSpPr/>
            <p:nvPr/>
          </p:nvSpPr>
          <p:spPr>
            <a:xfrm>
              <a:off x="445538" y="5687743"/>
              <a:ext cx="3361841" cy="99116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70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latin typeface="Arial" panose="020B0604020202020204"/>
              </a:endParaRPr>
            </a:p>
          </p:txBody>
        </p:sp>
        <p:sp>
          <p:nvSpPr>
            <p:cNvPr id="83" name="Rectangle 82"/>
            <p:cNvSpPr/>
            <p:nvPr/>
          </p:nvSpPr>
          <p:spPr>
            <a:xfrm>
              <a:off x="445537" y="5304390"/>
              <a:ext cx="3361842" cy="40642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7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srgbClr val="FFFFFF"/>
                  </a:solidFill>
                  <a:latin typeface="Helvetica Neue" charset="0"/>
                  <a:ea typeface="Helvetica Neue" charset="0"/>
                  <a:cs typeface="Helvetica Neue" charset="0"/>
                </a:rPr>
                <a:t>Model Container (MC)</a:t>
              </a:r>
            </a:p>
          </p:txBody>
        </p:sp>
      </p:grpSp>
      <p:pic>
        <p:nvPicPr>
          <p:cNvPr id="68" name="Picture 67"/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30622" y="7249922"/>
            <a:ext cx="1707131" cy="90804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972336" y="8199530"/>
            <a:ext cx="2028712" cy="4211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70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244286" y="7388174"/>
            <a:ext cx="152445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70" fontAlgn="base">
              <a:spcBef>
                <a:spcPct val="0"/>
              </a:spcBef>
              <a:spcAft>
                <a:spcPct val="0"/>
              </a:spcAft>
            </a:pPr>
            <a:r>
              <a:rPr lang="en-US" sz="4400" dirty="0" err="1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</a:rPr>
              <a:t>Caffe</a:t>
            </a:r>
            <a:endParaRPr lang="en-US" sz="4400" dirty="0">
              <a:solidFill>
                <a:srgbClr val="000000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FBF0EA58-0268-8947-B1F3-E674AA2D7DA1}"/>
              </a:ext>
            </a:extLst>
          </p:cNvPr>
          <p:cNvSpPr txBox="1"/>
          <p:nvPr/>
        </p:nvSpPr>
        <p:spPr>
          <a:xfrm>
            <a:off x="729823" y="2709562"/>
            <a:ext cx="10995081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entury Gothic" panose="020B0502020202020204" pitchFamily="34" charset="0"/>
                <a:ea typeface="Helvetica Neue Light" charset="0"/>
                <a:cs typeface="Helvetica Neue Light" charset="0"/>
              </a:rPr>
              <a:t>Core system: 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entury Gothic" panose="020B0502020202020204" pitchFamily="34" charset="0"/>
                <a:ea typeface="Helvetica Neue Light" charset="0"/>
                <a:cs typeface="Helvetica Neue Light" charset="0"/>
              </a:rPr>
              <a:t>10K lines of C++ and 8K lines of Python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en-US" sz="32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entury Gothic" panose="020B0502020202020204" pitchFamily="34" charset="0"/>
                <a:ea typeface="Helvetica Neue Light" charset="0"/>
                <a:cs typeface="Helvetica Neue Light" charset="0"/>
              </a:rPr>
              <a:t>Open </a:t>
            </a:r>
            <a:r>
              <a:rPr lang="en-US" sz="3200" dirty="0">
                <a:latin typeface="Century Gothic" panose="020B0502020202020204" pitchFamily="34" charset="0"/>
                <a:ea typeface="Helvetica Neue Light" charset="0"/>
                <a:cs typeface="Helvetica Neue Light" charset="0"/>
              </a:rPr>
              <a:t>S</a:t>
            </a:r>
            <a:r>
              <a:rPr kumimoji="0" lang="en-US" sz="32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entury Gothic" panose="020B0502020202020204" pitchFamily="34" charset="0"/>
                <a:ea typeface="Helvetica Neue Light" charset="0"/>
                <a:cs typeface="Helvetica Neue Light" charset="0"/>
              </a:rPr>
              <a:t>ource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entury Gothic" panose="020B0502020202020204" pitchFamily="34" charset="0"/>
                <a:ea typeface="Helvetica Neue Light" charset="0"/>
                <a:cs typeface="Helvetica Neue Light" charset="0"/>
              </a:rPr>
              <a:t> (Apache License)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entury Gothic" panose="020B0502020202020204" pitchFamily="34" charset="0"/>
                <a:ea typeface="Helvetica Neue Light" charset="0"/>
                <a:cs typeface="Helvetica Neue Light" charset="0"/>
              </a:rPr>
              <a:t> –</a:t>
            </a:r>
            <a:r>
              <a:rPr kumimoji="0" lang="en-US" sz="3200" b="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Century Gothic" panose="020B0502020202020204" pitchFamily="34" charset="0"/>
                <a:ea typeface="Helvetica Neue Light" charset="0"/>
                <a:cs typeface="Helvetica Neue Light" charset="0"/>
              </a:rPr>
              <a:t> </a:t>
            </a:r>
            <a:r>
              <a:rPr kumimoji="0" lang="en-US" sz="3200" b="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Century Gothic" panose="020B0502020202020204" pitchFamily="34" charset="0"/>
                <a:ea typeface="Helvetica Neue Light" charset="0"/>
                <a:cs typeface="Helvetica Neue Light" charset="0"/>
                <a:hlinkClick r:id="rId16"/>
              </a:rPr>
              <a:t>http://clipper.ai</a:t>
            </a:r>
            <a:r>
              <a:rPr kumimoji="0" lang="en-US" sz="3200" b="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Century Gothic" panose="020B0502020202020204" pitchFamily="34" charset="0"/>
                <a:ea typeface="Helvetica Neue Light" charset="0"/>
                <a:cs typeface="Helvetica Neue Light" charset="0"/>
              </a:rPr>
              <a:t> 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entury Gothic" panose="020B0502020202020204" pitchFamily="34" charset="0"/>
              <a:ea typeface="Helvetica Neue Light" charset="0"/>
              <a:cs typeface="Helvetica Neue Light" charset="0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entury Gothic" panose="020B0502020202020204" pitchFamily="34" charset="0"/>
                <a:ea typeface="Helvetica Neue Light" charset="0"/>
                <a:cs typeface="Helvetica Neue Light" charset="0"/>
              </a:rPr>
              <a:t>Designed to</a:t>
            </a:r>
            <a:r>
              <a:rPr kumimoji="0" lang="en-US" sz="3200" b="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Century Gothic" panose="020B0502020202020204" pitchFamily="34" charset="0"/>
                <a:ea typeface="Helvetica Neue Light" charset="0"/>
                <a:cs typeface="Helvetica Neue Light" charset="0"/>
              </a:rPr>
              <a:t> support </a:t>
            </a:r>
            <a:r>
              <a:rPr kumimoji="0" lang="en-US" sz="3200" b="1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Century Gothic" panose="020B0502020202020204" pitchFamily="34" charset="0"/>
                <a:ea typeface="Helvetica Neue Light" charset="0"/>
                <a:cs typeface="Helvetica Neue Light" charset="0"/>
              </a:rPr>
              <a:t>production level</a:t>
            </a:r>
            <a:r>
              <a:rPr kumimoji="0" lang="en-US" sz="3200" b="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Century Gothic" panose="020B0502020202020204" pitchFamily="34" charset="0"/>
                <a:ea typeface="Helvetica Neue Light" charset="0"/>
                <a:cs typeface="Helvetica Neue Light" charset="0"/>
              </a:rPr>
              <a:t> query traffic</a:t>
            </a:r>
          </a:p>
          <a:p>
            <a:pPr marL="914400" lvl="1" indent="-457200">
              <a:spcBef>
                <a:spcPts val="1200"/>
              </a:spcBef>
              <a:buFont typeface="Wingdings" pitchFamily="2" charset="2"/>
              <a:buChar char="Ø"/>
              <a:defRPr/>
            </a:pPr>
            <a:r>
              <a:rPr lang="en-US" sz="3200" dirty="0">
                <a:latin typeface="Century Gothic" panose="020B0502020202020204" pitchFamily="34" charset="0"/>
                <a:ea typeface="Helvetica Neue Light" charset="0"/>
                <a:cs typeface="Helvetica Neue Light" charset="0"/>
              </a:rPr>
              <a:t>Deliver low + predictable latency</a:t>
            </a:r>
            <a:endParaRPr lang="en-US" sz="3200" baseline="0" dirty="0">
              <a:latin typeface="Century Gothic" panose="020B0502020202020204" pitchFamily="34" charset="0"/>
              <a:ea typeface="Helvetica Neue Light" charset="0"/>
              <a:cs typeface="Helvetica Neue Light" charset="0"/>
            </a:endParaRPr>
          </a:p>
        </p:txBody>
      </p:sp>
      <p:pic>
        <p:nvPicPr>
          <p:cNvPr id="102" name="Picture 101">
            <a:extLst>
              <a:ext uri="{FF2B5EF4-FFF2-40B4-BE49-F238E27FC236}">
                <a16:creationId xmlns:a16="http://schemas.microsoft.com/office/drawing/2014/main" id="{DF78F7CE-C165-0347-908B-30B53C72ACAE}"/>
              </a:ext>
            </a:extLst>
          </p:cNvPr>
          <p:cNvPicPr>
            <a:picLocks noChangeAspect="1"/>
          </p:cNvPicPr>
          <p:nvPr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3615" y="1387389"/>
            <a:ext cx="1493904" cy="1196719"/>
          </a:xfrm>
          <a:prstGeom prst="rect">
            <a:avLst/>
          </a:prstGeom>
        </p:spPr>
      </p:pic>
      <p:grpSp>
        <p:nvGrpSpPr>
          <p:cNvPr id="90" name="Group 89">
            <a:extLst>
              <a:ext uri="{FF2B5EF4-FFF2-40B4-BE49-F238E27FC236}">
                <a16:creationId xmlns:a16="http://schemas.microsoft.com/office/drawing/2014/main" id="{A4BA1ACB-BBA7-B342-944B-AF30CC553E5D}"/>
              </a:ext>
            </a:extLst>
          </p:cNvPr>
          <p:cNvGrpSpPr/>
          <p:nvPr/>
        </p:nvGrpSpPr>
        <p:grpSpPr>
          <a:xfrm>
            <a:off x="3809008" y="486092"/>
            <a:ext cx="1736806" cy="698557"/>
            <a:chOff x="3857392" y="2298303"/>
            <a:chExt cx="1736805" cy="635052"/>
          </a:xfrm>
        </p:grpSpPr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0D550CA6-788C-8443-97A5-D1452321276B}"/>
                </a:ext>
              </a:extLst>
            </p:cNvPr>
            <p:cNvSpPr txBox="1"/>
            <p:nvPr/>
          </p:nvSpPr>
          <p:spPr>
            <a:xfrm>
              <a:off x="3857392" y="2323442"/>
              <a:ext cx="1483739" cy="5316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 defTabSz="914377"/>
              <a:r>
                <a:rPr lang="en-US" sz="3200" dirty="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rPr>
                <a:t>Predict</a:t>
              </a:r>
            </a:p>
          </p:txBody>
        </p:sp>
        <p:sp>
          <p:nvSpPr>
            <p:cNvPr id="92" name="Up-Down Arrow 91">
              <a:extLst>
                <a:ext uri="{FF2B5EF4-FFF2-40B4-BE49-F238E27FC236}">
                  <a16:creationId xmlns:a16="http://schemas.microsoft.com/office/drawing/2014/main" id="{2ECA850D-A727-AA40-945C-603BC9B3B9AB}"/>
                </a:ext>
              </a:extLst>
            </p:cNvPr>
            <p:cNvSpPr/>
            <p:nvPr/>
          </p:nvSpPr>
          <p:spPr>
            <a:xfrm>
              <a:off x="5341131" y="2298303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en-US" sz="2400">
                <a:solidFill>
                  <a:srgbClr val="FFFFFF"/>
                </a:solidFill>
                <a:latin typeface="Arial" panose="020B0604020202020204"/>
              </a:endParaRPr>
            </a:p>
          </p:txBody>
        </p:sp>
      </p:grpSp>
      <p:sp>
        <p:nvSpPr>
          <p:cNvPr id="93" name="TextBox 92">
            <a:extLst>
              <a:ext uri="{FF2B5EF4-FFF2-40B4-BE49-F238E27FC236}">
                <a16:creationId xmlns:a16="http://schemas.microsoft.com/office/drawing/2014/main" id="{E94D40CE-E553-4B4A-B7AA-F69661F55CD2}"/>
              </a:ext>
            </a:extLst>
          </p:cNvPr>
          <p:cNvSpPr txBox="1"/>
          <p:nvPr/>
        </p:nvSpPr>
        <p:spPr>
          <a:xfrm>
            <a:off x="6243209" y="542025"/>
            <a:ext cx="41537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/>
            <a:r>
              <a:rPr lang="en-US" sz="3200" b="1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RPC/REST Interface</a:t>
            </a:r>
          </a:p>
        </p:txBody>
      </p:sp>
    </p:spTree>
    <p:extLst>
      <p:ext uri="{BB962C8B-B14F-4D97-AF65-F5344CB8AC3E}">
        <p14:creationId xmlns:p14="http://schemas.microsoft.com/office/powerpoint/2010/main" val="29425095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" grpId="0" build="p" bldLvl="2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290510" y="246063"/>
            <a:ext cx="1190149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r>
              <a:rPr lang="en-US" sz="4800" b="1" i="1" dirty="0">
                <a:solidFill>
                  <a:schemeClr val="accent6">
                    <a:lumMod val="7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How does Clipper satisfy the prediction-serving requirements?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A062603-C1B2-5049-8AD8-500548925549}"/>
              </a:ext>
            </a:extLst>
          </p:cNvPr>
          <p:cNvSpPr txBox="1"/>
          <p:nvPr/>
        </p:nvSpPr>
        <p:spPr>
          <a:xfrm>
            <a:off x="621792" y="1571626"/>
            <a:ext cx="886968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lnSpc>
                <a:spcPct val="200000"/>
              </a:lnSpc>
              <a:buFont typeface="Wingdings" pitchFamily="2" charset="2"/>
              <a:buChar char="q"/>
            </a:pPr>
            <a:r>
              <a:rPr lang="en-US" sz="4800" i="1" dirty="0">
                <a:solidFill>
                  <a:schemeClr val="accent6">
                    <a:lumMod val="75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Manageable</a:t>
            </a:r>
          </a:p>
          <a:p>
            <a:pPr marL="1143000" lvl="1" indent="-685800">
              <a:buFont typeface="Wingdings" pitchFamily="2" charset="2"/>
              <a:buChar char="q"/>
            </a:pPr>
            <a:r>
              <a:rPr lang="en-US" sz="4800" i="1" dirty="0">
                <a:solidFill>
                  <a:schemeClr val="accent6">
                    <a:lumMod val="75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Simple model deployment</a:t>
            </a:r>
          </a:p>
          <a:p>
            <a:pPr marL="1143000" lvl="1" indent="-685800">
              <a:buFont typeface="Wingdings" pitchFamily="2" charset="2"/>
              <a:buChar char="q"/>
            </a:pPr>
            <a:r>
              <a:rPr lang="en-US" sz="4800" i="1" dirty="0">
                <a:solidFill>
                  <a:schemeClr val="accent6">
                    <a:lumMod val="75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Custom model metrics</a:t>
            </a:r>
          </a:p>
        </p:txBody>
      </p:sp>
    </p:spTree>
    <p:extLst>
      <p:ext uri="{BB962C8B-B14F-4D97-AF65-F5344CB8AC3E}">
        <p14:creationId xmlns:p14="http://schemas.microsoft.com/office/powerpoint/2010/main" val="569016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bldLvl="2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56"/>
          <p:cNvSpPr/>
          <p:nvPr/>
        </p:nvSpPr>
        <p:spPr>
          <a:xfrm>
            <a:off x="445567" y="-197643"/>
            <a:ext cx="11344122" cy="1504273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>
              <a:solidFill>
                <a:schemeClr val="tx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4949993" y="169773"/>
            <a:ext cx="212750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Clipper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783991" y="-987845"/>
            <a:ext cx="1736806" cy="635052"/>
            <a:chOff x="783991" y="2298303"/>
            <a:chExt cx="1736806" cy="635052"/>
          </a:xfrm>
        </p:grpSpPr>
        <p:sp>
          <p:nvSpPr>
            <p:cNvPr id="22" name="TextBox 21"/>
            <p:cNvSpPr txBox="1"/>
            <p:nvPr/>
          </p:nvSpPr>
          <p:spPr>
            <a:xfrm>
              <a:off x="783991" y="2323442"/>
              <a:ext cx="148374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3200" dirty="0">
                  <a:latin typeface="Helvetica Neue" charset="0"/>
                  <a:ea typeface="Helvetica Neue" charset="0"/>
                  <a:cs typeface="Helvetica Neue" charset="0"/>
                </a:rPr>
                <a:t>Predict</a:t>
              </a:r>
            </a:p>
          </p:txBody>
        </p:sp>
        <p:sp>
          <p:nvSpPr>
            <p:cNvPr id="23" name="Up-Down Arrow 22"/>
            <p:cNvSpPr/>
            <p:nvPr/>
          </p:nvSpPr>
          <p:spPr>
            <a:xfrm>
              <a:off x="2267731" y="2298303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9352297" y="-987845"/>
            <a:ext cx="2242656" cy="635052"/>
            <a:chOff x="9498601" y="2298303"/>
            <a:chExt cx="2242656" cy="635052"/>
          </a:xfrm>
        </p:grpSpPr>
        <p:sp>
          <p:nvSpPr>
            <p:cNvPr id="50" name="TextBox 49"/>
            <p:cNvSpPr txBox="1"/>
            <p:nvPr/>
          </p:nvSpPr>
          <p:spPr>
            <a:xfrm>
              <a:off x="9741992" y="2323442"/>
              <a:ext cx="199926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>
                  <a:latin typeface="Helvetica Neue" charset="0"/>
                  <a:ea typeface="Helvetica Neue" charset="0"/>
                  <a:cs typeface="Helvetica Neue" charset="0"/>
                </a:rPr>
                <a:t>Feedback</a:t>
              </a:r>
            </a:p>
          </p:txBody>
        </p:sp>
        <p:sp>
          <p:nvSpPr>
            <p:cNvPr id="51" name="Up-Down Arrow 50"/>
            <p:cNvSpPr/>
            <p:nvPr/>
          </p:nvSpPr>
          <p:spPr>
            <a:xfrm>
              <a:off x="9498601" y="2298303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2" name="TextBox 51"/>
          <p:cNvSpPr txBox="1"/>
          <p:nvPr/>
        </p:nvSpPr>
        <p:spPr>
          <a:xfrm>
            <a:off x="4054677" y="-962706"/>
            <a:ext cx="41537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Helvetica Neue" charset="0"/>
                <a:ea typeface="Helvetica Neue" charset="0"/>
                <a:cs typeface="Helvetica Neue" charset="0"/>
              </a:rPr>
              <a:t>RPC/REST Interface</a:t>
            </a:r>
          </a:p>
        </p:txBody>
      </p:sp>
      <p:sp>
        <p:nvSpPr>
          <p:cNvPr id="34" name="Rectangle 33"/>
          <p:cNvSpPr/>
          <p:nvPr/>
        </p:nvSpPr>
        <p:spPr>
          <a:xfrm>
            <a:off x="6079346" y="3403518"/>
            <a:ext cx="1810909" cy="4318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4031690" y="2018242"/>
            <a:ext cx="1810909" cy="1374518"/>
            <a:chOff x="4031690" y="5304390"/>
            <a:chExt cx="1810909" cy="1374518"/>
          </a:xfrm>
        </p:grpSpPr>
        <p:sp>
          <p:nvSpPr>
            <p:cNvPr id="56" name="Rectangle 55"/>
            <p:cNvSpPr/>
            <p:nvPr/>
          </p:nvSpPr>
          <p:spPr>
            <a:xfrm>
              <a:off x="4031690" y="5687743"/>
              <a:ext cx="1810909" cy="99116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Rectangle 1"/>
            <p:cNvSpPr/>
            <p:nvPr/>
          </p:nvSpPr>
          <p:spPr>
            <a:xfrm>
              <a:off x="4285691" y="5878308"/>
              <a:ext cx="1524776" cy="769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400" dirty="0" err="1">
                  <a:latin typeface="Helvetica" charset="0"/>
                  <a:ea typeface="Helvetica" charset="0"/>
                  <a:cs typeface="Helvetica" charset="0"/>
                </a:rPr>
                <a:t>Caffe</a:t>
              </a:r>
              <a:endParaRPr lang="en-US" sz="4400" dirty="0">
                <a:latin typeface="Helvetica" charset="0"/>
                <a:ea typeface="Helvetica" charset="0"/>
                <a:cs typeface="Helvetica" charset="0"/>
              </a:endParaRPr>
            </a:p>
          </p:txBody>
        </p:sp>
        <p:sp>
          <p:nvSpPr>
            <p:cNvPr id="69" name="Rectangle 68"/>
            <p:cNvSpPr/>
            <p:nvPr/>
          </p:nvSpPr>
          <p:spPr>
            <a:xfrm>
              <a:off x="4031690" y="5304390"/>
              <a:ext cx="1810909" cy="40642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rPr>
                <a:t>MC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6079346" y="2018242"/>
            <a:ext cx="1810909" cy="1677323"/>
            <a:chOff x="6079346" y="5304390"/>
            <a:chExt cx="1810909" cy="1677323"/>
          </a:xfrm>
        </p:grpSpPr>
        <p:pic>
          <p:nvPicPr>
            <p:cNvPr id="49" name="Picture 48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106711" y="5666228"/>
              <a:ext cx="1764600" cy="1315485"/>
            </a:xfrm>
            <a:prstGeom prst="rect">
              <a:avLst/>
            </a:prstGeom>
          </p:spPr>
        </p:pic>
        <p:sp>
          <p:nvSpPr>
            <p:cNvPr id="58" name="Rectangle 57"/>
            <p:cNvSpPr/>
            <p:nvPr/>
          </p:nvSpPr>
          <p:spPr>
            <a:xfrm>
              <a:off x="6079346" y="5687744"/>
              <a:ext cx="1810909" cy="991164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/>
            <p:cNvSpPr/>
            <p:nvPr/>
          </p:nvSpPr>
          <p:spPr>
            <a:xfrm>
              <a:off x="6079346" y="5304390"/>
              <a:ext cx="1810909" cy="40642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rPr>
                <a:t>MC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8110363" y="2018242"/>
            <a:ext cx="2418934" cy="1374518"/>
            <a:chOff x="8110363" y="5304390"/>
            <a:chExt cx="2418934" cy="1374518"/>
          </a:xfrm>
        </p:grpSpPr>
        <p:sp>
          <p:nvSpPr>
            <p:cNvPr id="60" name="Rectangle 59"/>
            <p:cNvSpPr/>
            <p:nvPr/>
          </p:nvSpPr>
          <p:spPr>
            <a:xfrm>
              <a:off x="8110363" y="5687743"/>
              <a:ext cx="2418934" cy="99116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320058" y="5845977"/>
              <a:ext cx="2032000" cy="736600"/>
            </a:xfrm>
            <a:prstGeom prst="rect">
              <a:avLst/>
            </a:prstGeom>
          </p:spPr>
        </p:pic>
        <p:sp>
          <p:nvSpPr>
            <p:cNvPr id="71" name="Rectangle 70"/>
            <p:cNvSpPr/>
            <p:nvPr/>
          </p:nvSpPr>
          <p:spPr>
            <a:xfrm>
              <a:off x="8110363" y="5304390"/>
              <a:ext cx="2418934" cy="40642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rPr>
                <a:t>MC</a:t>
              </a: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1196853" y="1346055"/>
            <a:ext cx="1197411" cy="635052"/>
            <a:chOff x="1055580" y="4658605"/>
            <a:chExt cx="1197411" cy="635052"/>
          </a:xfrm>
        </p:grpSpPr>
        <p:sp>
          <p:nvSpPr>
            <p:cNvPr id="66" name="Up-Down Arrow 65"/>
            <p:cNvSpPr/>
            <p:nvPr/>
          </p:nvSpPr>
          <p:spPr>
            <a:xfrm>
              <a:off x="1999925" y="4658605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1055580" y="4675478"/>
              <a:ext cx="102784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3200" dirty="0">
                  <a:latin typeface="Helvetica Neue" charset="0"/>
                  <a:ea typeface="Helvetica Neue" charset="0"/>
                  <a:cs typeface="Helvetica Neue" charset="0"/>
                </a:rPr>
                <a:t>RPC</a:t>
              </a:r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4256913" y="1346055"/>
            <a:ext cx="1197411" cy="635052"/>
            <a:chOff x="1055580" y="4658605"/>
            <a:chExt cx="1197411" cy="635052"/>
          </a:xfrm>
        </p:grpSpPr>
        <p:sp>
          <p:nvSpPr>
            <p:cNvPr id="74" name="Up-Down Arrow 73"/>
            <p:cNvSpPr/>
            <p:nvPr/>
          </p:nvSpPr>
          <p:spPr>
            <a:xfrm>
              <a:off x="1999925" y="4658605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1055580" y="4675478"/>
              <a:ext cx="102784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3200" dirty="0">
                  <a:latin typeface="Helvetica Neue" charset="0"/>
                  <a:ea typeface="Helvetica Neue" charset="0"/>
                  <a:cs typeface="Helvetica Neue" charset="0"/>
                </a:rPr>
                <a:t>RPC</a:t>
              </a:r>
            </a:p>
          </p:txBody>
        </p:sp>
      </p:grpSp>
      <p:grpSp>
        <p:nvGrpSpPr>
          <p:cNvPr id="76" name="Group 75"/>
          <p:cNvGrpSpPr/>
          <p:nvPr/>
        </p:nvGrpSpPr>
        <p:grpSpPr>
          <a:xfrm>
            <a:off x="6300548" y="1346055"/>
            <a:ext cx="1197411" cy="635052"/>
            <a:chOff x="1055580" y="4658605"/>
            <a:chExt cx="1197411" cy="635052"/>
          </a:xfrm>
        </p:grpSpPr>
        <p:sp>
          <p:nvSpPr>
            <p:cNvPr id="77" name="Up-Down Arrow 76"/>
            <p:cNvSpPr/>
            <p:nvPr/>
          </p:nvSpPr>
          <p:spPr>
            <a:xfrm>
              <a:off x="1999925" y="4658605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1055580" y="4675478"/>
              <a:ext cx="102784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3200" dirty="0">
                  <a:latin typeface="Helvetica Neue" charset="0"/>
                  <a:ea typeface="Helvetica Neue" charset="0"/>
                  <a:cs typeface="Helvetica Neue" charset="0"/>
                </a:rPr>
                <a:t>RPC</a:t>
              </a:r>
            </a:p>
          </p:txBody>
        </p:sp>
      </p:grpSp>
      <p:grpSp>
        <p:nvGrpSpPr>
          <p:cNvPr id="79" name="Group 78"/>
          <p:cNvGrpSpPr/>
          <p:nvPr/>
        </p:nvGrpSpPr>
        <p:grpSpPr>
          <a:xfrm>
            <a:off x="8624554" y="1346055"/>
            <a:ext cx="1197411" cy="635052"/>
            <a:chOff x="1055580" y="4658605"/>
            <a:chExt cx="1197411" cy="635052"/>
          </a:xfrm>
        </p:grpSpPr>
        <p:sp>
          <p:nvSpPr>
            <p:cNvPr id="80" name="Up-Down Arrow 79"/>
            <p:cNvSpPr/>
            <p:nvPr/>
          </p:nvSpPr>
          <p:spPr>
            <a:xfrm>
              <a:off x="1999925" y="4658605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1055580" y="4675478"/>
              <a:ext cx="102784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3200">
                  <a:latin typeface="Helvetica Neue" charset="0"/>
                  <a:ea typeface="Helvetica Neue" charset="0"/>
                  <a:cs typeface="Helvetica Neue" charset="0"/>
                </a:rPr>
                <a:t>RPC</a:t>
              </a:r>
            </a:p>
          </p:txBody>
        </p:sp>
      </p:grpSp>
      <p:sp>
        <p:nvSpPr>
          <p:cNvPr id="10" name="Rectangle 9"/>
          <p:cNvSpPr/>
          <p:nvPr/>
        </p:nvSpPr>
        <p:spPr>
          <a:xfrm>
            <a:off x="445538" y="-2167797"/>
            <a:ext cx="11344152" cy="104570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itle 1"/>
          <p:cNvSpPr>
            <a:spLocks noGrp="1"/>
          </p:cNvSpPr>
          <p:nvPr>
            <p:ph type="title"/>
          </p:nvPr>
        </p:nvSpPr>
        <p:spPr>
          <a:xfrm>
            <a:off x="445538" y="-3299293"/>
            <a:ext cx="11746462" cy="1325563"/>
          </a:xfrm>
        </p:spPr>
        <p:txBody>
          <a:bodyPr>
            <a:normAutofit/>
          </a:bodyPr>
          <a:lstStyle/>
          <a:p>
            <a:r>
              <a:rPr lang="en-US" sz="4000" dirty="0"/>
              <a:t>Clipper Decouples Applications and Models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08471" y="-2077119"/>
            <a:ext cx="1909438" cy="867668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67685" y="-2077119"/>
            <a:ext cx="1828581" cy="867668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30114" y="-2077119"/>
            <a:ext cx="1194440" cy="867668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36759" y="-2153437"/>
            <a:ext cx="1166301" cy="1019157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15263" y="-2077119"/>
            <a:ext cx="1652740" cy="86766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45537" y="-1929593"/>
            <a:ext cx="30221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Helvetica Neue" charset="0"/>
                <a:ea typeface="Helvetica Neue" charset="0"/>
                <a:cs typeface="Helvetica Neue" charset="0"/>
              </a:rPr>
              <a:t>Applications</a:t>
            </a:r>
          </a:p>
        </p:txBody>
      </p:sp>
      <p:grpSp>
        <p:nvGrpSpPr>
          <p:cNvPr id="29" name="Group 28"/>
          <p:cNvGrpSpPr/>
          <p:nvPr/>
        </p:nvGrpSpPr>
        <p:grpSpPr>
          <a:xfrm>
            <a:off x="10830370" y="2779863"/>
            <a:ext cx="542513" cy="147044"/>
            <a:chOff x="10658591" y="6109729"/>
            <a:chExt cx="874878" cy="237129"/>
          </a:xfrm>
        </p:grpSpPr>
        <p:sp>
          <p:nvSpPr>
            <p:cNvPr id="28" name="Oval 27"/>
            <p:cNvSpPr/>
            <p:nvPr/>
          </p:nvSpPr>
          <p:spPr>
            <a:xfrm>
              <a:off x="10658591" y="6109729"/>
              <a:ext cx="237129" cy="237129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/>
            <p:cNvSpPr/>
            <p:nvPr/>
          </p:nvSpPr>
          <p:spPr>
            <a:xfrm>
              <a:off x="10977466" y="6109729"/>
              <a:ext cx="237129" cy="237129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/>
            <p:cNvSpPr/>
            <p:nvPr/>
          </p:nvSpPr>
          <p:spPr>
            <a:xfrm>
              <a:off x="11296340" y="6109729"/>
              <a:ext cx="237129" cy="237129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12645237" y="2519417"/>
            <a:ext cx="2326716" cy="1095106"/>
            <a:chOff x="5142568" y="1782082"/>
            <a:chExt cx="2913611" cy="1371336"/>
          </a:xfrm>
        </p:grpSpPr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142568" y="1782082"/>
              <a:ext cx="2913611" cy="1068324"/>
            </a:xfrm>
            <a:prstGeom prst="rect">
              <a:avLst/>
            </a:prstGeom>
          </p:spPr>
        </p:pic>
        <p:sp>
          <p:nvSpPr>
            <p:cNvPr id="41" name="TextBox 40"/>
            <p:cNvSpPr txBox="1"/>
            <p:nvPr/>
          </p:nvSpPr>
          <p:spPr>
            <a:xfrm>
              <a:off x="6503490" y="2650350"/>
              <a:ext cx="1106050" cy="5030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>
                  <a:latin typeface="Gill Sans Light" charset="0"/>
                  <a:ea typeface="Gill Sans Light" charset="0"/>
                  <a:cs typeface="Gill Sans Light" charset="0"/>
                </a:rPr>
                <a:t>Create</a:t>
              </a:r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12971397" y="2157604"/>
            <a:ext cx="1711628" cy="1180396"/>
            <a:chOff x="8558827" y="2824768"/>
            <a:chExt cx="1711628" cy="1180396"/>
          </a:xfrm>
        </p:grpSpPr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11" cstate="screen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558827" y="2824768"/>
              <a:ext cx="1593117" cy="1004889"/>
            </a:xfrm>
            <a:prstGeom prst="rect">
              <a:avLst/>
            </a:prstGeom>
          </p:spPr>
        </p:pic>
        <p:sp>
          <p:nvSpPr>
            <p:cNvPr id="47" name="Rectangle 46"/>
            <p:cNvSpPr/>
            <p:nvPr/>
          </p:nvSpPr>
          <p:spPr>
            <a:xfrm>
              <a:off x="9197725" y="3235723"/>
              <a:ext cx="1072730" cy="769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400" b="1">
                  <a:solidFill>
                    <a:schemeClr val="bg1"/>
                  </a:solidFill>
                  <a:latin typeface="HelveticaNeue" charset="0"/>
                </a:rPr>
                <a:t>VW</a:t>
              </a:r>
              <a:endParaRPr lang="en-US" sz="4400">
                <a:solidFill>
                  <a:schemeClr val="bg1"/>
                </a:solidFill>
              </a:endParaRPr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19641" y="231224"/>
            <a:ext cx="1629157" cy="77607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49805" y="601133"/>
            <a:ext cx="2047697" cy="49391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3300395" y="76637"/>
            <a:ext cx="2067648" cy="477856"/>
          </a:xfrm>
          <a:prstGeom prst="rect">
            <a:avLst/>
          </a:prstGeom>
        </p:spPr>
      </p:pic>
      <p:grpSp>
        <p:nvGrpSpPr>
          <p:cNvPr id="63" name="Group 62"/>
          <p:cNvGrpSpPr/>
          <p:nvPr/>
        </p:nvGrpSpPr>
        <p:grpSpPr>
          <a:xfrm>
            <a:off x="445537" y="2029000"/>
            <a:ext cx="3361842" cy="1374518"/>
            <a:chOff x="445537" y="4154449"/>
            <a:chExt cx="3361842" cy="1374518"/>
          </a:xfrm>
        </p:grpSpPr>
        <p:grpSp>
          <p:nvGrpSpPr>
            <p:cNvPr id="64" name="Group 63"/>
            <p:cNvGrpSpPr/>
            <p:nvPr/>
          </p:nvGrpSpPr>
          <p:grpSpPr>
            <a:xfrm>
              <a:off x="445537" y="4154449"/>
              <a:ext cx="3361842" cy="1374518"/>
              <a:chOff x="445537" y="5304390"/>
              <a:chExt cx="3361842" cy="1374518"/>
            </a:xfrm>
          </p:grpSpPr>
          <p:sp>
            <p:nvSpPr>
              <p:cNvPr id="82" name="Rectangle 81"/>
              <p:cNvSpPr/>
              <p:nvPr/>
            </p:nvSpPr>
            <p:spPr>
              <a:xfrm>
                <a:off x="445538" y="5687743"/>
                <a:ext cx="3361841" cy="99116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445537" y="5304390"/>
                <a:ext cx="3361842" cy="406426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chemeClr val="bg1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Model Container (MC)</a:t>
                </a:r>
              </a:p>
            </p:txBody>
          </p:sp>
        </p:grpSp>
        <p:pic>
          <p:nvPicPr>
            <p:cNvPr id="68" name="Picture 67"/>
            <p:cNvPicPr>
              <a:picLocks noChangeAspect="1"/>
            </p:cNvPicPr>
            <p:nvPr/>
          </p:nvPicPr>
          <p:blipFill>
            <a:blip r:embed="rId1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72031" y="4579360"/>
              <a:ext cx="1707129" cy="908047"/>
            </a:xfrm>
            <a:prstGeom prst="rect">
              <a:avLst/>
            </a:prstGeom>
          </p:spPr>
        </p:pic>
      </p:grpSp>
      <p:sp>
        <p:nvSpPr>
          <p:cNvPr id="6" name="Rectangle 5"/>
          <p:cNvSpPr/>
          <p:nvPr/>
        </p:nvSpPr>
        <p:spPr>
          <a:xfrm>
            <a:off x="6013745" y="3403518"/>
            <a:ext cx="2028712" cy="4211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Content Placeholder 3">
            <a:extLst>
              <a:ext uri="{FF2B5EF4-FFF2-40B4-BE49-F238E27FC236}">
                <a16:creationId xmlns:a16="http://schemas.microsoft.com/office/drawing/2014/main" id="{3434D012-90E3-154D-8D4B-B4E71871546B}"/>
              </a:ext>
            </a:extLst>
          </p:cNvPr>
          <p:cNvSpPr txBox="1">
            <a:spLocks/>
          </p:cNvSpPr>
          <p:nvPr/>
        </p:nvSpPr>
        <p:spPr>
          <a:xfrm>
            <a:off x="361368" y="3733459"/>
            <a:ext cx="11718088" cy="29292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42913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SzPct val="100000"/>
              <a:buFont typeface="Wingdings" charset="2"/>
              <a:buChar char="Ø"/>
              <a:tabLst/>
              <a:defRPr sz="2800" b="0" i="0" kern="120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1pPr>
            <a:lvl2pPr marL="914400" indent="-45720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tabLst/>
              <a:defRPr sz="2400" b="0" i="0" kern="120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2pPr>
            <a:lvl3pPr marL="1373188" indent="-3111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tabLst/>
              <a:defRPr sz="2000" b="0" i="0" kern="120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3pPr>
            <a:lvl4pPr marL="1830388" indent="-236538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tabLst/>
              <a:defRPr sz="1800" b="0" i="0" kern="120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4pPr>
            <a:lvl5pPr marL="2287588" indent="-2349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tabLst/>
              <a:defRPr sz="1800" b="0" i="0" kern="120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287" indent="0">
              <a:buFont typeface="Wingdings" charset="2"/>
              <a:buNone/>
            </a:pPr>
            <a:r>
              <a:rPr lang="en-US" b="1" dirty="0"/>
              <a:t>Common Interface </a:t>
            </a:r>
            <a:r>
              <a:rPr lang="en-US" b="1" dirty="0">
                <a:sym typeface="Wingdings"/>
              </a:rPr>
              <a:t> </a:t>
            </a:r>
            <a:r>
              <a:rPr lang="en-US" b="1" dirty="0"/>
              <a:t>Simplifies Deployment: </a:t>
            </a:r>
          </a:p>
          <a:p>
            <a:r>
              <a:rPr lang="en-US" dirty="0"/>
              <a:t>Evaluate models using original code &amp; systems</a:t>
            </a:r>
          </a:p>
          <a:p>
            <a:r>
              <a:rPr lang="en-US" dirty="0"/>
              <a:t>Abstract away performance sensitive serving code from data scientists</a:t>
            </a:r>
          </a:p>
          <a:p>
            <a:r>
              <a:rPr lang="en-US" dirty="0"/>
              <a:t>Models run in separate processes as Docker containers</a:t>
            </a:r>
          </a:p>
          <a:p>
            <a:pPr lvl="1"/>
            <a:r>
              <a:rPr lang="en-US" dirty="0"/>
              <a:t>Resource isolation: Cutting edge ML frameworks can be buggy</a:t>
            </a:r>
          </a:p>
        </p:txBody>
      </p:sp>
    </p:spTree>
    <p:extLst>
      <p:ext uri="{BB962C8B-B14F-4D97-AF65-F5344CB8AC3E}">
        <p14:creationId xmlns:p14="http://schemas.microsoft.com/office/powerpoint/2010/main" val="17637352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521738" y="2331720"/>
            <a:ext cx="11487382" cy="405384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itle 1"/>
          <p:cNvSpPr>
            <a:spLocks noGrp="1"/>
          </p:cNvSpPr>
          <p:nvPr>
            <p:ph type="title"/>
          </p:nvPr>
        </p:nvSpPr>
        <p:spPr>
          <a:xfrm>
            <a:off x="354098" y="-106204"/>
            <a:ext cx="11487382" cy="1325563"/>
          </a:xfrm>
        </p:spPr>
        <p:txBody>
          <a:bodyPr>
            <a:noAutofit/>
          </a:bodyPr>
          <a:lstStyle/>
          <a:p>
            <a:r>
              <a:rPr lang="en-US" sz="5500" dirty="0">
                <a:latin typeface="Helvetica Neue Light" charset="0"/>
                <a:ea typeface="Helvetica Neue Light" charset="0"/>
                <a:cs typeface="Helvetica Neue Light" charset="0"/>
              </a:rPr>
              <a:t>Container-based Model Deployment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524000" y="2895600"/>
            <a:ext cx="10668000" cy="286232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spcAft>
                <a:spcPts val="1800"/>
              </a:spcAft>
            </a:pPr>
            <a:r>
              <a:rPr lang="en-US" sz="5000" dirty="0">
                <a:latin typeface="Consolas" charset="0"/>
                <a:ea typeface="Consolas" charset="0"/>
                <a:cs typeface="Consolas" charset="0"/>
              </a:rPr>
              <a:t>class </a:t>
            </a:r>
            <a:r>
              <a:rPr lang="en-US" sz="5000" dirty="0" err="1">
                <a:latin typeface="Consolas" charset="0"/>
                <a:ea typeface="Consolas" charset="0"/>
                <a:cs typeface="Consolas" charset="0"/>
              </a:rPr>
              <a:t>ModelContainer</a:t>
            </a:r>
            <a:r>
              <a:rPr lang="en-US" sz="5000" dirty="0">
                <a:latin typeface="Consolas" charset="0"/>
                <a:ea typeface="Consolas" charset="0"/>
                <a:cs typeface="Consolas" charset="0"/>
              </a:rPr>
              <a:t>:</a:t>
            </a:r>
          </a:p>
          <a:p>
            <a:pPr>
              <a:spcAft>
                <a:spcPts val="1800"/>
              </a:spcAft>
            </a:pPr>
            <a:r>
              <a:rPr lang="en-US" sz="5000" dirty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sz="5000" dirty="0" err="1">
                <a:latin typeface="Consolas" charset="0"/>
                <a:ea typeface="Consolas" charset="0"/>
                <a:cs typeface="Consolas" charset="0"/>
              </a:rPr>
              <a:t>def</a:t>
            </a:r>
            <a:r>
              <a:rPr lang="en-US" sz="5000" dirty="0">
                <a:latin typeface="Consolas" charset="0"/>
                <a:ea typeface="Consolas" charset="0"/>
                <a:cs typeface="Consolas" charset="0"/>
              </a:rPr>
              <a:t> __</a:t>
            </a:r>
            <a:r>
              <a:rPr lang="en-US" sz="5000" dirty="0" err="1">
                <a:latin typeface="Consolas" charset="0"/>
                <a:ea typeface="Consolas" charset="0"/>
                <a:cs typeface="Consolas" charset="0"/>
              </a:rPr>
              <a:t>init</a:t>
            </a:r>
            <a:r>
              <a:rPr lang="en-US" sz="5000" dirty="0">
                <a:latin typeface="Consolas" charset="0"/>
                <a:ea typeface="Consolas" charset="0"/>
                <a:cs typeface="Consolas" charset="0"/>
              </a:rPr>
              <a:t>__(</a:t>
            </a:r>
            <a:r>
              <a:rPr lang="en-US" sz="5000" dirty="0" err="1">
                <a:latin typeface="Consolas" charset="0"/>
                <a:ea typeface="Consolas" charset="0"/>
                <a:cs typeface="Consolas" charset="0"/>
              </a:rPr>
              <a:t>model_data</a:t>
            </a:r>
            <a:r>
              <a:rPr lang="en-US" sz="5000" dirty="0">
                <a:latin typeface="Consolas" charset="0"/>
                <a:ea typeface="Consolas" charset="0"/>
                <a:cs typeface="Consolas" charset="0"/>
              </a:rPr>
              <a:t>)</a:t>
            </a:r>
          </a:p>
          <a:p>
            <a:pPr>
              <a:spcAft>
                <a:spcPts val="1800"/>
              </a:spcAft>
            </a:pPr>
            <a:r>
              <a:rPr lang="en-US" sz="5000" dirty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sz="5000" dirty="0" err="1">
                <a:latin typeface="Consolas" charset="0"/>
                <a:ea typeface="Consolas" charset="0"/>
                <a:cs typeface="Consolas" charset="0"/>
              </a:rPr>
              <a:t>def</a:t>
            </a:r>
            <a:r>
              <a:rPr lang="en-US" sz="50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5000" dirty="0" err="1">
                <a:latin typeface="Consolas" charset="0"/>
                <a:ea typeface="Consolas" charset="0"/>
                <a:cs typeface="Consolas" charset="0"/>
              </a:rPr>
              <a:t>predict_batch</a:t>
            </a:r>
            <a:r>
              <a:rPr lang="en-US" sz="5000" dirty="0">
                <a:latin typeface="Consolas" charset="0"/>
                <a:ea typeface="Consolas" charset="0"/>
                <a:cs typeface="Consolas" charset="0"/>
              </a:rPr>
              <a:t>(inputs)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568037" y="1312418"/>
            <a:ext cx="1023850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i="1" dirty="0">
                <a:latin typeface="Helvetica Neue" charset="0"/>
                <a:ea typeface="Helvetica Neue" charset="0"/>
                <a:cs typeface="Helvetica Neue" charset="0"/>
              </a:rPr>
              <a:t>Implement Model API:</a:t>
            </a:r>
          </a:p>
        </p:txBody>
      </p:sp>
    </p:spTree>
    <p:extLst>
      <p:ext uri="{BB962C8B-B14F-4D97-AF65-F5344CB8AC3E}">
        <p14:creationId xmlns:p14="http://schemas.microsoft.com/office/powerpoint/2010/main" val="2762450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4" grpId="0" build="p"/>
      <p:bldP spid="64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917978" y="1996440"/>
            <a:ext cx="6610582" cy="196596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1264920" y="2225040"/>
            <a:ext cx="6263640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class </a:t>
            </a:r>
            <a:r>
              <a:rPr lang="en-US" sz="2800" dirty="0" err="1">
                <a:latin typeface="Consolas" charset="0"/>
                <a:ea typeface="Consolas" charset="0"/>
                <a:cs typeface="Consolas" charset="0"/>
              </a:rPr>
              <a:t>ModelContainer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:</a:t>
            </a:r>
          </a:p>
          <a:p>
            <a:pPr>
              <a:spcAft>
                <a:spcPts val="600"/>
              </a:spcAft>
            </a:pP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sz="2800" dirty="0" err="1">
                <a:latin typeface="Consolas" charset="0"/>
                <a:ea typeface="Consolas" charset="0"/>
                <a:cs typeface="Consolas" charset="0"/>
              </a:rPr>
              <a:t>def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 __</a:t>
            </a:r>
            <a:r>
              <a:rPr lang="en-US" sz="2800" dirty="0" err="1">
                <a:latin typeface="Consolas" charset="0"/>
                <a:ea typeface="Consolas" charset="0"/>
                <a:cs typeface="Consolas" charset="0"/>
              </a:rPr>
              <a:t>init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__(</a:t>
            </a:r>
            <a:r>
              <a:rPr lang="en-US" sz="2800" dirty="0" err="1">
                <a:latin typeface="Consolas" charset="0"/>
                <a:ea typeface="Consolas" charset="0"/>
                <a:cs typeface="Consolas" charset="0"/>
              </a:rPr>
              <a:t>model_data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)</a:t>
            </a:r>
          </a:p>
          <a:p>
            <a:pPr>
              <a:spcAft>
                <a:spcPts val="600"/>
              </a:spcAft>
            </a:pP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sz="2800" dirty="0" err="1">
                <a:latin typeface="Consolas" charset="0"/>
                <a:ea typeface="Consolas" charset="0"/>
                <a:cs typeface="Consolas" charset="0"/>
              </a:rPr>
              <a:t>def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800" dirty="0" err="1">
                <a:latin typeface="Consolas" charset="0"/>
                <a:ea typeface="Consolas" charset="0"/>
                <a:cs typeface="Consolas" charset="0"/>
              </a:rPr>
              <a:t>predict_batch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(inputs)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568037" y="1312418"/>
            <a:ext cx="102385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latin typeface="Helvetica Neue" charset="0"/>
                <a:ea typeface="Helvetica Neue" charset="0"/>
                <a:cs typeface="Helvetica Neue" charset="0"/>
              </a:rPr>
              <a:t>Implement Model API: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45538" y="4127264"/>
            <a:ext cx="1023850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charset="2"/>
              <a:buChar char="Ø"/>
            </a:pPr>
            <a:r>
              <a:rPr lang="en-US" sz="3600" dirty="0">
                <a:latin typeface="Helvetica Neue" charset="0"/>
                <a:ea typeface="Helvetica Neue" charset="0"/>
                <a:cs typeface="Helvetica Neue" charset="0"/>
              </a:rPr>
              <a:t>API support for many programming languages</a:t>
            </a:r>
          </a:p>
          <a:p>
            <a:pPr marL="1028700" lvl="1" indent="-571500">
              <a:buFont typeface="Wingdings" charset="2"/>
              <a:buChar char="Ø"/>
            </a:pPr>
            <a:r>
              <a:rPr lang="en-US" sz="2400" dirty="0">
                <a:latin typeface="Helvetica Neue" charset="0"/>
                <a:ea typeface="Helvetica Neue" charset="0"/>
                <a:cs typeface="Helvetica Neue" charset="0"/>
              </a:rPr>
              <a:t>Python</a:t>
            </a:r>
          </a:p>
          <a:p>
            <a:pPr marL="1028700" lvl="1" indent="-571500">
              <a:buFont typeface="Wingdings" charset="2"/>
              <a:buChar char="Ø"/>
            </a:pPr>
            <a:r>
              <a:rPr lang="en-US" sz="2400" dirty="0">
                <a:latin typeface="Helvetica Neue" charset="0"/>
                <a:ea typeface="Helvetica Neue" charset="0"/>
                <a:cs typeface="Helvetica Neue" charset="0"/>
              </a:rPr>
              <a:t>Java</a:t>
            </a:r>
          </a:p>
          <a:p>
            <a:pPr marL="1028700" lvl="1" indent="-571500">
              <a:buFont typeface="Wingdings" charset="2"/>
              <a:buChar char="Ø"/>
            </a:pPr>
            <a:r>
              <a:rPr lang="en-US" sz="2400" dirty="0">
                <a:latin typeface="Helvetica Neue" charset="0"/>
                <a:ea typeface="Helvetica Neue" charset="0"/>
                <a:cs typeface="Helvetica Neue" charset="0"/>
              </a:rPr>
              <a:t>C/C++</a:t>
            </a:r>
          </a:p>
          <a:p>
            <a:pPr marL="1028700" lvl="1" indent="-571500">
              <a:buFont typeface="Wingdings" charset="2"/>
              <a:buChar char="Ø"/>
            </a:pPr>
            <a:r>
              <a:rPr lang="en-US" sz="2400" dirty="0">
                <a:latin typeface="Helvetica Neue" charset="0"/>
                <a:ea typeface="Helvetica Neue" charset="0"/>
                <a:cs typeface="Helvetica Neue" charset="0"/>
              </a:rPr>
              <a:t>R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54098" y="-106204"/>
            <a:ext cx="11487382" cy="1325563"/>
          </a:xfrm>
        </p:spPr>
        <p:txBody>
          <a:bodyPr>
            <a:noAutofit/>
          </a:bodyPr>
          <a:lstStyle/>
          <a:p>
            <a:r>
              <a:rPr lang="en-US" sz="5500" dirty="0">
                <a:latin typeface="Helvetica Neue Light" charset="0"/>
                <a:ea typeface="Helvetica Neue Light" charset="0"/>
                <a:cs typeface="Helvetica Neue Light" charset="0"/>
              </a:rPr>
              <a:t>Container-based Model Deployment</a:t>
            </a:r>
          </a:p>
        </p:txBody>
      </p:sp>
    </p:spTree>
    <p:extLst>
      <p:ext uri="{BB962C8B-B14F-4D97-AF65-F5344CB8AC3E}">
        <p14:creationId xmlns:p14="http://schemas.microsoft.com/office/powerpoint/2010/main" val="5241340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/>
          <p:cNvGrpSpPr/>
          <p:nvPr/>
        </p:nvGrpSpPr>
        <p:grpSpPr>
          <a:xfrm>
            <a:off x="12645237" y="5805565"/>
            <a:ext cx="2326716" cy="1095106"/>
            <a:chOff x="5142568" y="1782082"/>
            <a:chExt cx="2913611" cy="1371336"/>
          </a:xfrm>
        </p:grpSpPr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42568" y="1782082"/>
              <a:ext cx="2913611" cy="1068324"/>
            </a:xfrm>
            <a:prstGeom prst="rect">
              <a:avLst/>
            </a:prstGeom>
          </p:spPr>
        </p:pic>
        <p:sp>
          <p:nvSpPr>
            <p:cNvPr id="41" name="TextBox 40"/>
            <p:cNvSpPr txBox="1"/>
            <p:nvPr/>
          </p:nvSpPr>
          <p:spPr>
            <a:xfrm>
              <a:off x="6503490" y="2650350"/>
              <a:ext cx="1106050" cy="5030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>
                  <a:latin typeface="Gill Sans Light" charset="0"/>
                  <a:ea typeface="Gill Sans Light" charset="0"/>
                  <a:cs typeface="Gill Sans Light" charset="0"/>
                </a:rPr>
                <a:t>Create</a:t>
              </a:r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12971397" y="5443752"/>
            <a:ext cx="1711628" cy="1180396"/>
            <a:chOff x="8558827" y="2824768"/>
            <a:chExt cx="1711628" cy="1180396"/>
          </a:xfrm>
        </p:grpSpPr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4" cstate="screen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558827" y="2824768"/>
              <a:ext cx="1593117" cy="1004889"/>
            </a:xfrm>
            <a:prstGeom prst="rect">
              <a:avLst/>
            </a:prstGeom>
          </p:spPr>
        </p:pic>
        <p:sp>
          <p:nvSpPr>
            <p:cNvPr id="47" name="Rectangle 46"/>
            <p:cNvSpPr/>
            <p:nvPr/>
          </p:nvSpPr>
          <p:spPr>
            <a:xfrm>
              <a:off x="9197725" y="3235723"/>
              <a:ext cx="1072730" cy="769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400" b="1">
                  <a:solidFill>
                    <a:schemeClr val="bg1"/>
                  </a:solidFill>
                  <a:latin typeface="HelveticaNeue" charset="0"/>
                </a:rPr>
                <a:t>VW</a:t>
              </a:r>
              <a:endParaRPr lang="en-US" sz="4400">
                <a:solidFill>
                  <a:schemeClr val="bg1"/>
                </a:solidFill>
              </a:endParaRPr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31983" y="5649942"/>
            <a:ext cx="1629157" cy="77607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629806" y="6066011"/>
            <a:ext cx="2047697" cy="49391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774771" y="5230783"/>
            <a:ext cx="2067648" cy="477856"/>
          </a:xfrm>
          <a:prstGeom prst="rect">
            <a:avLst/>
          </a:prstGeom>
        </p:spPr>
      </p:pic>
      <p:sp>
        <p:nvSpPr>
          <p:cNvPr id="54" name="TextBox 53"/>
          <p:cNvSpPr txBox="1"/>
          <p:nvPr/>
        </p:nvSpPr>
        <p:spPr>
          <a:xfrm>
            <a:off x="889001" y="953865"/>
            <a:ext cx="11181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i="1" dirty="0">
                <a:latin typeface="Helvetica Neue" charset="0"/>
                <a:ea typeface="Helvetica Neue" charset="0"/>
                <a:cs typeface="Helvetica Neue" charset="0"/>
              </a:rPr>
              <a:t>Package model implementation </a:t>
            </a:r>
            <a:r>
              <a:rPr lang="en-US" sz="3600" i="1">
                <a:latin typeface="Helvetica Neue" charset="0"/>
                <a:ea typeface="Helvetica Neue" charset="0"/>
                <a:cs typeface="Helvetica Neue" charset="0"/>
              </a:rPr>
              <a:t>and dependencies</a:t>
            </a:r>
            <a:endParaRPr lang="en-US" sz="3600" i="1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1114405" y="1600196"/>
            <a:ext cx="10482824" cy="4848445"/>
            <a:chOff x="445537" y="5304390"/>
            <a:chExt cx="3361842" cy="1374518"/>
          </a:xfrm>
        </p:grpSpPr>
        <p:sp>
          <p:nvSpPr>
            <p:cNvPr id="25" name="Rectangle 24"/>
            <p:cNvSpPr/>
            <p:nvPr/>
          </p:nvSpPr>
          <p:spPr>
            <a:xfrm>
              <a:off x="445538" y="5687743"/>
              <a:ext cx="3361841" cy="99116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445537" y="5304390"/>
              <a:ext cx="3361842" cy="40642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rPr>
                <a:t>Model Container (MC)</a:t>
              </a:r>
            </a:p>
          </p:txBody>
        </p:sp>
      </p:grpSp>
      <p:pic>
        <p:nvPicPr>
          <p:cNvPr id="24" name="Picture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36653" y="4731674"/>
            <a:ext cx="2918693" cy="1552494"/>
          </a:xfrm>
          <a:prstGeom prst="rect">
            <a:avLst/>
          </a:prstGeom>
        </p:spPr>
      </p:pic>
      <p:sp>
        <p:nvSpPr>
          <p:cNvPr id="19" name="Title 1"/>
          <p:cNvSpPr txBox="1">
            <a:spLocks/>
          </p:cNvSpPr>
          <p:nvPr/>
        </p:nvSpPr>
        <p:spPr>
          <a:xfrm>
            <a:off x="354098" y="-106204"/>
            <a:ext cx="1148738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r>
              <a:rPr lang="en-US" sz="5500">
                <a:latin typeface="Helvetica Neue Light" charset="0"/>
                <a:ea typeface="Helvetica Neue Light" charset="0"/>
                <a:cs typeface="Helvetica Neue Light" charset="0"/>
              </a:rPr>
              <a:t>Container-based Model Deployment</a:t>
            </a:r>
            <a:endParaRPr lang="en-US" sz="5500" dirty="0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3232175" y="3109278"/>
            <a:ext cx="5727649" cy="158281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3522661" y="3319965"/>
            <a:ext cx="6263640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class </a:t>
            </a: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ModelContainer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:</a:t>
            </a:r>
          </a:p>
          <a:p>
            <a:pPr>
              <a:spcAft>
                <a:spcPts val="600"/>
              </a:spcAft>
            </a:pP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def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 __</a:t>
            </a: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init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__(</a:t>
            </a: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model_data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)</a:t>
            </a:r>
          </a:p>
          <a:p>
            <a:pPr>
              <a:spcAft>
                <a:spcPts val="600"/>
              </a:spcAft>
            </a:pP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def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predict_batch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(inputs)</a:t>
            </a:r>
          </a:p>
        </p:txBody>
      </p:sp>
    </p:spTree>
    <p:extLst>
      <p:ext uri="{BB962C8B-B14F-4D97-AF65-F5344CB8AC3E}">
        <p14:creationId xmlns:p14="http://schemas.microsoft.com/office/powerpoint/2010/main" val="36809393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56"/>
          <p:cNvSpPr/>
          <p:nvPr/>
        </p:nvSpPr>
        <p:spPr>
          <a:xfrm>
            <a:off x="445567" y="1662532"/>
            <a:ext cx="11344122" cy="1780305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>
              <a:solidFill>
                <a:schemeClr val="tx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5117388" y="2147182"/>
            <a:ext cx="212750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Clipper</a:t>
            </a:r>
          </a:p>
        </p:txBody>
      </p:sp>
      <p:sp>
        <p:nvSpPr>
          <p:cNvPr id="34" name="Rectangle 33"/>
          <p:cNvSpPr/>
          <p:nvPr/>
        </p:nvSpPr>
        <p:spPr>
          <a:xfrm>
            <a:off x="6079346" y="5539725"/>
            <a:ext cx="1810909" cy="4318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4031690" y="4154449"/>
            <a:ext cx="1810909" cy="1374518"/>
            <a:chOff x="4031690" y="5304390"/>
            <a:chExt cx="1810909" cy="1374518"/>
          </a:xfrm>
        </p:grpSpPr>
        <p:sp>
          <p:nvSpPr>
            <p:cNvPr id="56" name="Rectangle 55"/>
            <p:cNvSpPr/>
            <p:nvPr/>
          </p:nvSpPr>
          <p:spPr>
            <a:xfrm>
              <a:off x="4031690" y="5687743"/>
              <a:ext cx="1810909" cy="99116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Rectangle 1"/>
            <p:cNvSpPr/>
            <p:nvPr/>
          </p:nvSpPr>
          <p:spPr>
            <a:xfrm>
              <a:off x="4285691" y="5878308"/>
              <a:ext cx="1524776" cy="769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400" dirty="0" err="1">
                  <a:latin typeface="Helvetica" charset="0"/>
                  <a:ea typeface="Helvetica" charset="0"/>
                  <a:cs typeface="Helvetica" charset="0"/>
                </a:rPr>
                <a:t>Caffe</a:t>
              </a:r>
              <a:endParaRPr lang="en-US" sz="4400" dirty="0">
                <a:latin typeface="Helvetica" charset="0"/>
                <a:ea typeface="Helvetica" charset="0"/>
                <a:cs typeface="Helvetica" charset="0"/>
              </a:endParaRPr>
            </a:p>
          </p:txBody>
        </p:sp>
        <p:sp>
          <p:nvSpPr>
            <p:cNvPr id="69" name="Rectangle 68"/>
            <p:cNvSpPr/>
            <p:nvPr/>
          </p:nvSpPr>
          <p:spPr>
            <a:xfrm>
              <a:off x="4031690" y="5304390"/>
              <a:ext cx="1810909" cy="40642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rPr>
                <a:t>MC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8110363" y="4154449"/>
            <a:ext cx="2418934" cy="1374518"/>
            <a:chOff x="8110363" y="5304390"/>
            <a:chExt cx="2418934" cy="1374518"/>
          </a:xfrm>
        </p:grpSpPr>
        <p:sp>
          <p:nvSpPr>
            <p:cNvPr id="60" name="Rectangle 59"/>
            <p:cNvSpPr/>
            <p:nvPr/>
          </p:nvSpPr>
          <p:spPr>
            <a:xfrm>
              <a:off x="8110363" y="5687743"/>
              <a:ext cx="2418934" cy="99116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20058" y="5845977"/>
              <a:ext cx="2032000" cy="736600"/>
            </a:xfrm>
            <a:prstGeom prst="rect">
              <a:avLst/>
            </a:prstGeom>
          </p:spPr>
        </p:pic>
        <p:sp>
          <p:nvSpPr>
            <p:cNvPr id="71" name="Rectangle 70"/>
            <p:cNvSpPr/>
            <p:nvPr/>
          </p:nvSpPr>
          <p:spPr>
            <a:xfrm>
              <a:off x="8110363" y="5304390"/>
              <a:ext cx="2418934" cy="40642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rPr>
                <a:t>MC</a:t>
              </a: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1196853" y="3482262"/>
            <a:ext cx="1197411" cy="635052"/>
            <a:chOff x="1055580" y="4658605"/>
            <a:chExt cx="1197411" cy="635052"/>
          </a:xfrm>
        </p:grpSpPr>
        <p:sp>
          <p:nvSpPr>
            <p:cNvPr id="66" name="Up-Down Arrow 65"/>
            <p:cNvSpPr/>
            <p:nvPr/>
          </p:nvSpPr>
          <p:spPr>
            <a:xfrm>
              <a:off x="1999925" y="4658605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1055580" y="4675478"/>
              <a:ext cx="102784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3200" dirty="0">
                  <a:latin typeface="Helvetica Neue" charset="0"/>
                  <a:ea typeface="Helvetica Neue" charset="0"/>
                  <a:cs typeface="Helvetica Neue" charset="0"/>
                </a:rPr>
                <a:t>RPC</a:t>
              </a:r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4256913" y="3482262"/>
            <a:ext cx="1197411" cy="635052"/>
            <a:chOff x="1055580" y="4658605"/>
            <a:chExt cx="1197411" cy="635052"/>
          </a:xfrm>
        </p:grpSpPr>
        <p:sp>
          <p:nvSpPr>
            <p:cNvPr id="74" name="Up-Down Arrow 73"/>
            <p:cNvSpPr/>
            <p:nvPr/>
          </p:nvSpPr>
          <p:spPr>
            <a:xfrm>
              <a:off x="1999925" y="4658605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1055580" y="4675478"/>
              <a:ext cx="102784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3200" dirty="0">
                  <a:latin typeface="Helvetica Neue" charset="0"/>
                  <a:ea typeface="Helvetica Neue" charset="0"/>
                  <a:cs typeface="Helvetica Neue" charset="0"/>
                </a:rPr>
                <a:t>RPC</a:t>
              </a:r>
            </a:p>
          </p:txBody>
        </p:sp>
      </p:grpSp>
      <p:grpSp>
        <p:nvGrpSpPr>
          <p:cNvPr id="76" name="Group 75"/>
          <p:cNvGrpSpPr/>
          <p:nvPr/>
        </p:nvGrpSpPr>
        <p:grpSpPr>
          <a:xfrm>
            <a:off x="6300548" y="3482262"/>
            <a:ext cx="1197411" cy="635052"/>
            <a:chOff x="1055580" y="4658605"/>
            <a:chExt cx="1197411" cy="635052"/>
          </a:xfrm>
        </p:grpSpPr>
        <p:sp>
          <p:nvSpPr>
            <p:cNvPr id="77" name="Up-Down Arrow 76"/>
            <p:cNvSpPr/>
            <p:nvPr/>
          </p:nvSpPr>
          <p:spPr>
            <a:xfrm>
              <a:off x="1999925" y="4658605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1055580" y="4675478"/>
              <a:ext cx="102784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3200" dirty="0">
                  <a:latin typeface="Helvetica Neue" charset="0"/>
                  <a:ea typeface="Helvetica Neue" charset="0"/>
                  <a:cs typeface="Helvetica Neue" charset="0"/>
                </a:rPr>
                <a:t>RPC</a:t>
              </a:r>
            </a:p>
          </p:txBody>
        </p:sp>
      </p:grpSp>
      <p:grpSp>
        <p:nvGrpSpPr>
          <p:cNvPr id="79" name="Group 78"/>
          <p:cNvGrpSpPr/>
          <p:nvPr/>
        </p:nvGrpSpPr>
        <p:grpSpPr>
          <a:xfrm>
            <a:off x="8624554" y="3482262"/>
            <a:ext cx="1197411" cy="635052"/>
            <a:chOff x="1055580" y="4658605"/>
            <a:chExt cx="1197411" cy="635052"/>
          </a:xfrm>
        </p:grpSpPr>
        <p:sp>
          <p:nvSpPr>
            <p:cNvPr id="80" name="Up-Down Arrow 79"/>
            <p:cNvSpPr/>
            <p:nvPr/>
          </p:nvSpPr>
          <p:spPr>
            <a:xfrm>
              <a:off x="1999925" y="4658605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1055580" y="4675478"/>
              <a:ext cx="102784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3200">
                  <a:latin typeface="Helvetica Neue" charset="0"/>
                  <a:ea typeface="Helvetica Neue" charset="0"/>
                  <a:cs typeface="Helvetica Neue" charset="0"/>
                </a:rPr>
                <a:t>RPC</a:t>
              </a: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10830370" y="4916070"/>
            <a:ext cx="542513" cy="147044"/>
            <a:chOff x="10658591" y="6109729"/>
            <a:chExt cx="874878" cy="237129"/>
          </a:xfrm>
        </p:grpSpPr>
        <p:sp>
          <p:nvSpPr>
            <p:cNvPr id="28" name="Oval 27"/>
            <p:cNvSpPr/>
            <p:nvPr/>
          </p:nvSpPr>
          <p:spPr>
            <a:xfrm>
              <a:off x="10658591" y="6109729"/>
              <a:ext cx="237129" cy="237129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/>
            <p:cNvSpPr/>
            <p:nvPr/>
          </p:nvSpPr>
          <p:spPr>
            <a:xfrm>
              <a:off x="10977466" y="6109729"/>
              <a:ext cx="237129" cy="237129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/>
            <p:cNvSpPr/>
            <p:nvPr/>
          </p:nvSpPr>
          <p:spPr>
            <a:xfrm>
              <a:off x="11296340" y="6109729"/>
              <a:ext cx="237129" cy="237129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12645237" y="4655624"/>
            <a:ext cx="2326716" cy="1095106"/>
            <a:chOff x="5142568" y="1782082"/>
            <a:chExt cx="2913611" cy="1371336"/>
          </a:xfrm>
        </p:grpSpPr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42568" y="1782082"/>
              <a:ext cx="2913611" cy="1068324"/>
            </a:xfrm>
            <a:prstGeom prst="rect">
              <a:avLst/>
            </a:prstGeom>
          </p:spPr>
        </p:pic>
        <p:sp>
          <p:nvSpPr>
            <p:cNvPr id="41" name="TextBox 40"/>
            <p:cNvSpPr txBox="1"/>
            <p:nvPr/>
          </p:nvSpPr>
          <p:spPr>
            <a:xfrm>
              <a:off x="6503490" y="2650350"/>
              <a:ext cx="1106050" cy="5030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>
                  <a:latin typeface="Gill Sans Light" charset="0"/>
                  <a:ea typeface="Gill Sans Light" charset="0"/>
                  <a:cs typeface="Gill Sans Light" charset="0"/>
                </a:rPr>
                <a:t>Create</a:t>
              </a:r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12971397" y="4293811"/>
            <a:ext cx="1711628" cy="1180396"/>
            <a:chOff x="8558827" y="2824768"/>
            <a:chExt cx="1711628" cy="1180396"/>
          </a:xfrm>
        </p:grpSpPr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5" cstate="screen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558827" y="2824768"/>
              <a:ext cx="1593117" cy="1004889"/>
            </a:xfrm>
            <a:prstGeom prst="rect">
              <a:avLst/>
            </a:prstGeom>
          </p:spPr>
        </p:pic>
        <p:sp>
          <p:nvSpPr>
            <p:cNvPr id="47" name="Rectangle 46"/>
            <p:cNvSpPr/>
            <p:nvPr/>
          </p:nvSpPr>
          <p:spPr>
            <a:xfrm>
              <a:off x="9197725" y="3235723"/>
              <a:ext cx="1072730" cy="769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400" b="1">
                  <a:solidFill>
                    <a:schemeClr val="bg1"/>
                  </a:solidFill>
                  <a:latin typeface="HelveticaNeue" charset="0"/>
                </a:rPr>
                <a:t>VW</a:t>
              </a:r>
              <a:endParaRPr lang="en-US" sz="4400">
                <a:solidFill>
                  <a:schemeClr val="bg1"/>
                </a:solidFill>
              </a:endParaRPr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31983" y="4500001"/>
            <a:ext cx="1629157" cy="77607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629806" y="4916070"/>
            <a:ext cx="2047697" cy="49391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774771" y="4080842"/>
            <a:ext cx="2067648" cy="477856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445537" y="4154449"/>
            <a:ext cx="3361842" cy="1374518"/>
            <a:chOff x="445537" y="4154449"/>
            <a:chExt cx="3361842" cy="1374518"/>
          </a:xfrm>
        </p:grpSpPr>
        <p:grpSp>
          <p:nvGrpSpPr>
            <p:cNvPr id="6" name="Group 5"/>
            <p:cNvGrpSpPr/>
            <p:nvPr/>
          </p:nvGrpSpPr>
          <p:grpSpPr>
            <a:xfrm>
              <a:off x="445537" y="4154449"/>
              <a:ext cx="3361842" cy="1374518"/>
              <a:chOff x="445537" y="5304390"/>
              <a:chExt cx="3361842" cy="1374518"/>
            </a:xfrm>
          </p:grpSpPr>
          <p:sp>
            <p:nvSpPr>
              <p:cNvPr id="27" name="Rectangle 26"/>
              <p:cNvSpPr/>
              <p:nvPr/>
            </p:nvSpPr>
            <p:spPr>
              <a:xfrm>
                <a:off x="445538" y="5687743"/>
                <a:ext cx="3361841" cy="99116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445537" y="5304390"/>
                <a:ext cx="3361842" cy="406426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chemeClr val="bg1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Model Container (MC)</a:t>
                </a:r>
              </a:p>
            </p:txBody>
          </p:sp>
        </p:grpSp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72031" y="4579360"/>
              <a:ext cx="1707129" cy="908047"/>
            </a:xfrm>
            <a:prstGeom prst="rect">
              <a:avLst/>
            </a:prstGeom>
          </p:spPr>
        </p:pic>
      </p:grpSp>
      <p:sp>
        <p:nvSpPr>
          <p:cNvPr id="50" name="Title 1"/>
          <p:cNvSpPr txBox="1">
            <a:spLocks/>
          </p:cNvSpPr>
          <p:nvPr/>
        </p:nvSpPr>
        <p:spPr>
          <a:xfrm>
            <a:off x="354098" y="-106204"/>
            <a:ext cx="1148738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r>
              <a:rPr lang="en-US" sz="5500">
                <a:latin typeface="Helvetica Neue Light" charset="0"/>
                <a:ea typeface="Helvetica Neue Light" charset="0"/>
                <a:cs typeface="Helvetica Neue Light" charset="0"/>
              </a:rPr>
              <a:t>Container-based Model Deployment</a:t>
            </a:r>
            <a:endParaRPr lang="en-US" sz="5500" dirty="0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grpSp>
        <p:nvGrpSpPr>
          <p:cNvPr id="52" name="Group 51"/>
          <p:cNvGrpSpPr/>
          <p:nvPr/>
        </p:nvGrpSpPr>
        <p:grpSpPr>
          <a:xfrm>
            <a:off x="6079346" y="4130078"/>
            <a:ext cx="1810909" cy="1374518"/>
            <a:chOff x="6079346" y="5304390"/>
            <a:chExt cx="1810909" cy="1374518"/>
          </a:xfrm>
        </p:grpSpPr>
        <p:pic>
          <p:nvPicPr>
            <p:cNvPr id="54" name="Picture 53"/>
            <p:cNvPicPr>
              <a:picLocks noChangeAspect="1"/>
            </p:cNvPicPr>
            <p:nvPr/>
          </p:nvPicPr>
          <p:blipFill rotWithShape="1"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" b="23538"/>
            <a:stretch/>
          </p:blipFill>
          <p:spPr>
            <a:xfrm>
              <a:off x="6106711" y="5666228"/>
              <a:ext cx="1764600" cy="1005840"/>
            </a:xfrm>
            <a:prstGeom prst="rect">
              <a:avLst/>
            </a:prstGeom>
          </p:spPr>
        </p:pic>
        <p:sp>
          <p:nvSpPr>
            <p:cNvPr id="55" name="Rectangle 54"/>
            <p:cNvSpPr/>
            <p:nvPr/>
          </p:nvSpPr>
          <p:spPr>
            <a:xfrm>
              <a:off x="6079346" y="5687744"/>
              <a:ext cx="1810909" cy="991164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/>
            <p:cNvSpPr/>
            <p:nvPr/>
          </p:nvSpPr>
          <p:spPr>
            <a:xfrm>
              <a:off x="6079346" y="5304390"/>
              <a:ext cx="1810909" cy="40642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rPr>
                <a:t>MC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440206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56"/>
          <p:cNvSpPr/>
          <p:nvPr/>
        </p:nvSpPr>
        <p:spPr>
          <a:xfrm>
            <a:off x="445567" y="-197643"/>
            <a:ext cx="11344122" cy="1504273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>
              <a:solidFill>
                <a:schemeClr val="tx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4949993" y="169773"/>
            <a:ext cx="212750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Clipper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783991" y="-987845"/>
            <a:ext cx="1736806" cy="635052"/>
            <a:chOff x="783991" y="2298303"/>
            <a:chExt cx="1736806" cy="635052"/>
          </a:xfrm>
        </p:grpSpPr>
        <p:sp>
          <p:nvSpPr>
            <p:cNvPr id="22" name="TextBox 21"/>
            <p:cNvSpPr txBox="1"/>
            <p:nvPr/>
          </p:nvSpPr>
          <p:spPr>
            <a:xfrm>
              <a:off x="783991" y="2323442"/>
              <a:ext cx="148374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3200" dirty="0">
                  <a:latin typeface="Helvetica Neue" charset="0"/>
                  <a:ea typeface="Helvetica Neue" charset="0"/>
                  <a:cs typeface="Helvetica Neue" charset="0"/>
                </a:rPr>
                <a:t>Predict</a:t>
              </a:r>
            </a:p>
          </p:txBody>
        </p:sp>
        <p:sp>
          <p:nvSpPr>
            <p:cNvPr id="23" name="Up-Down Arrow 22"/>
            <p:cNvSpPr/>
            <p:nvPr/>
          </p:nvSpPr>
          <p:spPr>
            <a:xfrm>
              <a:off x="2267731" y="2298303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9352297" y="-987845"/>
            <a:ext cx="2242656" cy="635052"/>
            <a:chOff x="9498601" y="2298303"/>
            <a:chExt cx="2242656" cy="635052"/>
          </a:xfrm>
        </p:grpSpPr>
        <p:sp>
          <p:nvSpPr>
            <p:cNvPr id="50" name="TextBox 49"/>
            <p:cNvSpPr txBox="1"/>
            <p:nvPr/>
          </p:nvSpPr>
          <p:spPr>
            <a:xfrm>
              <a:off x="9741992" y="2323442"/>
              <a:ext cx="199926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>
                  <a:latin typeface="Helvetica Neue" charset="0"/>
                  <a:ea typeface="Helvetica Neue" charset="0"/>
                  <a:cs typeface="Helvetica Neue" charset="0"/>
                </a:rPr>
                <a:t>Feedback</a:t>
              </a:r>
            </a:p>
          </p:txBody>
        </p:sp>
        <p:sp>
          <p:nvSpPr>
            <p:cNvPr id="51" name="Up-Down Arrow 50"/>
            <p:cNvSpPr/>
            <p:nvPr/>
          </p:nvSpPr>
          <p:spPr>
            <a:xfrm>
              <a:off x="9498601" y="2298303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2" name="TextBox 51"/>
          <p:cNvSpPr txBox="1"/>
          <p:nvPr/>
        </p:nvSpPr>
        <p:spPr>
          <a:xfrm>
            <a:off x="4054677" y="-962706"/>
            <a:ext cx="41537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Helvetica Neue" charset="0"/>
                <a:ea typeface="Helvetica Neue" charset="0"/>
                <a:cs typeface="Helvetica Neue" charset="0"/>
              </a:rPr>
              <a:t>RPC/REST Interface</a:t>
            </a:r>
          </a:p>
        </p:txBody>
      </p:sp>
      <p:sp>
        <p:nvSpPr>
          <p:cNvPr id="34" name="Rectangle 33"/>
          <p:cNvSpPr/>
          <p:nvPr/>
        </p:nvSpPr>
        <p:spPr>
          <a:xfrm>
            <a:off x="6079346" y="3403518"/>
            <a:ext cx="1810909" cy="4318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4031690" y="2018242"/>
            <a:ext cx="1810909" cy="1374518"/>
            <a:chOff x="4031690" y="5304390"/>
            <a:chExt cx="1810909" cy="1374518"/>
          </a:xfrm>
        </p:grpSpPr>
        <p:sp>
          <p:nvSpPr>
            <p:cNvPr id="56" name="Rectangle 55"/>
            <p:cNvSpPr/>
            <p:nvPr/>
          </p:nvSpPr>
          <p:spPr>
            <a:xfrm>
              <a:off x="4031690" y="5687743"/>
              <a:ext cx="1810909" cy="99116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Rectangle 1"/>
            <p:cNvSpPr/>
            <p:nvPr/>
          </p:nvSpPr>
          <p:spPr>
            <a:xfrm>
              <a:off x="4285691" y="5878308"/>
              <a:ext cx="1524776" cy="769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400" dirty="0" err="1">
                  <a:latin typeface="Helvetica" charset="0"/>
                  <a:ea typeface="Helvetica" charset="0"/>
                  <a:cs typeface="Helvetica" charset="0"/>
                </a:rPr>
                <a:t>Caffe</a:t>
              </a:r>
              <a:endParaRPr lang="en-US" sz="4400" dirty="0">
                <a:latin typeface="Helvetica" charset="0"/>
                <a:ea typeface="Helvetica" charset="0"/>
                <a:cs typeface="Helvetica" charset="0"/>
              </a:endParaRPr>
            </a:p>
          </p:txBody>
        </p:sp>
        <p:sp>
          <p:nvSpPr>
            <p:cNvPr id="69" name="Rectangle 68"/>
            <p:cNvSpPr/>
            <p:nvPr/>
          </p:nvSpPr>
          <p:spPr>
            <a:xfrm>
              <a:off x="4031690" y="5304390"/>
              <a:ext cx="1810909" cy="40642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rPr>
                <a:t>MC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6079346" y="2018242"/>
            <a:ext cx="1810909" cy="1374518"/>
            <a:chOff x="6079346" y="5304390"/>
            <a:chExt cx="1810909" cy="1374518"/>
          </a:xfrm>
        </p:grpSpPr>
        <p:pic>
          <p:nvPicPr>
            <p:cNvPr id="49" name="Picture 48"/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" b="23538"/>
            <a:stretch/>
          </p:blipFill>
          <p:spPr>
            <a:xfrm>
              <a:off x="6106711" y="5666228"/>
              <a:ext cx="1764600" cy="1005840"/>
            </a:xfrm>
            <a:prstGeom prst="rect">
              <a:avLst/>
            </a:prstGeom>
          </p:spPr>
        </p:pic>
        <p:sp>
          <p:nvSpPr>
            <p:cNvPr id="58" name="Rectangle 57"/>
            <p:cNvSpPr/>
            <p:nvPr/>
          </p:nvSpPr>
          <p:spPr>
            <a:xfrm>
              <a:off x="6079346" y="5687744"/>
              <a:ext cx="1810909" cy="991164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/>
            <p:cNvSpPr/>
            <p:nvPr/>
          </p:nvSpPr>
          <p:spPr>
            <a:xfrm>
              <a:off x="6079346" y="5304390"/>
              <a:ext cx="1810909" cy="40642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rPr>
                <a:t>MC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8110363" y="2018242"/>
            <a:ext cx="2418934" cy="1374518"/>
            <a:chOff x="8110363" y="5304390"/>
            <a:chExt cx="2418934" cy="1374518"/>
          </a:xfrm>
        </p:grpSpPr>
        <p:sp>
          <p:nvSpPr>
            <p:cNvPr id="60" name="Rectangle 59"/>
            <p:cNvSpPr/>
            <p:nvPr/>
          </p:nvSpPr>
          <p:spPr>
            <a:xfrm>
              <a:off x="8110363" y="5687743"/>
              <a:ext cx="2418934" cy="99116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320058" y="5845977"/>
              <a:ext cx="2032000" cy="736600"/>
            </a:xfrm>
            <a:prstGeom prst="rect">
              <a:avLst/>
            </a:prstGeom>
          </p:spPr>
        </p:pic>
        <p:sp>
          <p:nvSpPr>
            <p:cNvPr id="71" name="Rectangle 70"/>
            <p:cNvSpPr/>
            <p:nvPr/>
          </p:nvSpPr>
          <p:spPr>
            <a:xfrm>
              <a:off x="8110363" y="5304390"/>
              <a:ext cx="2418934" cy="40642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rPr>
                <a:t>MC</a:t>
              </a: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1196853" y="1346055"/>
            <a:ext cx="1197411" cy="635052"/>
            <a:chOff x="1055580" y="4658605"/>
            <a:chExt cx="1197411" cy="635052"/>
          </a:xfrm>
        </p:grpSpPr>
        <p:sp>
          <p:nvSpPr>
            <p:cNvPr id="66" name="Up-Down Arrow 65"/>
            <p:cNvSpPr/>
            <p:nvPr/>
          </p:nvSpPr>
          <p:spPr>
            <a:xfrm>
              <a:off x="1999925" y="4658605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1055580" y="4675478"/>
              <a:ext cx="102784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3200" dirty="0">
                  <a:latin typeface="Helvetica Neue" charset="0"/>
                  <a:ea typeface="Helvetica Neue" charset="0"/>
                  <a:cs typeface="Helvetica Neue" charset="0"/>
                </a:rPr>
                <a:t>RPC</a:t>
              </a:r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4256913" y="1346055"/>
            <a:ext cx="1197411" cy="635052"/>
            <a:chOff x="1055580" y="4658605"/>
            <a:chExt cx="1197411" cy="635052"/>
          </a:xfrm>
        </p:grpSpPr>
        <p:sp>
          <p:nvSpPr>
            <p:cNvPr id="74" name="Up-Down Arrow 73"/>
            <p:cNvSpPr/>
            <p:nvPr/>
          </p:nvSpPr>
          <p:spPr>
            <a:xfrm>
              <a:off x="1999925" y="4658605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1055580" y="4675478"/>
              <a:ext cx="102784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3200" dirty="0">
                  <a:latin typeface="Helvetica Neue" charset="0"/>
                  <a:ea typeface="Helvetica Neue" charset="0"/>
                  <a:cs typeface="Helvetica Neue" charset="0"/>
                </a:rPr>
                <a:t>RPC</a:t>
              </a:r>
            </a:p>
          </p:txBody>
        </p:sp>
      </p:grpSp>
      <p:grpSp>
        <p:nvGrpSpPr>
          <p:cNvPr id="76" name="Group 75"/>
          <p:cNvGrpSpPr/>
          <p:nvPr/>
        </p:nvGrpSpPr>
        <p:grpSpPr>
          <a:xfrm>
            <a:off x="6300548" y="1346055"/>
            <a:ext cx="1197411" cy="635052"/>
            <a:chOff x="1055580" y="4658605"/>
            <a:chExt cx="1197411" cy="635052"/>
          </a:xfrm>
        </p:grpSpPr>
        <p:sp>
          <p:nvSpPr>
            <p:cNvPr id="77" name="Up-Down Arrow 76"/>
            <p:cNvSpPr/>
            <p:nvPr/>
          </p:nvSpPr>
          <p:spPr>
            <a:xfrm>
              <a:off x="1999925" y="4658605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1055580" y="4675478"/>
              <a:ext cx="102784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3200" dirty="0">
                  <a:latin typeface="Helvetica Neue" charset="0"/>
                  <a:ea typeface="Helvetica Neue" charset="0"/>
                  <a:cs typeface="Helvetica Neue" charset="0"/>
                </a:rPr>
                <a:t>RPC</a:t>
              </a:r>
            </a:p>
          </p:txBody>
        </p:sp>
      </p:grpSp>
      <p:grpSp>
        <p:nvGrpSpPr>
          <p:cNvPr id="79" name="Group 78"/>
          <p:cNvGrpSpPr/>
          <p:nvPr/>
        </p:nvGrpSpPr>
        <p:grpSpPr>
          <a:xfrm>
            <a:off x="8624554" y="1346055"/>
            <a:ext cx="1197411" cy="635052"/>
            <a:chOff x="1055580" y="4658605"/>
            <a:chExt cx="1197411" cy="635052"/>
          </a:xfrm>
        </p:grpSpPr>
        <p:sp>
          <p:nvSpPr>
            <p:cNvPr id="80" name="Up-Down Arrow 79"/>
            <p:cNvSpPr/>
            <p:nvPr/>
          </p:nvSpPr>
          <p:spPr>
            <a:xfrm>
              <a:off x="1999925" y="4658605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1055580" y="4675478"/>
              <a:ext cx="102784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3200">
                  <a:latin typeface="Helvetica Neue" charset="0"/>
                  <a:ea typeface="Helvetica Neue" charset="0"/>
                  <a:cs typeface="Helvetica Neue" charset="0"/>
                </a:rPr>
                <a:t>RPC</a:t>
              </a:r>
            </a:p>
          </p:txBody>
        </p:sp>
      </p:grpSp>
      <p:sp>
        <p:nvSpPr>
          <p:cNvPr id="10" name="Rectangle 9"/>
          <p:cNvSpPr/>
          <p:nvPr/>
        </p:nvSpPr>
        <p:spPr>
          <a:xfrm>
            <a:off x="445538" y="-2167797"/>
            <a:ext cx="11344152" cy="104570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itle 1"/>
          <p:cNvSpPr>
            <a:spLocks noGrp="1"/>
          </p:cNvSpPr>
          <p:nvPr>
            <p:ph type="title"/>
          </p:nvPr>
        </p:nvSpPr>
        <p:spPr>
          <a:xfrm>
            <a:off x="445538" y="-3299293"/>
            <a:ext cx="11746462" cy="1325563"/>
          </a:xfrm>
        </p:spPr>
        <p:txBody>
          <a:bodyPr>
            <a:normAutofit/>
          </a:bodyPr>
          <a:lstStyle/>
          <a:p>
            <a:r>
              <a:rPr lang="en-US" sz="4000" dirty="0"/>
              <a:t>Clipper Decouples Applications and Models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08471" y="-2077119"/>
            <a:ext cx="1909438" cy="867668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67685" y="-2077119"/>
            <a:ext cx="1828581" cy="867668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30114" y="-2077119"/>
            <a:ext cx="1194440" cy="867668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36759" y="-2153437"/>
            <a:ext cx="1166301" cy="1019157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15263" y="-2077119"/>
            <a:ext cx="1652740" cy="86766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45537" y="-1929593"/>
            <a:ext cx="30221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Helvetica Neue" charset="0"/>
                <a:ea typeface="Helvetica Neue" charset="0"/>
                <a:cs typeface="Helvetica Neue" charset="0"/>
              </a:rPr>
              <a:t>Applications</a:t>
            </a:r>
          </a:p>
        </p:txBody>
      </p:sp>
      <p:grpSp>
        <p:nvGrpSpPr>
          <p:cNvPr id="29" name="Group 28"/>
          <p:cNvGrpSpPr/>
          <p:nvPr/>
        </p:nvGrpSpPr>
        <p:grpSpPr>
          <a:xfrm>
            <a:off x="10830370" y="2779863"/>
            <a:ext cx="542513" cy="147044"/>
            <a:chOff x="10658591" y="6109729"/>
            <a:chExt cx="874878" cy="237129"/>
          </a:xfrm>
        </p:grpSpPr>
        <p:sp>
          <p:nvSpPr>
            <p:cNvPr id="28" name="Oval 27"/>
            <p:cNvSpPr/>
            <p:nvPr/>
          </p:nvSpPr>
          <p:spPr>
            <a:xfrm>
              <a:off x="10658591" y="6109729"/>
              <a:ext cx="237129" cy="237129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/>
            <p:cNvSpPr/>
            <p:nvPr/>
          </p:nvSpPr>
          <p:spPr>
            <a:xfrm>
              <a:off x="10977466" y="6109729"/>
              <a:ext cx="237129" cy="237129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/>
            <p:cNvSpPr/>
            <p:nvPr/>
          </p:nvSpPr>
          <p:spPr>
            <a:xfrm>
              <a:off x="11296340" y="6109729"/>
              <a:ext cx="237129" cy="237129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12645237" y="2519417"/>
            <a:ext cx="2326716" cy="1095106"/>
            <a:chOff x="5142568" y="1782082"/>
            <a:chExt cx="2913611" cy="1371336"/>
          </a:xfrm>
        </p:grpSpPr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142568" y="1782082"/>
              <a:ext cx="2913611" cy="1068324"/>
            </a:xfrm>
            <a:prstGeom prst="rect">
              <a:avLst/>
            </a:prstGeom>
          </p:spPr>
        </p:pic>
        <p:sp>
          <p:nvSpPr>
            <p:cNvPr id="41" name="TextBox 40"/>
            <p:cNvSpPr txBox="1"/>
            <p:nvPr/>
          </p:nvSpPr>
          <p:spPr>
            <a:xfrm>
              <a:off x="6503490" y="2650350"/>
              <a:ext cx="1106050" cy="5030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>
                  <a:latin typeface="Gill Sans Light" charset="0"/>
                  <a:ea typeface="Gill Sans Light" charset="0"/>
                  <a:cs typeface="Gill Sans Light" charset="0"/>
                </a:rPr>
                <a:t>Create</a:t>
              </a:r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12971397" y="2157604"/>
            <a:ext cx="1711628" cy="1180396"/>
            <a:chOff x="8558827" y="2824768"/>
            <a:chExt cx="1711628" cy="1180396"/>
          </a:xfrm>
        </p:grpSpPr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11" cstate="screen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558827" y="2824768"/>
              <a:ext cx="1593117" cy="1004889"/>
            </a:xfrm>
            <a:prstGeom prst="rect">
              <a:avLst/>
            </a:prstGeom>
          </p:spPr>
        </p:pic>
        <p:sp>
          <p:nvSpPr>
            <p:cNvPr id="47" name="Rectangle 46"/>
            <p:cNvSpPr/>
            <p:nvPr/>
          </p:nvSpPr>
          <p:spPr>
            <a:xfrm>
              <a:off x="9197725" y="3235723"/>
              <a:ext cx="1072730" cy="769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400" b="1">
                  <a:solidFill>
                    <a:schemeClr val="bg1"/>
                  </a:solidFill>
                  <a:latin typeface="HelveticaNeue" charset="0"/>
                </a:rPr>
                <a:t>VW</a:t>
              </a:r>
              <a:endParaRPr lang="en-US" sz="4400">
                <a:solidFill>
                  <a:schemeClr val="bg1"/>
                </a:solidFill>
              </a:endParaRPr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19641" y="231224"/>
            <a:ext cx="1629157" cy="77607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49805" y="601133"/>
            <a:ext cx="2047697" cy="49391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3300395" y="76637"/>
            <a:ext cx="2067648" cy="477856"/>
          </a:xfrm>
          <a:prstGeom prst="rect">
            <a:avLst/>
          </a:prstGeom>
        </p:spPr>
      </p:pic>
      <p:grpSp>
        <p:nvGrpSpPr>
          <p:cNvPr id="63" name="Group 62"/>
          <p:cNvGrpSpPr/>
          <p:nvPr/>
        </p:nvGrpSpPr>
        <p:grpSpPr>
          <a:xfrm>
            <a:off x="445537" y="2029000"/>
            <a:ext cx="3361842" cy="1374518"/>
            <a:chOff x="445537" y="4154449"/>
            <a:chExt cx="3361842" cy="1374518"/>
          </a:xfrm>
        </p:grpSpPr>
        <p:grpSp>
          <p:nvGrpSpPr>
            <p:cNvPr id="64" name="Group 63"/>
            <p:cNvGrpSpPr/>
            <p:nvPr/>
          </p:nvGrpSpPr>
          <p:grpSpPr>
            <a:xfrm>
              <a:off x="445537" y="4154449"/>
              <a:ext cx="3361842" cy="1374518"/>
              <a:chOff x="445537" y="5304390"/>
              <a:chExt cx="3361842" cy="1374518"/>
            </a:xfrm>
          </p:grpSpPr>
          <p:sp>
            <p:nvSpPr>
              <p:cNvPr id="82" name="Rectangle 81"/>
              <p:cNvSpPr/>
              <p:nvPr/>
            </p:nvSpPr>
            <p:spPr>
              <a:xfrm>
                <a:off x="445538" y="5687743"/>
                <a:ext cx="3361841" cy="99116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445537" y="5304390"/>
                <a:ext cx="3361842" cy="406426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chemeClr val="bg1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Model Container (MC)</a:t>
                </a:r>
              </a:p>
            </p:txBody>
          </p:sp>
        </p:grpSp>
        <p:pic>
          <p:nvPicPr>
            <p:cNvPr id="68" name="Picture 67"/>
            <p:cNvPicPr>
              <a:picLocks noChangeAspect="1"/>
            </p:cNvPicPr>
            <p:nvPr/>
          </p:nvPicPr>
          <p:blipFill>
            <a:blip r:embed="rId1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72031" y="4579360"/>
              <a:ext cx="1707129" cy="908047"/>
            </a:xfrm>
            <a:prstGeom prst="rect">
              <a:avLst/>
            </a:prstGeom>
          </p:spPr>
        </p:pic>
      </p:grpSp>
      <p:sp>
        <p:nvSpPr>
          <p:cNvPr id="84" name="Content Placeholder 3"/>
          <p:cNvSpPr txBox="1">
            <a:spLocks/>
          </p:cNvSpPr>
          <p:nvPr/>
        </p:nvSpPr>
        <p:spPr>
          <a:xfrm>
            <a:off x="361368" y="3733459"/>
            <a:ext cx="11718088" cy="29292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42913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SzPct val="100000"/>
              <a:buFont typeface="Wingdings" charset="2"/>
              <a:buChar char="Ø"/>
              <a:tabLst/>
              <a:defRPr sz="2800" b="0" i="0" kern="120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1pPr>
            <a:lvl2pPr marL="914400" indent="-45720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tabLst/>
              <a:defRPr sz="2400" b="0" i="0" kern="120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2pPr>
            <a:lvl3pPr marL="1373188" indent="-3111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tabLst/>
              <a:defRPr sz="2000" b="0" i="0" kern="120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3pPr>
            <a:lvl4pPr marL="1830388" indent="-236538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tabLst/>
              <a:defRPr sz="1800" b="0" i="0" kern="120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4pPr>
            <a:lvl5pPr marL="2287588" indent="-2349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tabLst/>
              <a:defRPr sz="1800" b="0" i="0" kern="120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287" indent="0">
              <a:buFont typeface="Wingdings" charset="2"/>
              <a:buNone/>
            </a:pPr>
            <a:r>
              <a:rPr lang="en-US" b="1" dirty="0"/>
              <a:t>Common Interface </a:t>
            </a:r>
            <a:r>
              <a:rPr lang="en-US" b="1" dirty="0">
                <a:sym typeface="Wingdings"/>
              </a:rPr>
              <a:t> </a:t>
            </a:r>
            <a:r>
              <a:rPr lang="en-US" b="1" dirty="0"/>
              <a:t>Simplifies Deployment: </a:t>
            </a:r>
          </a:p>
          <a:p>
            <a:r>
              <a:rPr lang="en-US" dirty="0"/>
              <a:t>Evaluate models using original code &amp; systems</a:t>
            </a:r>
          </a:p>
          <a:p>
            <a:r>
              <a:rPr lang="en-US" dirty="0"/>
              <a:t>Abstract away performance sensitive serving code from data scientists</a:t>
            </a:r>
          </a:p>
          <a:p>
            <a:r>
              <a:rPr lang="en-US" dirty="0"/>
              <a:t>Models run in separate processes as Docker containers</a:t>
            </a:r>
          </a:p>
          <a:p>
            <a:pPr lvl="1"/>
            <a:r>
              <a:rPr lang="en-US" dirty="0"/>
              <a:t>Resource isolation: Cutting edge ML frameworks can be buggy</a:t>
            </a:r>
          </a:p>
        </p:txBody>
      </p:sp>
    </p:spTree>
    <p:extLst>
      <p:ext uri="{BB962C8B-B14F-4D97-AF65-F5344CB8AC3E}">
        <p14:creationId xmlns:p14="http://schemas.microsoft.com/office/powerpoint/2010/main" val="6967703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/>
          <p:cNvSpPr txBox="1">
            <a:spLocks/>
          </p:cNvSpPr>
          <p:nvPr/>
        </p:nvSpPr>
        <p:spPr>
          <a:xfrm>
            <a:off x="354098" y="-106204"/>
            <a:ext cx="1183790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r>
              <a:rPr lang="en-US" sz="3700" i="1" dirty="0">
                <a:latin typeface="Helvetica Neue Light" charset="0"/>
                <a:ea typeface="Helvetica Neue Light" charset="0"/>
                <a:cs typeface="Helvetica Neue Light" charset="0"/>
              </a:rPr>
              <a:t>Clipper provides a library of model </a:t>
            </a:r>
            <a:r>
              <a:rPr lang="en-US" sz="3700" i="1" dirty="0" err="1">
                <a:latin typeface="Helvetica Neue Light" charset="0"/>
                <a:ea typeface="Helvetica Neue Light" charset="0"/>
                <a:cs typeface="Helvetica Neue Light" charset="0"/>
              </a:rPr>
              <a:t>deployers</a:t>
            </a:r>
            <a:endParaRPr lang="en-US" sz="3700" i="1" dirty="0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54098" y="1164134"/>
            <a:ext cx="1137593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Ø"/>
            </a:pPr>
            <a:r>
              <a:rPr lang="en-US" sz="3600" i="1" dirty="0">
                <a:latin typeface="Helvetica Neue Medium" charset="0"/>
                <a:ea typeface="Helvetica Neue Medium" charset="0"/>
                <a:cs typeface="Helvetica Neue Medium" charset="0"/>
              </a:rPr>
              <a:t> </a:t>
            </a:r>
            <a:r>
              <a:rPr lang="en-US" sz="3600" i="1" dirty="0" err="1">
                <a:latin typeface="Helvetica Neue Medium" charset="0"/>
                <a:ea typeface="Helvetica Neue Medium" charset="0"/>
                <a:cs typeface="Helvetica Neue Medium" charset="0"/>
              </a:rPr>
              <a:t>Deployer</a:t>
            </a:r>
            <a:r>
              <a:rPr lang="en-US" sz="3600" i="1" dirty="0">
                <a:latin typeface="Helvetica Neue Medium" charset="0"/>
                <a:ea typeface="Helvetica Neue Medium" charset="0"/>
                <a:cs typeface="Helvetica Neue Medium" charset="0"/>
              </a:rPr>
              <a:t> automatically and intelligently saves all prediction code</a:t>
            </a:r>
          </a:p>
          <a:p>
            <a:pPr marL="742950" lvl="1" indent="-285750">
              <a:buFont typeface="Wingdings" charset="2"/>
              <a:buChar char="Ø"/>
            </a:pPr>
            <a:r>
              <a:rPr lang="en-US" sz="3600" i="1" dirty="0">
                <a:latin typeface="Helvetica Neue Light" charset="0"/>
                <a:ea typeface="Helvetica Neue Light" charset="0"/>
                <a:cs typeface="Helvetica Neue Light" charset="0"/>
              </a:rPr>
              <a:t> Captures both framework-specific models and arbitrary serializable code</a:t>
            </a:r>
          </a:p>
          <a:p>
            <a:pPr marL="285750" indent="-285750">
              <a:buFont typeface="Wingdings" charset="2"/>
              <a:buChar char="Ø"/>
            </a:pPr>
            <a:endParaRPr lang="en-US" sz="3600" i="1" dirty="0">
              <a:latin typeface="Helvetica Neue Light" charset="0"/>
              <a:ea typeface="Helvetica Neue Light" charset="0"/>
              <a:cs typeface="Helvetica Neue Light" charset="0"/>
            </a:endParaRPr>
          </a:p>
          <a:p>
            <a:pPr marL="285750" indent="-285750">
              <a:buFont typeface="Wingdings" charset="2"/>
              <a:buChar char="Ø"/>
            </a:pPr>
            <a:r>
              <a:rPr lang="en-US" sz="3600" i="1" dirty="0">
                <a:latin typeface="Helvetica Neue Medium" charset="0"/>
                <a:ea typeface="Helvetica Neue Medium" charset="0"/>
                <a:cs typeface="Helvetica Neue Medium" charset="0"/>
              </a:rPr>
              <a:t> Replicates training environment and loads prediction code in a Clipper model container</a:t>
            </a:r>
          </a:p>
        </p:txBody>
      </p:sp>
    </p:spTree>
    <p:extLst>
      <p:ext uri="{BB962C8B-B14F-4D97-AF65-F5344CB8AC3E}">
        <p14:creationId xmlns:p14="http://schemas.microsoft.com/office/powerpoint/2010/main" val="31173812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bldLvl="2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4A668500-D40F-E24D-91BE-AA5198E6173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9124" y="1808832"/>
            <a:ext cx="4252546" cy="378729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4FE0AA3-293F-7E4E-AC6A-43ACC74DFBC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61590" y="1991712"/>
            <a:ext cx="7659354" cy="356249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3B78DD-1D93-6647-97A0-DFC016A7BFC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501230" y="2749656"/>
            <a:ext cx="220146" cy="2078182"/>
          </a:xfrm>
          <a:prstGeom prst="rect">
            <a:avLst/>
          </a:prstGeom>
        </p:spPr>
      </p:pic>
      <p:pic>
        <p:nvPicPr>
          <p:cNvPr id="236" name="Picture 235">
            <a:extLst>
              <a:ext uri="{FF2B5EF4-FFF2-40B4-BE49-F238E27FC236}">
                <a16:creationId xmlns:a16="http://schemas.microsoft.com/office/drawing/2014/main" id="{6D7EBBFE-5C09-4B43-948B-21287B153A4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94234" y="2480509"/>
            <a:ext cx="325602" cy="307369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46456AD-763E-0F4D-80E7-8D49C9A135CA}"/>
              </a:ext>
            </a:extLst>
          </p:cNvPr>
          <p:cNvSpPr txBox="1"/>
          <p:nvPr/>
        </p:nvSpPr>
        <p:spPr>
          <a:xfrm>
            <a:off x="352112" y="494746"/>
            <a:ext cx="107981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i="1" dirty="0">
                <a:latin typeface="Century Gothic" panose="020B0502020202020204" pitchFamily="34" charset="0"/>
              </a:rPr>
              <a:t>Machine Learning in Production</a:t>
            </a:r>
            <a:endParaRPr lang="en-US" sz="540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93565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/>
          <p:cNvGrpSpPr/>
          <p:nvPr/>
        </p:nvGrpSpPr>
        <p:grpSpPr>
          <a:xfrm>
            <a:off x="93563" y="1499089"/>
            <a:ext cx="5579533" cy="5020732"/>
            <a:chOff x="93563" y="1499089"/>
            <a:chExt cx="5579533" cy="5020732"/>
          </a:xfrm>
        </p:grpSpPr>
        <p:sp>
          <p:nvSpPr>
            <p:cNvPr id="44" name="Rounded Rectangle 43"/>
            <p:cNvSpPr/>
            <p:nvPr/>
          </p:nvSpPr>
          <p:spPr>
            <a:xfrm>
              <a:off x="93563" y="1499089"/>
              <a:ext cx="5579533" cy="5020732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0" name="Group 29"/>
            <p:cNvGrpSpPr/>
            <p:nvPr/>
          </p:nvGrpSpPr>
          <p:grpSpPr>
            <a:xfrm>
              <a:off x="3177395" y="3653742"/>
              <a:ext cx="1822027" cy="1870107"/>
              <a:chOff x="6924039" y="1914312"/>
              <a:chExt cx="1822027" cy="1870107"/>
            </a:xfrm>
          </p:grpSpPr>
          <p:sp>
            <p:nvSpPr>
              <p:cNvPr id="5" name="Rectangle 4"/>
              <p:cNvSpPr/>
              <p:nvPr/>
            </p:nvSpPr>
            <p:spPr>
              <a:xfrm>
                <a:off x="6924039" y="1914312"/>
                <a:ext cx="1822027" cy="1870107"/>
              </a:xfrm>
              <a:prstGeom prst="rect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" name="TextBox 2"/>
              <p:cNvSpPr txBox="1"/>
              <p:nvPr/>
            </p:nvSpPr>
            <p:spPr>
              <a:xfrm>
                <a:off x="6970605" y="1914313"/>
                <a:ext cx="172889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latin typeface="Inconsolata Medium" charset="0"/>
                    <a:ea typeface="Inconsolata Medium" charset="0"/>
                    <a:cs typeface="Inconsolata Medium" charset="0"/>
                  </a:rPr>
                  <a:t>Driver Program</a:t>
                </a:r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7102685" y="2476492"/>
                <a:ext cx="1464733" cy="430953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600" dirty="0" err="1">
                    <a:solidFill>
                      <a:schemeClr val="tx1"/>
                    </a:solidFill>
                    <a:latin typeface="Inconsolata Medium" charset="0"/>
                    <a:ea typeface="Inconsolata Medium" charset="0"/>
                    <a:cs typeface="Inconsolata Medium" charset="0"/>
                  </a:rPr>
                  <a:t>SparkContext</a:t>
                </a:r>
                <a:endParaRPr lang="en-US" sz="1600" dirty="0">
                  <a:solidFill>
                    <a:schemeClr val="tx1"/>
                  </a:solidFill>
                  <a:latin typeface="Inconsolata Medium" charset="0"/>
                  <a:ea typeface="Inconsolata Medium" charset="0"/>
                  <a:cs typeface="Inconsolata Medium" charset="0"/>
                </a:endParaRPr>
              </a:p>
            </p:txBody>
          </p:sp>
        </p:grpSp>
        <p:grpSp>
          <p:nvGrpSpPr>
            <p:cNvPr id="15" name="Group 14"/>
            <p:cNvGrpSpPr/>
            <p:nvPr/>
          </p:nvGrpSpPr>
          <p:grpSpPr>
            <a:xfrm>
              <a:off x="679512" y="1780521"/>
              <a:ext cx="1822027" cy="1295289"/>
              <a:chOff x="9718045" y="957577"/>
              <a:chExt cx="1822027" cy="1295289"/>
            </a:xfrm>
          </p:grpSpPr>
          <p:sp>
            <p:nvSpPr>
              <p:cNvPr id="9" name="Rectangle 8"/>
              <p:cNvSpPr/>
              <p:nvPr/>
            </p:nvSpPr>
            <p:spPr>
              <a:xfrm>
                <a:off x="9718045" y="957577"/>
                <a:ext cx="1822027" cy="1295289"/>
              </a:xfrm>
              <a:prstGeom prst="rect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9764611" y="957578"/>
                <a:ext cx="172889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latin typeface="Inconsolata Medium" charset="0"/>
                    <a:ea typeface="Inconsolata Medium" charset="0"/>
                    <a:cs typeface="Inconsolata Medium" charset="0"/>
                  </a:rPr>
                  <a:t>Worker Node</a:t>
                </a:r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9868753" y="1302839"/>
                <a:ext cx="1520609" cy="87631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600" dirty="0">
                  <a:solidFill>
                    <a:schemeClr val="tx1"/>
                  </a:solidFill>
                  <a:latin typeface="Inconsolata Medium" charset="0"/>
                  <a:ea typeface="Inconsolata Medium" charset="0"/>
                  <a:cs typeface="Inconsolata Medium" charset="0"/>
                </a:endParaRP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9879757" y="1302839"/>
                <a:ext cx="11938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latin typeface="Inconsolata Medium" charset="0"/>
                    <a:ea typeface="Inconsolata Medium" charset="0"/>
                    <a:cs typeface="Inconsolata Medium" charset="0"/>
                  </a:rPr>
                  <a:t>Executor</a:t>
                </a:r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10001682" y="1760249"/>
                <a:ext cx="627376" cy="297123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600" dirty="0">
                    <a:solidFill>
                      <a:schemeClr val="tx1"/>
                    </a:solidFill>
                    <a:latin typeface="Inconsolata Medium" charset="0"/>
                    <a:ea typeface="Inconsolata Medium" charset="0"/>
                    <a:cs typeface="Inconsolata Medium" charset="0"/>
                  </a:rPr>
                  <a:t>Task</a:t>
                </a:r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10704413" y="1760246"/>
                <a:ext cx="627376" cy="297123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600" dirty="0">
                    <a:solidFill>
                      <a:schemeClr val="tx1"/>
                    </a:solidFill>
                    <a:latin typeface="Inconsolata Medium" charset="0"/>
                    <a:ea typeface="Inconsolata Medium" charset="0"/>
                    <a:cs typeface="Inconsolata Medium" charset="0"/>
                  </a:rPr>
                  <a:t>Task</a:t>
                </a:r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632946" y="3260664"/>
              <a:ext cx="1822027" cy="1295289"/>
              <a:chOff x="9718045" y="957577"/>
              <a:chExt cx="1822027" cy="1295289"/>
            </a:xfrm>
          </p:grpSpPr>
          <p:sp>
            <p:nvSpPr>
              <p:cNvPr id="17" name="Rectangle 16"/>
              <p:cNvSpPr/>
              <p:nvPr/>
            </p:nvSpPr>
            <p:spPr>
              <a:xfrm>
                <a:off x="9718045" y="957577"/>
                <a:ext cx="1822027" cy="1295289"/>
              </a:xfrm>
              <a:prstGeom prst="rect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9764611" y="957578"/>
                <a:ext cx="172889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latin typeface="Inconsolata Medium" charset="0"/>
                    <a:ea typeface="Inconsolata Medium" charset="0"/>
                    <a:cs typeface="Inconsolata Medium" charset="0"/>
                  </a:rPr>
                  <a:t>Worker Node</a:t>
                </a:r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9868753" y="1302839"/>
                <a:ext cx="1520609" cy="87631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600" dirty="0">
                  <a:solidFill>
                    <a:schemeClr val="tx1"/>
                  </a:solidFill>
                  <a:latin typeface="Inconsolata Medium" charset="0"/>
                  <a:ea typeface="Inconsolata Medium" charset="0"/>
                  <a:cs typeface="Inconsolata Medium" charset="0"/>
                </a:endParaRP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9879757" y="1302839"/>
                <a:ext cx="11938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latin typeface="Inconsolata Medium" charset="0"/>
                    <a:ea typeface="Inconsolata Medium" charset="0"/>
                    <a:cs typeface="Inconsolata Medium" charset="0"/>
                  </a:rPr>
                  <a:t>Executor</a:t>
                </a:r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10001682" y="1760249"/>
                <a:ext cx="627376" cy="297123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600" dirty="0">
                    <a:solidFill>
                      <a:schemeClr val="tx1"/>
                    </a:solidFill>
                    <a:latin typeface="Inconsolata Medium" charset="0"/>
                    <a:ea typeface="Inconsolata Medium" charset="0"/>
                    <a:cs typeface="Inconsolata Medium" charset="0"/>
                  </a:rPr>
                  <a:t>Task</a:t>
                </a:r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10704413" y="1760246"/>
                <a:ext cx="627376" cy="297123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600" dirty="0">
                    <a:solidFill>
                      <a:schemeClr val="tx1"/>
                    </a:solidFill>
                    <a:latin typeface="Inconsolata Medium" charset="0"/>
                    <a:ea typeface="Inconsolata Medium" charset="0"/>
                    <a:cs typeface="Inconsolata Medium" charset="0"/>
                  </a:rPr>
                  <a:t>Task</a:t>
                </a:r>
              </a:p>
            </p:txBody>
          </p:sp>
        </p:grpSp>
        <p:grpSp>
          <p:nvGrpSpPr>
            <p:cNvPr id="23" name="Group 22"/>
            <p:cNvGrpSpPr/>
            <p:nvPr/>
          </p:nvGrpSpPr>
          <p:grpSpPr>
            <a:xfrm>
              <a:off x="632946" y="4840034"/>
              <a:ext cx="1822027" cy="1295289"/>
              <a:chOff x="9718045" y="957577"/>
              <a:chExt cx="1822027" cy="1295289"/>
            </a:xfrm>
          </p:grpSpPr>
          <p:sp>
            <p:nvSpPr>
              <p:cNvPr id="24" name="Rectangle 23"/>
              <p:cNvSpPr/>
              <p:nvPr/>
            </p:nvSpPr>
            <p:spPr>
              <a:xfrm>
                <a:off x="9718045" y="957577"/>
                <a:ext cx="1822027" cy="1295289"/>
              </a:xfrm>
              <a:prstGeom prst="rect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9764611" y="957578"/>
                <a:ext cx="172889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latin typeface="Inconsolata Medium" charset="0"/>
                    <a:ea typeface="Inconsolata Medium" charset="0"/>
                    <a:cs typeface="Inconsolata Medium" charset="0"/>
                  </a:rPr>
                  <a:t>Worker Node</a:t>
                </a:r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9868753" y="1302839"/>
                <a:ext cx="1520609" cy="87631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600" dirty="0">
                  <a:solidFill>
                    <a:schemeClr val="tx1"/>
                  </a:solidFill>
                  <a:latin typeface="Inconsolata Medium" charset="0"/>
                  <a:ea typeface="Inconsolata Medium" charset="0"/>
                  <a:cs typeface="Inconsolata Medium" charset="0"/>
                </a:endParaRPr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9879757" y="1302839"/>
                <a:ext cx="11938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latin typeface="Inconsolata Medium" charset="0"/>
                    <a:ea typeface="Inconsolata Medium" charset="0"/>
                    <a:cs typeface="Inconsolata Medium" charset="0"/>
                  </a:rPr>
                  <a:t>Executor</a:t>
                </a:r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10001682" y="1760249"/>
                <a:ext cx="627376" cy="297123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600" dirty="0">
                    <a:solidFill>
                      <a:schemeClr val="tx1"/>
                    </a:solidFill>
                    <a:latin typeface="Inconsolata Medium" charset="0"/>
                    <a:ea typeface="Inconsolata Medium" charset="0"/>
                    <a:cs typeface="Inconsolata Medium" charset="0"/>
                  </a:rPr>
                  <a:t>Task</a:t>
                </a:r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10704413" y="1760246"/>
                <a:ext cx="627376" cy="297123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600" dirty="0">
                    <a:solidFill>
                      <a:schemeClr val="tx1"/>
                    </a:solidFill>
                    <a:latin typeface="Inconsolata Medium" charset="0"/>
                    <a:ea typeface="Inconsolata Medium" charset="0"/>
                    <a:cs typeface="Inconsolata Medium" charset="0"/>
                  </a:rPr>
                  <a:t>Task</a:t>
                </a:r>
              </a:p>
            </p:txBody>
          </p:sp>
        </p:grpSp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59517" y="1812823"/>
              <a:ext cx="1707129" cy="908047"/>
            </a:xfrm>
            <a:prstGeom prst="rect">
              <a:avLst/>
            </a:prstGeom>
          </p:spPr>
        </p:pic>
      </p:grpSp>
      <p:grpSp>
        <p:nvGrpSpPr>
          <p:cNvPr id="59" name="Group 58"/>
          <p:cNvGrpSpPr/>
          <p:nvPr/>
        </p:nvGrpSpPr>
        <p:grpSpPr>
          <a:xfrm>
            <a:off x="6826666" y="1812823"/>
            <a:ext cx="4834466" cy="1041400"/>
            <a:chOff x="338667" y="2274034"/>
            <a:chExt cx="2827866" cy="1041400"/>
          </a:xfrm>
        </p:grpSpPr>
        <p:sp>
          <p:nvSpPr>
            <p:cNvPr id="51" name="Cube 50"/>
            <p:cNvSpPr/>
            <p:nvPr/>
          </p:nvSpPr>
          <p:spPr>
            <a:xfrm>
              <a:off x="338667" y="2274034"/>
              <a:ext cx="2827866" cy="1041400"/>
            </a:xfrm>
            <a:prstGeom prst="cub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999067" y="2621598"/>
              <a:ext cx="150706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latin typeface="Inconsolata Medium" charset="0"/>
                  <a:ea typeface="Inconsolata Medium" charset="0"/>
                  <a:cs typeface="Inconsolata Medium" charset="0"/>
                </a:rPr>
                <a:t>Web Server</a:t>
              </a:r>
            </a:p>
          </p:txBody>
        </p:sp>
      </p:grpSp>
      <p:grpSp>
        <p:nvGrpSpPr>
          <p:cNvPr id="75" name="Group 74"/>
          <p:cNvGrpSpPr/>
          <p:nvPr/>
        </p:nvGrpSpPr>
        <p:grpSpPr>
          <a:xfrm>
            <a:off x="10135032" y="4536373"/>
            <a:ext cx="1526100" cy="1735840"/>
            <a:chOff x="200662" y="4086619"/>
            <a:chExt cx="1289471" cy="1440369"/>
          </a:xfrm>
        </p:grpSpPr>
        <p:sp>
          <p:nvSpPr>
            <p:cNvPr id="65" name="Can 64"/>
            <p:cNvSpPr/>
            <p:nvPr/>
          </p:nvSpPr>
          <p:spPr>
            <a:xfrm>
              <a:off x="200662" y="4086619"/>
              <a:ext cx="1227667" cy="1440369"/>
            </a:xfrm>
            <a:prstGeom prst="can">
              <a:avLst/>
            </a:prstGeom>
            <a:solidFill>
              <a:srgbClr val="0095A4">
                <a:alpha val="55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200662" y="4637815"/>
              <a:ext cx="128947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Inconsolata Medium" charset="0"/>
                  <a:ea typeface="Inconsolata Medium" charset="0"/>
                  <a:cs typeface="Inconsolata Medium" charset="0"/>
                </a:rPr>
                <a:t>Database</a:t>
              </a:r>
            </a:p>
          </p:txBody>
        </p:sp>
      </p:grpSp>
      <p:grpSp>
        <p:nvGrpSpPr>
          <p:cNvPr id="76" name="Group 75"/>
          <p:cNvGrpSpPr/>
          <p:nvPr/>
        </p:nvGrpSpPr>
        <p:grpSpPr>
          <a:xfrm>
            <a:off x="9962735" y="3684924"/>
            <a:ext cx="1634066" cy="477810"/>
            <a:chOff x="338667" y="3385184"/>
            <a:chExt cx="1634066" cy="477810"/>
          </a:xfrm>
        </p:grpSpPr>
        <p:sp>
          <p:nvSpPr>
            <p:cNvPr id="73" name="Rounded Rectangle 72"/>
            <p:cNvSpPr/>
            <p:nvPr/>
          </p:nvSpPr>
          <p:spPr>
            <a:xfrm>
              <a:off x="338667" y="3385184"/>
              <a:ext cx="1634066" cy="477810"/>
            </a:xfrm>
            <a:prstGeom prst="round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402167" y="3385184"/>
              <a:ext cx="150706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Inconsolata Medium" charset="0"/>
                  <a:ea typeface="Inconsolata Medium" charset="0"/>
                  <a:cs typeface="Inconsolata Medium" charset="0"/>
                </a:rPr>
                <a:t>Cache</a:t>
              </a:r>
            </a:p>
          </p:txBody>
        </p:sp>
      </p:grpSp>
      <p:cxnSp>
        <p:nvCxnSpPr>
          <p:cNvPr id="88" name="Straight Arrow Connector 87"/>
          <p:cNvCxnSpPr>
            <a:endCxn id="73" idx="0"/>
          </p:cNvCxnSpPr>
          <p:nvPr/>
        </p:nvCxnSpPr>
        <p:spPr>
          <a:xfrm>
            <a:off x="10532124" y="2868125"/>
            <a:ext cx="247644" cy="816799"/>
          </a:xfrm>
          <a:prstGeom prst="straightConnector1">
            <a:avLst/>
          </a:prstGeom>
          <a:ln w="60325">
            <a:solidFill>
              <a:schemeClr val="tx1"/>
            </a:solidFill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/>
          <p:cNvCxnSpPr>
            <a:stCxn id="73" idx="2"/>
            <a:endCxn id="65" idx="0"/>
          </p:cNvCxnSpPr>
          <p:nvPr/>
        </p:nvCxnSpPr>
        <p:spPr>
          <a:xfrm>
            <a:off x="10779768" y="4162734"/>
            <a:ext cx="81741" cy="736878"/>
          </a:xfrm>
          <a:prstGeom prst="straightConnector1">
            <a:avLst/>
          </a:prstGeom>
          <a:ln w="60325">
            <a:solidFill>
              <a:schemeClr val="tx1"/>
            </a:solidFill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endCxn id="31" idx="0"/>
          </p:cNvCxnSpPr>
          <p:nvPr/>
        </p:nvCxnSpPr>
        <p:spPr>
          <a:xfrm flipH="1">
            <a:off x="8093952" y="2885362"/>
            <a:ext cx="286607" cy="1487593"/>
          </a:xfrm>
          <a:prstGeom prst="straightConnector1">
            <a:avLst/>
          </a:prstGeom>
          <a:ln w="60325">
            <a:solidFill>
              <a:schemeClr val="tx1"/>
            </a:solidFill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Group 47"/>
          <p:cNvGrpSpPr/>
          <p:nvPr/>
        </p:nvGrpSpPr>
        <p:grpSpPr>
          <a:xfrm>
            <a:off x="3634477" y="4779873"/>
            <a:ext cx="1056160" cy="610977"/>
            <a:chOff x="7989565" y="2206064"/>
            <a:chExt cx="2649647" cy="1532793"/>
          </a:xfrm>
        </p:grpSpPr>
        <p:grpSp>
          <p:nvGrpSpPr>
            <p:cNvPr id="50" name="Group 49"/>
            <p:cNvGrpSpPr/>
            <p:nvPr/>
          </p:nvGrpSpPr>
          <p:grpSpPr>
            <a:xfrm>
              <a:off x="7989565" y="2206064"/>
              <a:ext cx="2649647" cy="1532793"/>
              <a:chOff x="4437802" y="2295143"/>
              <a:chExt cx="2565113" cy="1483893"/>
            </a:xfrm>
          </p:grpSpPr>
          <p:cxnSp>
            <p:nvCxnSpPr>
              <p:cNvPr id="54" name="Straight Arrow Connector 53"/>
              <p:cNvCxnSpPr/>
              <p:nvPr/>
            </p:nvCxnSpPr>
            <p:spPr>
              <a:xfrm>
                <a:off x="6221474" y="3037091"/>
                <a:ext cx="781441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55" name="Straight Arrow Connector 54"/>
              <p:cNvCxnSpPr/>
              <p:nvPr/>
            </p:nvCxnSpPr>
            <p:spPr>
              <a:xfrm>
                <a:off x="4608575" y="2380530"/>
                <a:ext cx="1922918" cy="65656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58" name="Straight Arrow Connector 57"/>
              <p:cNvCxnSpPr/>
              <p:nvPr/>
            </p:nvCxnSpPr>
            <p:spPr>
              <a:xfrm>
                <a:off x="4608575" y="2708810"/>
                <a:ext cx="1922918" cy="32828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60" name="Straight Arrow Connector 59"/>
              <p:cNvCxnSpPr/>
              <p:nvPr/>
            </p:nvCxnSpPr>
            <p:spPr>
              <a:xfrm>
                <a:off x="4608575" y="3037089"/>
                <a:ext cx="1922918" cy="1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61" name="Straight Arrow Connector 60"/>
              <p:cNvCxnSpPr/>
              <p:nvPr/>
            </p:nvCxnSpPr>
            <p:spPr>
              <a:xfrm flipV="1">
                <a:off x="4608575" y="3037090"/>
                <a:ext cx="1922918" cy="328279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62" name="Straight Arrow Connector 61"/>
              <p:cNvCxnSpPr/>
              <p:nvPr/>
            </p:nvCxnSpPr>
            <p:spPr>
              <a:xfrm flipV="1">
                <a:off x="4608575" y="3037090"/>
                <a:ext cx="1922918" cy="65656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sp>
            <p:nvSpPr>
              <p:cNvPr id="63" name="Oval 62"/>
              <p:cNvSpPr/>
              <p:nvPr/>
            </p:nvSpPr>
            <p:spPr>
              <a:xfrm>
                <a:off x="5121690" y="2390319"/>
                <a:ext cx="1293541" cy="1293541"/>
              </a:xfrm>
              <a:prstGeom prst="ellipse">
                <a:avLst/>
              </a:prstGeom>
              <a:solidFill>
                <a:schemeClr val="bg1"/>
              </a:solidFill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grpSp>
            <p:nvGrpSpPr>
              <p:cNvPr id="64" name="Group 63"/>
              <p:cNvGrpSpPr/>
              <p:nvPr/>
            </p:nvGrpSpPr>
            <p:grpSpPr>
              <a:xfrm>
                <a:off x="4437802" y="2295143"/>
                <a:ext cx="170773" cy="1483893"/>
                <a:chOff x="4461603" y="726948"/>
                <a:chExt cx="228600" cy="1986366"/>
              </a:xfrm>
            </p:grpSpPr>
            <p:sp>
              <p:nvSpPr>
                <p:cNvPr id="67" name="Oval 66"/>
                <p:cNvSpPr/>
                <p:nvPr/>
              </p:nvSpPr>
              <p:spPr>
                <a:xfrm>
                  <a:off x="4461603" y="726948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69" name="Oval 68"/>
                <p:cNvSpPr/>
                <p:nvPr/>
              </p:nvSpPr>
              <p:spPr>
                <a:xfrm>
                  <a:off x="4461603" y="1605830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70" name="Oval 69"/>
                <p:cNvSpPr/>
                <p:nvPr/>
              </p:nvSpPr>
              <p:spPr>
                <a:xfrm>
                  <a:off x="4461603" y="2045271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71" name="Oval 70"/>
                <p:cNvSpPr/>
                <p:nvPr/>
              </p:nvSpPr>
              <p:spPr>
                <a:xfrm>
                  <a:off x="4461603" y="2484714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77" name="Oval 76"/>
                <p:cNvSpPr/>
                <p:nvPr/>
              </p:nvSpPr>
              <p:spPr>
                <a:xfrm>
                  <a:off x="4461603" y="1166389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</p:grpSp>
        </p:grpSp>
        <p:pic>
          <p:nvPicPr>
            <p:cNvPr id="53" name="Picture 52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821090" y="2637032"/>
              <a:ext cx="1102291" cy="586325"/>
            </a:xfrm>
            <a:prstGeom prst="rect">
              <a:avLst/>
            </a:prstGeom>
          </p:spPr>
        </p:pic>
      </p:grpSp>
      <p:grpSp>
        <p:nvGrpSpPr>
          <p:cNvPr id="87" name="Group 86"/>
          <p:cNvGrpSpPr/>
          <p:nvPr/>
        </p:nvGrpSpPr>
        <p:grpSpPr>
          <a:xfrm>
            <a:off x="6437223" y="4372955"/>
            <a:ext cx="3313457" cy="2110830"/>
            <a:chOff x="12857474" y="4953587"/>
            <a:chExt cx="3313457" cy="2110830"/>
          </a:xfrm>
        </p:grpSpPr>
        <p:sp>
          <p:nvSpPr>
            <p:cNvPr id="89" name="Rounded Rectangle 88"/>
            <p:cNvSpPr/>
            <p:nvPr/>
          </p:nvSpPr>
          <p:spPr>
            <a:xfrm>
              <a:off x="12857474" y="4953587"/>
              <a:ext cx="3313457" cy="2110830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13556421" y="5690568"/>
              <a:ext cx="171875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solidFill>
                    <a:schemeClr val="bg1"/>
                  </a:solidFill>
                  <a:latin typeface="Inconsolata Medium" charset="0"/>
                  <a:ea typeface="Inconsolata Medium" charset="0"/>
                  <a:cs typeface="Inconsolata Medium" charset="0"/>
                </a:rPr>
                <a:t>Clipper</a:t>
              </a:r>
            </a:p>
          </p:txBody>
        </p:sp>
      </p:grpSp>
      <p:sp>
        <p:nvSpPr>
          <p:cNvPr id="91" name="Title 1"/>
          <p:cNvSpPr>
            <a:spLocks noGrp="1"/>
          </p:cNvSpPr>
          <p:nvPr>
            <p:ph type="title"/>
          </p:nvPr>
        </p:nvSpPr>
        <p:spPr>
          <a:xfrm>
            <a:off x="264168" y="-30147"/>
            <a:ext cx="10515600" cy="1325563"/>
          </a:xfrm>
        </p:spPr>
        <p:txBody>
          <a:bodyPr/>
          <a:lstStyle/>
          <a:p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Model Deployers: Spark Example</a:t>
            </a:r>
          </a:p>
        </p:txBody>
      </p:sp>
    </p:spTree>
    <p:extLst>
      <p:ext uri="{BB962C8B-B14F-4D97-AF65-F5344CB8AC3E}">
        <p14:creationId xmlns:p14="http://schemas.microsoft.com/office/powerpoint/2010/main" val="258189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/>
          <p:cNvGrpSpPr/>
          <p:nvPr/>
        </p:nvGrpSpPr>
        <p:grpSpPr>
          <a:xfrm>
            <a:off x="93563" y="1499089"/>
            <a:ext cx="5579533" cy="5020732"/>
            <a:chOff x="93563" y="1499089"/>
            <a:chExt cx="5579533" cy="5020732"/>
          </a:xfrm>
        </p:grpSpPr>
        <p:sp>
          <p:nvSpPr>
            <p:cNvPr id="44" name="Rounded Rectangle 43"/>
            <p:cNvSpPr/>
            <p:nvPr/>
          </p:nvSpPr>
          <p:spPr>
            <a:xfrm>
              <a:off x="93563" y="1499089"/>
              <a:ext cx="5579533" cy="5020732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0" name="Group 29"/>
            <p:cNvGrpSpPr/>
            <p:nvPr/>
          </p:nvGrpSpPr>
          <p:grpSpPr>
            <a:xfrm>
              <a:off x="3177395" y="3653742"/>
              <a:ext cx="1822027" cy="1870107"/>
              <a:chOff x="6924039" y="1914312"/>
              <a:chExt cx="1822027" cy="1870107"/>
            </a:xfrm>
          </p:grpSpPr>
          <p:sp>
            <p:nvSpPr>
              <p:cNvPr id="5" name="Rectangle 4"/>
              <p:cNvSpPr/>
              <p:nvPr/>
            </p:nvSpPr>
            <p:spPr>
              <a:xfrm>
                <a:off x="6924039" y="1914312"/>
                <a:ext cx="1822027" cy="1870107"/>
              </a:xfrm>
              <a:prstGeom prst="rect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" name="TextBox 2"/>
              <p:cNvSpPr txBox="1"/>
              <p:nvPr/>
            </p:nvSpPr>
            <p:spPr>
              <a:xfrm>
                <a:off x="6970605" y="1914313"/>
                <a:ext cx="172889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latin typeface="Inconsolata Medium" charset="0"/>
                    <a:ea typeface="Inconsolata Medium" charset="0"/>
                    <a:cs typeface="Inconsolata Medium" charset="0"/>
                  </a:rPr>
                  <a:t>Driver Program</a:t>
                </a:r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7102685" y="2476492"/>
                <a:ext cx="1464733" cy="430953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600" dirty="0" err="1">
                    <a:solidFill>
                      <a:schemeClr val="tx1"/>
                    </a:solidFill>
                    <a:latin typeface="Inconsolata Medium" charset="0"/>
                    <a:ea typeface="Inconsolata Medium" charset="0"/>
                    <a:cs typeface="Inconsolata Medium" charset="0"/>
                  </a:rPr>
                  <a:t>SparkContext</a:t>
                </a:r>
                <a:endParaRPr lang="en-US" sz="1600" dirty="0">
                  <a:solidFill>
                    <a:schemeClr val="tx1"/>
                  </a:solidFill>
                  <a:latin typeface="Inconsolata Medium" charset="0"/>
                  <a:ea typeface="Inconsolata Medium" charset="0"/>
                  <a:cs typeface="Inconsolata Medium" charset="0"/>
                </a:endParaRPr>
              </a:p>
            </p:txBody>
          </p:sp>
        </p:grpSp>
        <p:grpSp>
          <p:nvGrpSpPr>
            <p:cNvPr id="15" name="Group 14"/>
            <p:cNvGrpSpPr/>
            <p:nvPr/>
          </p:nvGrpSpPr>
          <p:grpSpPr>
            <a:xfrm>
              <a:off x="679512" y="1780521"/>
              <a:ext cx="1822027" cy="1295289"/>
              <a:chOff x="9718045" y="957577"/>
              <a:chExt cx="1822027" cy="1295289"/>
            </a:xfrm>
          </p:grpSpPr>
          <p:sp>
            <p:nvSpPr>
              <p:cNvPr id="9" name="Rectangle 8"/>
              <p:cNvSpPr/>
              <p:nvPr/>
            </p:nvSpPr>
            <p:spPr>
              <a:xfrm>
                <a:off x="9718045" y="957577"/>
                <a:ext cx="1822027" cy="1295289"/>
              </a:xfrm>
              <a:prstGeom prst="rect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9764611" y="957578"/>
                <a:ext cx="172889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latin typeface="Inconsolata Medium" charset="0"/>
                    <a:ea typeface="Inconsolata Medium" charset="0"/>
                    <a:cs typeface="Inconsolata Medium" charset="0"/>
                  </a:rPr>
                  <a:t>Worker Node</a:t>
                </a:r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9868753" y="1302839"/>
                <a:ext cx="1520609" cy="87631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600" dirty="0">
                  <a:solidFill>
                    <a:schemeClr val="tx1"/>
                  </a:solidFill>
                  <a:latin typeface="Inconsolata Medium" charset="0"/>
                  <a:ea typeface="Inconsolata Medium" charset="0"/>
                  <a:cs typeface="Inconsolata Medium" charset="0"/>
                </a:endParaRP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9879757" y="1302839"/>
                <a:ext cx="11938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latin typeface="Inconsolata Medium" charset="0"/>
                    <a:ea typeface="Inconsolata Medium" charset="0"/>
                    <a:cs typeface="Inconsolata Medium" charset="0"/>
                  </a:rPr>
                  <a:t>Executor</a:t>
                </a:r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10001682" y="1760249"/>
                <a:ext cx="627376" cy="297123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600" dirty="0">
                    <a:solidFill>
                      <a:schemeClr val="tx1"/>
                    </a:solidFill>
                    <a:latin typeface="Inconsolata Medium" charset="0"/>
                    <a:ea typeface="Inconsolata Medium" charset="0"/>
                    <a:cs typeface="Inconsolata Medium" charset="0"/>
                  </a:rPr>
                  <a:t>Task</a:t>
                </a:r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10704413" y="1760246"/>
                <a:ext cx="627376" cy="297123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600" dirty="0">
                    <a:solidFill>
                      <a:schemeClr val="tx1"/>
                    </a:solidFill>
                    <a:latin typeface="Inconsolata Medium" charset="0"/>
                    <a:ea typeface="Inconsolata Medium" charset="0"/>
                    <a:cs typeface="Inconsolata Medium" charset="0"/>
                  </a:rPr>
                  <a:t>Task</a:t>
                </a:r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632946" y="3260664"/>
              <a:ext cx="1822027" cy="1295289"/>
              <a:chOff x="9718045" y="957577"/>
              <a:chExt cx="1822027" cy="1295289"/>
            </a:xfrm>
          </p:grpSpPr>
          <p:sp>
            <p:nvSpPr>
              <p:cNvPr id="17" name="Rectangle 16"/>
              <p:cNvSpPr/>
              <p:nvPr/>
            </p:nvSpPr>
            <p:spPr>
              <a:xfrm>
                <a:off x="9718045" y="957577"/>
                <a:ext cx="1822027" cy="1295289"/>
              </a:xfrm>
              <a:prstGeom prst="rect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9764611" y="957578"/>
                <a:ext cx="172889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latin typeface="Inconsolata Medium" charset="0"/>
                    <a:ea typeface="Inconsolata Medium" charset="0"/>
                    <a:cs typeface="Inconsolata Medium" charset="0"/>
                  </a:rPr>
                  <a:t>Worker Node</a:t>
                </a:r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9868753" y="1302839"/>
                <a:ext cx="1520609" cy="87631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600" dirty="0">
                  <a:solidFill>
                    <a:schemeClr val="tx1"/>
                  </a:solidFill>
                  <a:latin typeface="Inconsolata Medium" charset="0"/>
                  <a:ea typeface="Inconsolata Medium" charset="0"/>
                  <a:cs typeface="Inconsolata Medium" charset="0"/>
                </a:endParaRP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9879757" y="1302839"/>
                <a:ext cx="11938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latin typeface="Inconsolata Medium" charset="0"/>
                    <a:ea typeface="Inconsolata Medium" charset="0"/>
                    <a:cs typeface="Inconsolata Medium" charset="0"/>
                  </a:rPr>
                  <a:t>Executor</a:t>
                </a:r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10001682" y="1760249"/>
                <a:ext cx="627376" cy="297123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600" dirty="0">
                    <a:solidFill>
                      <a:schemeClr val="tx1"/>
                    </a:solidFill>
                    <a:latin typeface="Inconsolata Medium" charset="0"/>
                    <a:ea typeface="Inconsolata Medium" charset="0"/>
                    <a:cs typeface="Inconsolata Medium" charset="0"/>
                  </a:rPr>
                  <a:t>Task</a:t>
                </a:r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10704413" y="1760246"/>
                <a:ext cx="627376" cy="297123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600" dirty="0">
                    <a:solidFill>
                      <a:schemeClr val="tx1"/>
                    </a:solidFill>
                    <a:latin typeface="Inconsolata Medium" charset="0"/>
                    <a:ea typeface="Inconsolata Medium" charset="0"/>
                    <a:cs typeface="Inconsolata Medium" charset="0"/>
                  </a:rPr>
                  <a:t>Task</a:t>
                </a:r>
              </a:p>
            </p:txBody>
          </p:sp>
        </p:grpSp>
        <p:grpSp>
          <p:nvGrpSpPr>
            <p:cNvPr id="23" name="Group 22"/>
            <p:cNvGrpSpPr/>
            <p:nvPr/>
          </p:nvGrpSpPr>
          <p:grpSpPr>
            <a:xfrm>
              <a:off x="632946" y="4840034"/>
              <a:ext cx="1822027" cy="1295289"/>
              <a:chOff x="9718045" y="957577"/>
              <a:chExt cx="1822027" cy="1295289"/>
            </a:xfrm>
          </p:grpSpPr>
          <p:sp>
            <p:nvSpPr>
              <p:cNvPr id="24" name="Rectangle 23"/>
              <p:cNvSpPr/>
              <p:nvPr/>
            </p:nvSpPr>
            <p:spPr>
              <a:xfrm>
                <a:off x="9718045" y="957577"/>
                <a:ext cx="1822027" cy="1295289"/>
              </a:xfrm>
              <a:prstGeom prst="rect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9764611" y="957578"/>
                <a:ext cx="172889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latin typeface="Inconsolata Medium" charset="0"/>
                    <a:ea typeface="Inconsolata Medium" charset="0"/>
                    <a:cs typeface="Inconsolata Medium" charset="0"/>
                  </a:rPr>
                  <a:t>Worker Node</a:t>
                </a:r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9868753" y="1302839"/>
                <a:ext cx="1520609" cy="87631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600" dirty="0">
                  <a:solidFill>
                    <a:schemeClr val="tx1"/>
                  </a:solidFill>
                  <a:latin typeface="Inconsolata Medium" charset="0"/>
                  <a:ea typeface="Inconsolata Medium" charset="0"/>
                  <a:cs typeface="Inconsolata Medium" charset="0"/>
                </a:endParaRPr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9879757" y="1302839"/>
                <a:ext cx="11938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latin typeface="Inconsolata Medium" charset="0"/>
                    <a:ea typeface="Inconsolata Medium" charset="0"/>
                    <a:cs typeface="Inconsolata Medium" charset="0"/>
                  </a:rPr>
                  <a:t>Executor</a:t>
                </a:r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10001682" y="1760249"/>
                <a:ext cx="627376" cy="297123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600" dirty="0">
                    <a:solidFill>
                      <a:schemeClr val="tx1"/>
                    </a:solidFill>
                    <a:latin typeface="Inconsolata Medium" charset="0"/>
                    <a:ea typeface="Inconsolata Medium" charset="0"/>
                    <a:cs typeface="Inconsolata Medium" charset="0"/>
                  </a:rPr>
                  <a:t>Task</a:t>
                </a:r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10704413" y="1760246"/>
                <a:ext cx="627376" cy="297123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600" dirty="0">
                    <a:solidFill>
                      <a:schemeClr val="tx1"/>
                    </a:solidFill>
                    <a:latin typeface="Inconsolata Medium" charset="0"/>
                    <a:ea typeface="Inconsolata Medium" charset="0"/>
                    <a:cs typeface="Inconsolata Medium" charset="0"/>
                  </a:rPr>
                  <a:t>Task</a:t>
                </a:r>
              </a:p>
            </p:txBody>
          </p:sp>
        </p:grpSp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59517" y="1812823"/>
              <a:ext cx="1707129" cy="908047"/>
            </a:xfrm>
            <a:prstGeom prst="rect">
              <a:avLst/>
            </a:prstGeom>
          </p:spPr>
        </p:pic>
      </p:grpSp>
      <p:grpSp>
        <p:nvGrpSpPr>
          <p:cNvPr id="59" name="Group 58"/>
          <p:cNvGrpSpPr/>
          <p:nvPr/>
        </p:nvGrpSpPr>
        <p:grpSpPr>
          <a:xfrm>
            <a:off x="6826666" y="1812823"/>
            <a:ext cx="4834466" cy="1041400"/>
            <a:chOff x="338667" y="2274034"/>
            <a:chExt cx="2827866" cy="1041400"/>
          </a:xfrm>
        </p:grpSpPr>
        <p:sp>
          <p:nvSpPr>
            <p:cNvPr id="51" name="Cube 50"/>
            <p:cNvSpPr/>
            <p:nvPr/>
          </p:nvSpPr>
          <p:spPr>
            <a:xfrm>
              <a:off x="338667" y="2274034"/>
              <a:ext cx="2827866" cy="1041400"/>
            </a:xfrm>
            <a:prstGeom prst="cub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999067" y="2621598"/>
              <a:ext cx="150706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latin typeface="Inconsolata Medium" charset="0"/>
                  <a:ea typeface="Inconsolata Medium" charset="0"/>
                  <a:cs typeface="Inconsolata Medium" charset="0"/>
                </a:rPr>
                <a:t>Web Server</a:t>
              </a:r>
            </a:p>
          </p:txBody>
        </p:sp>
      </p:grpSp>
      <p:grpSp>
        <p:nvGrpSpPr>
          <p:cNvPr id="75" name="Group 74"/>
          <p:cNvGrpSpPr/>
          <p:nvPr/>
        </p:nvGrpSpPr>
        <p:grpSpPr>
          <a:xfrm>
            <a:off x="10135032" y="4536373"/>
            <a:ext cx="1526100" cy="1735840"/>
            <a:chOff x="200662" y="4086619"/>
            <a:chExt cx="1289471" cy="1440369"/>
          </a:xfrm>
        </p:grpSpPr>
        <p:sp>
          <p:nvSpPr>
            <p:cNvPr id="65" name="Can 64"/>
            <p:cNvSpPr/>
            <p:nvPr/>
          </p:nvSpPr>
          <p:spPr>
            <a:xfrm>
              <a:off x="200662" y="4086619"/>
              <a:ext cx="1227667" cy="1440369"/>
            </a:xfrm>
            <a:prstGeom prst="can">
              <a:avLst/>
            </a:prstGeom>
            <a:solidFill>
              <a:srgbClr val="0095A4">
                <a:alpha val="55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200662" y="4637815"/>
              <a:ext cx="128947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Inconsolata Medium" charset="0"/>
                  <a:ea typeface="Inconsolata Medium" charset="0"/>
                  <a:cs typeface="Inconsolata Medium" charset="0"/>
                </a:rPr>
                <a:t>Database</a:t>
              </a:r>
            </a:p>
          </p:txBody>
        </p:sp>
      </p:grpSp>
      <p:grpSp>
        <p:nvGrpSpPr>
          <p:cNvPr id="76" name="Group 75"/>
          <p:cNvGrpSpPr/>
          <p:nvPr/>
        </p:nvGrpSpPr>
        <p:grpSpPr>
          <a:xfrm>
            <a:off x="9962735" y="3684924"/>
            <a:ext cx="1634066" cy="477810"/>
            <a:chOff x="338667" y="3385184"/>
            <a:chExt cx="1634066" cy="477810"/>
          </a:xfrm>
        </p:grpSpPr>
        <p:sp>
          <p:nvSpPr>
            <p:cNvPr id="73" name="Rounded Rectangle 72"/>
            <p:cNvSpPr/>
            <p:nvPr/>
          </p:nvSpPr>
          <p:spPr>
            <a:xfrm>
              <a:off x="338667" y="3385184"/>
              <a:ext cx="1634066" cy="477810"/>
            </a:xfrm>
            <a:prstGeom prst="round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402167" y="3385184"/>
              <a:ext cx="150706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Inconsolata Medium" charset="0"/>
                  <a:ea typeface="Inconsolata Medium" charset="0"/>
                  <a:cs typeface="Inconsolata Medium" charset="0"/>
                </a:rPr>
                <a:t>Cache</a:t>
              </a:r>
            </a:p>
          </p:txBody>
        </p:sp>
      </p:grpSp>
      <p:cxnSp>
        <p:nvCxnSpPr>
          <p:cNvPr id="88" name="Straight Arrow Connector 87"/>
          <p:cNvCxnSpPr>
            <a:endCxn id="73" idx="0"/>
          </p:cNvCxnSpPr>
          <p:nvPr/>
        </p:nvCxnSpPr>
        <p:spPr>
          <a:xfrm>
            <a:off x="10532124" y="2868125"/>
            <a:ext cx="247644" cy="816799"/>
          </a:xfrm>
          <a:prstGeom prst="straightConnector1">
            <a:avLst/>
          </a:prstGeom>
          <a:ln w="60325">
            <a:solidFill>
              <a:schemeClr val="tx1"/>
            </a:solidFill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/>
          <p:cNvCxnSpPr>
            <a:stCxn id="73" idx="2"/>
            <a:endCxn id="65" idx="0"/>
          </p:cNvCxnSpPr>
          <p:nvPr/>
        </p:nvCxnSpPr>
        <p:spPr>
          <a:xfrm>
            <a:off x="10779768" y="4162734"/>
            <a:ext cx="81741" cy="736878"/>
          </a:xfrm>
          <a:prstGeom prst="straightConnector1">
            <a:avLst/>
          </a:prstGeom>
          <a:ln w="60325">
            <a:solidFill>
              <a:schemeClr val="tx1"/>
            </a:solidFill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 flipH="1">
            <a:off x="8206520" y="2885362"/>
            <a:ext cx="174040" cy="635046"/>
          </a:xfrm>
          <a:prstGeom prst="straightConnector1">
            <a:avLst/>
          </a:prstGeom>
          <a:ln w="60325">
            <a:solidFill>
              <a:schemeClr val="tx1"/>
            </a:solidFill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endCxn id="8" idx="3"/>
          </p:cNvCxnSpPr>
          <p:nvPr/>
        </p:nvCxnSpPr>
        <p:spPr>
          <a:xfrm flipH="1" flipV="1">
            <a:off x="4820774" y="4431399"/>
            <a:ext cx="2393750" cy="918214"/>
          </a:xfrm>
          <a:prstGeom prst="straightConnector1">
            <a:avLst/>
          </a:prstGeom>
          <a:ln w="60325">
            <a:solidFill>
              <a:schemeClr val="tx1"/>
            </a:solidFill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Group 47"/>
          <p:cNvGrpSpPr/>
          <p:nvPr/>
        </p:nvGrpSpPr>
        <p:grpSpPr>
          <a:xfrm>
            <a:off x="3634477" y="4779873"/>
            <a:ext cx="1056160" cy="610977"/>
            <a:chOff x="7989565" y="2206064"/>
            <a:chExt cx="2649647" cy="1532793"/>
          </a:xfrm>
        </p:grpSpPr>
        <p:grpSp>
          <p:nvGrpSpPr>
            <p:cNvPr id="50" name="Group 49"/>
            <p:cNvGrpSpPr/>
            <p:nvPr/>
          </p:nvGrpSpPr>
          <p:grpSpPr>
            <a:xfrm>
              <a:off x="7989565" y="2206064"/>
              <a:ext cx="2649647" cy="1532793"/>
              <a:chOff x="4437802" y="2295143"/>
              <a:chExt cx="2565113" cy="1483893"/>
            </a:xfrm>
          </p:grpSpPr>
          <p:cxnSp>
            <p:nvCxnSpPr>
              <p:cNvPr id="54" name="Straight Arrow Connector 53"/>
              <p:cNvCxnSpPr/>
              <p:nvPr/>
            </p:nvCxnSpPr>
            <p:spPr>
              <a:xfrm>
                <a:off x="6221474" y="3037091"/>
                <a:ext cx="781441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55" name="Straight Arrow Connector 54"/>
              <p:cNvCxnSpPr/>
              <p:nvPr/>
            </p:nvCxnSpPr>
            <p:spPr>
              <a:xfrm>
                <a:off x="4608575" y="2380530"/>
                <a:ext cx="1922918" cy="65656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58" name="Straight Arrow Connector 57"/>
              <p:cNvCxnSpPr/>
              <p:nvPr/>
            </p:nvCxnSpPr>
            <p:spPr>
              <a:xfrm>
                <a:off x="4608575" y="2708810"/>
                <a:ext cx="1922918" cy="32828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60" name="Straight Arrow Connector 59"/>
              <p:cNvCxnSpPr/>
              <p:nvPr/>
            </p:nvCxnSpPr>
            <p:spPr>
              <a:xfrm>
                <a:off x="4608575" y="3037089"/>
                <a:ext cx="1922918" cy="1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61" name="Straight Arrow Connector 60"/>
              <p:cNvCxnSpPr/>
              <p:nvPr/>
            </p:nvCxnSpPr>
            <p:spPr>
              <a:xfrm flipV="1">
                <a:off x="4608575" y="3037090"/>
                <a:ext cx="1922918" cy="328279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62" name="Straight Arrow Connector 61"/>
              <p:cNvCxnSpPr/>
              <p:nvPr/>
            </p:nvCxnSpPr>
            <p:spPr>
              <a:xfrm flipV="1">
                <a:off x="4608575" y="3037090"/>
                <a:ext cx="1922918" cy="65656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sp>
            <p:nvSpPr>
              <p:cNvPr id="63" name="Oval 62"/>
              <p:cNvSpPr/>
              <p:nvPr/>
            </p:nvSpPr>
            <p:spPr>
              <a:xfrm>
                <a:off x="5121690" y="2390319"/>
                <a:ext cx="1293541" cy="1293541"/>
              </a:xfrm>
              <a:prstGeom prst="ellipse">
                <a:avLst/>
              </a:prstGeom>
              <a:solidFill>
                <a:schemeClr val="bg1"/>
              </a:solidFill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grpSp>
            <p:nvGrpSpPr>
              <p:cNvPr id="64" name="Group 63"/>
              <p:cNvGrpSpPr/>
              <p:nvPr/>
            </p:nvGrpSpPr>
            <p:grpSpPr>
              <a:xfrm>
                <a:off x="4437802" y="2295143"/>
                <a:ext cx="170773" cy="1483893"/>
                <a:chOff x="4461603" y="726948"/>
                <a:chExt cx="228600" cy="1986366"/>
              </a:xfrm>
            </p:grpSpPr>
            <p:sp>
              <p:nvSpPr>
                <p:cNvPr id="67" name="Oval 66"/>
                <p:cNvSpPr/>
                <p:nvPr/>
              </p:nvSpPr>
              <p:spPr>
                <a:xfrm>
                  <a:off x="4461603" y="726948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69" name="Oval 68"/>
                <p:cNvSpPr/>
                <p:nvPr/>
              </p:nvSpPr>
              <p:spPr>
                <a:xfrm>
                  <a:off x="4461603" y="1605830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70" name="Oval 69"/>
                <p:cNvSpPr/>
                <p:nvPr/>
              </p:nvSpPr>
              <p:spPr>
                <a:xfrm>
                  <a:off x="4461603" y="2045271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71" name="Oval 70"/>
                <p:cNvSpPr/>
                <p:nvPr/>
              </p:nvSpPr>
              <p:spPr>
                <a:xfrm>
                  <a:off x="4461603" y="2484714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77" name="Oval 76"/>
                <p:cNvSpPr/>
                <p:nvPr/>
              </p:nvSpPr>
              <p:spPr>
                <a:xfrm>
                  <a:off x="4461603" y="1166389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</p:grpSp>
        </p:grpSp>
        <p:pic>
          <p:nvPicPr>
            <p:cNvPr id="53" name="Picture 52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821090" y="2637032"/>
              <a:ext cx="1102291" cy="586325"/>
            </a:xfrm>
            <a:prstGeom prst="rect">
              <a:avLst/>
            </a:prstGeom>
          </p:spPr>
        </p:pic>
      </p:grpSp>
      <p:grpSp>
        <p:nvGrpSpPr>
          <p:cNvPr id="78" name="Group 77"/>
          <p:cNvGrpSpPr/>
          <p:nvPr/>
        </p:nvGrpSpPr>
        <p:grpSpPr>
          <a:xfrm>
            <a:off x="6540228" y="3534903"/>
            <a:ext cx="3173494" cy="904836"/>
            <a:chOff x="2229823" y="1726138"/>
            <a:chExt cx="4999652" cy="1350778"/>
          </a:xfrm>
        </p:grpSpPr>
        <p:sp>
          <p:nvSpPr>
            <p:cNvPr id="79" name="Rounded Rectangle 78"/>
            <p:cNvSpPr/>
            <p:nvPr/>
          </p:nvSpPr>
          <p:spPr>
            <a:xfrm>
              <a:off x="2229823" y="1726138"/>
              <a:ext cx="4999652" cy="1350778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2707568" y="2031454"/>
              <a:ext cx="4074466" cy="6891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>
                  <a:solidFill>
                    <a:schemeClr val="bg1"/>
                  </a:solidFill>
                  <a:latin typeface="Inconsolata Medium" charset="0"/>
                  <a:ea typeface="Inconsolata Medium" charset="0"/>
                  <a:cs typeface="Inconsolata Medium" charset="0"/>
                </a:rPr>
                <a:t>Clipper</a:t>
              </a:r>
              <a:endParaRPr lang="en-US" sz="2400" dirty="0">
                <a:solidFill>
                  <a:schemeClr val="bg1"/>
                </a:solidFill>
                <a:latin typeface="Inconsolata Medium" charset="0"/>
                <a:ea typeface="Inconsolata Medium" charset="0"/>
                <a:cs typeface="Inconsolata Medium" charset="0"/>
              </a:endParaRPr>
            </a:p>
          </p:txBody>
        </p:sp>
      </p:grpSp>
      <p:pic>
        <p:nvPicPr>
          <p:cNvPr id="87" name="Picture 8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0228" y="3500214"/>
            <a:ext cx="691183" cy="616654"/>
          </a:xfrm>
          <a:prstGeom prst="rect">
            <a:avLst/>
          </a:prstGeom>
        </p:spPr>
      </p:pic>
      <p:grpSp>
        <p:nvGrpSpPr>
          <p:cNvPr id="89" name="Group 88"/>
          <p:cNvGrpSpPr/>
          <p:nvPr/>
        </p:nvGrpSpPr>
        <p:grpSpPr>
          <a:xfrm>
            <a:off x="3634477" y="4779872"/>
            <a:ext cx="1056160" cy="610977"/>
            <a:chOff x="7989565" y="2206064"/>
            <a:chExt cx="2649647" cy="1532793"/>
          </a:xfrm>
        </p:grpSpPr>
        <p:grpSp>
          <p:nvGrpSpPr>
            <p:cNvPr id="90" name="Group 89"/>
            <p:cNvGrpSpPr/>
            <p:nvPr/>
          </p:nvGrpSpPr>
          <p:grpSpPr>
            <a:xfrm>
              <a:off x="7989565" y="2206064"/>
              <a:ext cx="2649647" cy="1532793"/>
              <a:chOff x="4437802" y="2295143"/>
              <a:chExt cx="2565113" cy="1483893"/>
            </a:xfrm>
          </p:grpSpPr>
          <p:cxnSp>
            <p:nvCxnSpPr>
              <p:cNvPr id="92" name="Straight Arrow Connector 91"/>
              <p:cNvCxnSpPr/>
              <p:nvPr/>
            </p:nvCxnSpPr>
            <p:spPr>
              <a:xfrm>
                <a:off x="6221474" y="3037091"/>
                <a:ext cx="781441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93" name="Straight Arrow Connector 92"/>
              <p:cNvCxnSpPr/>
              <p:nvPr/>
            </p:nvCxnSpPr>
            <p:spPr>
              <a:xfrm>
                <a:off x="4608575" y="2380530"/>
                <a:ext cx="1922918" cy="65656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94" name="Straight Arrow Connector 93"/>
              <p:cNvCxnSpPr/>
              <p:nvPr/>
            </p:nvCxnSpPr>
            <p:spPr>
              <a:xfrm>
                <a:off x="4608575" y="2708810"/>
                <a:ext cx="1922918" cy="32828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95" name="Straight Arrow Connector 94"/>
              <p:cNvCxnSpPr/>
              <p:nvPr/>
            </p:nvCxnSpPr>
            <p:spPr>
              <a:xfrm>
                <a:off x="4608575" y="3037089"/>
                <a:ext cx="1922918" cy="1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97" name="Straight Arrow Connector 96"/>
              <p:cNvCxnSpPr/>
              <p:nvPr/>
            </p:nvCxnSpPr>
            <p:spPr>
              <a:xfrm flipV="1">
                <a:off x="4608575" y="3037090"/>
                <a:ext cx="1922918" cy="328279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98" name="Straight Arrow Connector 97"/>
              <p:cNvCxnSpPr/>
              <p:nvPr/>
            </p:nvCxnSpPr>
            <p:spPr>
              <a:xfrm flipV="1">
                <a:off x="4608575" y="3037090"/>
                <a:ext cx="1922918" cy="65656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sp>
            <p:nvSpPr>
              <p:cNvPr id="99" name="Oval 98"/>
              <p:cNvSpPr/>
              <p:nvPr/>
            </p:nvSpPr>
            <p:spPr>
              <a:xfrm>
                <a:off x="5121690" y="2390319"/>
                <a:ext cx="1293541" cy="1293541"/>
              </a:xfrm>
              <a:prstGeom prst="ellipse">
                <a:avLst/>
              </a:prstGeom>
              <a:solidFill>
                <a:schemeClr val="bg1"/>
              </a:solidFill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grpSp>
            <p:nvGrpSpPr>
              <p:cNvPr id="100" name="Group 99"/>
              <p:cNvGrpSpPr/>
              <p:nvPr/>
            </p:nvGrpSpPr>
            <p:grpSpPr>
              <a:xfrm>
                <a:off x="4437802" y="2295143"/>
                <a:ext cx="170773" cy="1483893"/>
                <a:chOff x="4461603" y="726948"/>
                <a:chExt cx="228600" cy="1986366"/>
              </a:xfrm>
            </p:grpSpPr>
            <p:sp>
              <p:nvSpPr>
                <p:cNvPr id="101" name="Oval 100"/>
                <p:cNvSpPr/>
                <p:nvPr/>
              </p:nvSpPr>
              <p:spPr>
                <a:xfrm>
                  <a:off x="4461603" y="726948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102" name="Oval 101"/>
                <p:cNvSpPr/>
                <p:nvPr/>
              </p:nvSpPr>
              <p:spPr>
                <a:xfrm>
                  <a:off x="4461603" y="1605830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103" name="Oval 102"/>
                <p:cNvSpPr/>
                <p:nvPr/>
              </p:nvSpPr>
              <p:spPr>
                <a:xfrm>
                  <a:off x="4461603" y="2045271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104" name="Oval 103"/>
                <p:cNvSpPr/>
                <p:nvPr/>
              </p:nvSpPr>
              <p:spPr>
                <a:xfrm>
                  <a:off x="4461603" y="2484714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105" name="Oval 104"/>
                <p:cNvSpPr/>
                <p:nvPr/>
              </p:nvSpPr>
              <p:spPr>
                <a:xfrm>
                  <a:off x="4461603" y="1166389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</p:grpSp>
        </p:grpSp>
        <p:pic>
          <p:nvPicPr>
            <p:cNvPr id="91" name="Picture 90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821090" y="2637032"/>
              <a:ext cx="1102291" cy="586325"/>
            </a:xfrm>
            <a:prstGeom prst="rect">
              <a:avLst/>
            </a:prstGeom>
          </p:spPr>
        </p:pic>
      </p:grpSp>
      <p:sp>
        <p:nvSpPr>
          <p:cNvPr id="82" name="Title 1">
            <a:extLst>
              <a:ext uri="{FF2B5EF4-FFF2-40B4-BE49-F238E27FC236}">
                <a16:creationId xmlns:a16="http://schemas.microsoft.com/office/drawing/2014/main" id="{1CD53B0C-707D-4B47-99AA-7D24F510A8D7}"/>
              </a:ext>
            </a:extLst>
          </p:cNvPr>
          <p:cNvSpPr txBox="1">
            <a:spLocks/>
          </p:cNvSpPr>
          <p:nvPr/>
        </p:nvSpPr>
        <p:spPr>
          <a:xfrm>
            <a:off x="264168" y="-3014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r>
              <a:rPr lang="en-US">
                <a:latin typeface="Helvetica Neue Light" panose="02000403000000020004" pitchFamily="2" charset="0"/>
                <a:ea typeface="Helvetica Neue Light" panose="02000403000000020004" pitchFamily="2" charset="0"/>
              </a:rPr>
              <a:t>Model Deployers: Spark Example</a:t>
            </a:r>
            <a:endParaRPr lang="en-US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7382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0.00138 C -0.00092 -0.06459 -0.00157 -0.13102 0.04961 -0.11621 C 0.10104 -0.10209 0.26562 0.05972 0.3082 0.08796 " pathEditMode="relative" rAng="0" ptsTypes="AAA">
                                      <p:cBhvr>
                                        <p:cTn id="11" dur="2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391" y="-16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Group 81"/>
          <p:cNvGrpSpPr/>
          <p:nvPr/>
        </p:nvGrpSpPr>
        <p:grpSpPr>
          <a:xfrm>
            <a:off x="7214524" y="4770800"/>
            <a:ext cx="1542404" cy="1379468"/>
            <a:chOff x="1528538" y="3997077"/>
            <a:chExt cx="1766328" cy="1543280"/>
          </a:xfrm>
        </p:grpSpPr>
        <p:grpSp>
          <p:nvGrpSpPr>
            <p:cNvPr id="83" name="Group 82"/>
            <p:cNvGrpSpPr/>
            <p:nvPr/>
          </p:nvGrpSpPr>
          <p:grpSpPr>
            <a:xfrm>
              <a:off x="1528538" y="4044171"/>
              <a:ext cx="1766328" cy="1496186"/>
              <a:chOff x="7068754" y="4612178"/>
              <a:chExt cx="1742102" cy="968879"/>
            </a:xfrm>
          </p:grpSpPr>
          <p:sp>
            <p:nvSpPr>
              <p:cNvPr id="85" name="Rounded Rectangle 84"/>
              <p:cNvSpPr/>
              <p:nvPr/>
            </p:nvSpPr>
            <p:spPr>
              <a:xfrm>
                <a:off x="7068754" y="4612178"/>
                <a:ext cx="1742102" cy="968879"/>
              </a:xfrm>
              <a:prstGeom prst="roundRect">
                <a:avLst/>
              </a:prstGeom>
              <a:solidFill>
                <a:schemeClr val="accent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TextBox 85"/>
              <p:cNvSpPr txBox="1"/>
              <p:nvPr/>
            </p:nvSpPr>
            <p:spPr>
              <a:xfrm>
                <a:off x="7669336" y="4628266"/>
                <a:ext cx="958742" cy="2790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200">
                    <a:solidFill>
                      <a:schemeClr val="bg1"/>
                    </a:solidFill>
                    <a:latin typeface="Inconsolata Medium" charset="0"/>
                    <a:ea typeface="Inconsolata Medium" charset="0"/>
                    <a:cs typeface="Inconsolata Medium" charset="0"/>
                  </a:rPr>
                  <a:t>MC</a:t>
                </a:r>
                <a:endParaRPr lang="en-US" sz="2200" dirty="0">
                  <a:solidFill>
                    <a:schemeClr val="bg1"/>
                  </a:solidFill>
                  <a:latin typeface="Inconsolata Medium" charset="0"/>
                  <a:ea typeface="Inconsolata Medium" charset="0"/>
                  <a:cs typeface="Inconsolata Medium" charset="0"/>
                </a:endParaRPr>
              </a:p>
            </p:txBody>
          </p:sp>
        </p:grpSp>
        <p:pic>
          <p:nvPicPr>
            <p:cNvPr id="84" name="Picture 8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33712" y="3997077"/>
              <a:ext cx="644230" cy="574764"/>
            </a:xfrm>
            <a:prstGeom prst="rect">
              <a:avLst/>
            </a:prstGeom>
          </p:spPr>
        </p:pic>
      </p:grpSp>
      <p:grpSp>
        <p:nvGrpSpPr>
          <p:cNvPr id="40" name="Group 39"/>
          <p:cNvGrpSpPr/>
          <p:nvPr/>
        </p:nvGrpSpPr>
        <p:grpSpPr>
          <a:xfrm>
            <a:off x="93563" y="1499089"/>
            <a:ext cx="5579533" cy="5020732"/>
            <a:chOff x="93563" y="1499089"/>
            <a:chExt cx="5579533" cy="5020732"/>
          </a:xfrm>
        </p:grpSpPr>
        <p:sp>
          <p:nvSpPr>
            <p:cNvPr id="44" name="Rounded Rectangle 43"/>
            <p:cNvSpPr/>
            <p:nvPr/>
          </p:nvSpPr>
          <p:spPr>
            <a:xfrm>
              <a:off x="93563" y="1499089"/>
              <a:ext cx="5579533" cy="5020732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0" name="Group 29"/>
            <p:cNvGrpSpPr/>
            <p:nvPr/>
          </p:nvGrpSpPr>
          <p:grpSpPr>
            <a:xfrm>
              <a:off x="3177395" y="3653742"/>
              <a:ext cx="1822027" cy="1870107"/>
              <a:chOff x="6924039" y="1914312"/>
              <a:chExt cx="1822027" cy="1870107"/>
            </a:xfrm>
          </p:grpSpPr>
          <p:sp>
            <p:nvSpPr>
              <p:cNvPr id="5" name="Rectangle 4"/>
              <p:cNvSpPr/>
              <p:nvPr/>
            </p:nvSpPr>
            <p:spPr>
              <a:xfrm>
                <a:off x="6924039" y="1914312"/>
                <a:ext cx="1822027" cy="1870107"/>
              </a:xfrm>
              <a:prstGeom prst="rect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" name="TextBox 2"/>
              <p:cNvSpPr txBox="1"/>
              <p:nvPr/>
            </p:nvSpPr>
            <p:spPr>
              <a:xfrm>
                <a:off x="6970605" y="1914313"/>
                <a:ext cx="172889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latin typeface="Inconsolata Medium" charset="0"/>
                    <a:ea typeface="Inconsolata Medium" charset="0"/>
                    <a:cs typeface="Inconsolata Medium" charset="0"/>
                  </a:rPr>
                  <a:t>Driver Program</a:t>
                </a:r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7102685" y="2476492"/>
                <a:ext cx="1464733" cy="430953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600" dirty="0" err="1">
                    <a:solidFill>
                      <a:schemeClr val="tx1"/>
                    </a:solidFill>
                    <a:latin typeface="Inconsolata Medium" charset="0"/>
                    <a:ea typeface="Inconsolata Medium" charset="0"/>
                    <a:cs typeface="Inconsolata Medium" charset="0"/>
                  </a:rPr>
                  <a:t>SparkContext</a:t>
                </a:r>
                <a:endParaRPr lang="en-US" sz="1600" dirty="0">
                  <a:solidFill>
                    <a:schemeClr val="tx1"/>
                  </a:solidFill>
                  <a:latin typeface="Inconsolata Medium" charset="0"/>
                  <a:ea typeface="Inconsolata Medium" charset="0"/>
                  <a:cs typeface="Inconsolata Medium" charset="0"/>
                </a:endParaRPr>
              </a:p>
            </p:txBody>
          </p:sp>
        </p:grpSp>
        <p:grpSp>
          <p:nvGrpSpPr>
            <p:cNvPr id="15" name="Group 14"/>
            <p:cNvGrpSpPr/>
            <p:nvPr/>
          </p:nvGrpSpPr>
          <p:grpSpPr>
            <a:xfrm>
              <a:off x="679512" y="1780521"/>
              <a:ext cx="1822027" cy="1295289"/>
              <a:chOff x="9718045" y="957577"/>
              <a:chExt cx="1822027" cy="1295289"/>
            </a:xfrm>
          </p:grpSpPr>
          <p:sp>
            <p:nvSpPr>
              <p:cNvPr id="9" name="Rectangle 8"/>
              <p:cNvSpPr/>
              <p:nvPr/>
            </p:nvSpPr>
            <p:spPr>
              <a:xfrm>
                <a:off x="9718045" y="957577"/>
                <a:ext cx="1822027" cy="1295289"/>
              </a:xfrm>
              <a:prstGeom prst="rect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9764611" y="957578"/>
                <a:ext cx="172889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latin typeface="Inconsolata Medium" charset="0"/>
                    <a:ea typeface="Inconsolata Medium" charset="0"/>
                    <a:cs typeface="Inconsolata Medium" charset="0"/>
                  </a:rPr>
                  <a:t>Worker Node</a:t>
                </a:r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9868753" y="1302839"/>
                <a:ext cx="1520609" cy="87631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600" dirty="0">
                  <a:solidFill>
                    <a:schemeClr val="tx1"/>
                  </a:solidFill>
                  <a:latin typeface="Inconsolata Medium" charset="0"/>
                  <a:ea typeface="Inconsolata Medium" charset="0"/>
                  <a:cs typeface="Inconsolata Medium" charset="0"/>
                </a:endParaRP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9879757" y="1302839"/>
                <a:ext cx="11938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latin typeface="Inconsolata Medium" charset="0"/>
                    <a:ea typeface="Inconsolata Medium" charset="0"/>
                    <a:cs typeface="Inconsolata Medium" charset="0"/>
                  </a:rPr>
                  <a:t>Executor</a:t>
                </a:r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10001682" y="1760249"/>
                <a:ext cx="627376" cy="297123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600" dirty="0">
                    <a:solidFill>
                      <a:schemeClr val="tx1"/>
                    </a:solidFill>
                    <a:latin typeface="Inconsolata Medium" charset="0"/>
                    <a:ea typeface="Inconsolata Medium" charset="0"/>
                    <a:cs typeface="Inconsolata Medium" charset="0"/>
                  </a:rPr>
                  <a:t>Task</a:t>
                </a:r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10704413" y="1760246"/>
                <a:ext cx="627376" cy="297123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600" dirty="0">
                    <a:solidFill>
                      <a:schemeClr val="tx1"/>
                    </a:solidFill>
                    <a:latin typeface="Inconsolata Medium" charset="0"/>
                    <a:ea typeface="Inconsolata Medium" charset="0"/>
                    <a:cs typeface="Inconsolata Medium" charset="0"/>
                  </a:rPr>
                  <a:t>Task</a:t>
                </a:r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632946" y="3260664"/>
              <a:ext cx="1822027" cy="1295289"/>
              <a:chOff x="9718045" y="957577"/>
              <a:chExt cx="1822027" cy="1295289"/>
            </a:xfrm>
          </p:grpSpPr>
          <p:sp>
            <p:nvSpPr>
              <p:cNvPr id="17" name="Rectangle 16"/>
              <p:cNvSpPr/>
              <p:nvPr/>
            </p:nvSpPr>
            <p:spPr>
              <a:xfrm>
                <a:off x="9718045" y="957577"/>
                <a:ext cx="1822027" cy="1295289"/>
              </a:xfrm>
              <a:prstGeom prst="rect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9764611" y="957578"/>
                <a:ext cx="172889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latin typeface="Inconsolata Medium" charset="0"/>
                    <a:ea typeface="Inconsolata Medium" charset="0"/>
                    <a:cs typeface="Inconsolata Medium" charset="0"/>
                  </a:rPr>
                  <a:t>Worker Node</a:t>
                </a:r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9868753" y="1302839"/>
                <a:ext cx="1520609" cy="87631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600" dirty="0">
                  <a:solidFill>
                    <a:schemeClr val="tx1"/>
                  </a:solidFill>
                  <a:latin typeface="Inconsolata Medium" charset="0"/>
                  <a:ea typeface="Inconsolata Medium" charset="0"/>
                  <a:cs typeface="Inconsolata Medium" charset="0"/>
                </a:endParaRP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9879757" y="1302839"/>
                <a:ext cx="11938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latin typeface="Inconsolata Medium" charset="0"/>
                    <a:ea typeface="Inconsolata Medium" charset="0"/>
                    <a:cs typeface="Inconsolata Medium" charset="0"/>
                  </a:rPr>
                  <a:t>Executor</a:t>
                </a:r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10001682" y="1760249"/>
                <a:ext cx="627376" cy="297123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600" dirty="0">
                    <a:solidFill>
                      <a:schemeClr val="tx1"/>
                    </a:solidFill>
                    <a:latin typeface="Inconsolata Medium" charset="0"/>
                    <a:ea typeface="Inconsolata Medium" charset="0"/>
                    <a:cs typeface="Inconsolata Medium" charset="0"/>
                  </a:rPr>
                  <a:t>Task</a:t>
                </a:r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10704413" y="1760246"/>
                <a:ext cx="627376" cy="297123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600" dirty="0">
                    <a:solidFill>
                      <a:schemeClr val="tx1"/>
                    </a:solidFill>
                    <a:latin typeface="Inconsolata Medium" charset="0"/>
                    <a:ea typeface="Inconsolata Medium" charset="0"/>
                    <a:cs typeface="Inconsolata Medium" charset="0"/>
                  </a:rPr>
                  <a:t>Task</a:t>
                </a:r>
              </a:p>
            </p:txBody>
          </p:sp>
        </p:grpSp>
        <p:grpSp>
          <p:nvGrpSpPr>
            <p:cNvPr id="23" name="Group 22"/>
            <p:cNvGrpSpPr/>
            <p:nvPr/>
          </p:nvGrpSpPr>
          <p:grpSpPr>
            <a:xfrm>
              <a:off x="632946" y="4840034"/>
              <a:ext cx="1822027" cy="1295289"/>
              <a:chOff x="9718045" y="957577"/>
              <a:chExt cx="1822027" cy="1295289"/>
            </a:xfrm>
          </p:grpSpPr>
          <p:sp>
            <p:nvSpPr>
              <p:cNvPr id="24" name="Rectangle 23"/>
              <p:cNvSpPr/>
              <p:nvPr/>
            </p:nvSpPr>
            <p:spPr>
              <a:xfrm>
                <a:off x="9718045" y="957577"/>
                <a:ext cx="1822027" cy="1295289"/>
              </a:xfrm>
              <a:prstGeom prst="rect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9764611" y="957578"/>
                <a:ext cx="172889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latin typeface="Inconsolata Medium" charset="0"/>
                    <a:ea typeface="Inconsolata Medium" charset="0"/>
                    <a:cs typeface="Inconsolata Medium" charset="0"/>
                  </a:rPr>
                  <a:t>Worker Node</a:t>
                </a:r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9868753" y="1302839"/>
                <a:ext cx="1520609" cy="87631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600" dirty="0">
                  <a:solidFill>
                    <a:schemeClr val="tx1"/>
                  </a:solidFill>
                  <a:latin typeface="Inconsolata Medium" charset="0"/>
                  <a:ea typeface="Inconsolata Medium" charset="0"/>
                  <a:cs typeface="Inconsolata Medium" charset="0"/>
                </a:endParaRPr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9879757" y="1302839"/>
                <a:ext cx="11938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latin typeface="Inconsolata Medium" charset="0"/>
                    <a:ea typeface="Inconsolata Medium" charset="0"/>
                    <a:cs typeface="Inconsolata Medium" charset="0"/>
                  </a:rPr>
                  <a:t>Executor</a:t>
                </a:r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10001682" y="1760249"/>
                <a:ext cx="627376" cy="297123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600" dirty="0">
                    <a:solidFill>
                      <a:schemeClr val="tx1"/>
                    </a:solidFill>
                    <a:latin typeface="Inconsolata Medium" charset="0"/>
                    <a:ea typeface="Inconsolata Medium" charset="0"/>
                    <a:cs typeface="Inconsolata Medium" charset="0"/>
                  </a:rPr>
                  <a:t>Task</a:t>
                </a:r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10704413" y="1760246"/>
                <a:ext cx="627376" cy="297123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600" dirty="0">
                    <a:solidFill>
                      <a:schemeClr val="tx1"/>
                    </a:solidFill>
                    <a:latin typeface="Inconsolata Medium" charset="0"/>
                    <a:ea typeface="Inconsolata Medium" charset="0"/>
                    <a:cs typeface="Inconsolata Medium" charset="0"/>
                  </a:rPr>
                  <a:t>Task</a:t>
                </a:r>
              </a:p>
            </p:txBody>
          </p:sp>
        </p:grpSp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59517" y="1812823"/>
              <a:ext cx="1707129" cy="908047"/>
            </a:xfrm>
            <a:prstGeom prst="rect">
              <a:avLst/>
            </a:prstGeom>
          </p:spPr>
        </p:pic>
      </p:grpSp>
      <p:grpSp>
        <p:nvGrpSpPr>
          <p:cNvPr id="59" name="Group 58"/>
          <p:cNvGrpSpPr/>
          <p:nvPr/>
        </p:nvGrpSpPr>
        <p:grpSpPr>
          <a:xfrm>
            <a:off x="6826666" y="1812823"/>
            <a:ext cx="4834466" cy="1041400"/>
            <a:chOff x="338667" y="2274034"/>
            <a:chExt cx="2827866" cy="1041400"/>
          </a:xfrm>
        </p:grpSpPr>
        <p:sp>
          <p:nvSpPr>
            <p:cNvPr id="51" name="Cube 50"/>
            <p:cNvSpPr/>
            <p:nvPr/>
          </p:nvSpPr>
          <p:spPr>
            <a:xfrm>
              <a:off x="338667" y="2274034"/>
              <a:ext cx="2827866" cy="1041400"/>
            </a:xfrm>
            <a:prstGeom prst="cub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999067" y="2621598"/>
              <a:ext cx="150706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latin typeface="Inconsolata Medium" charset="0"/>
                  <a:ea typeface="Inconsolata Medium" charset="0"/>
                  <a:cs typeface="Inconsolata Medium" charset="0"/>
                </a:rPr>
                <a:t>Web Server</a:t>
              </a:r>
            </a:p>
          </p:txBody>
        </p:sp>
      </p:grpSp>
      <p:grpSp>
        <p:nvGrpSpPr>
          <p:cNvPr id="75" name="Group 74"/>
          <p:cNvGrpSpPr/>
          <p:nvPr/>
        </p:nvGrpSpPr>
        <p:grpSpPr>
          <a:xfrm>
            <a:off x="10135032" y="4536373"/>
            <a:ext cx="1526100" cy="1735840"/>
            <a:chOff x="200662" y="4086619"/>
            <a:chExt cx="1289471" cy="1440369"/>
          </a:xfrm>
        </p:grpSpPr>
        <p:sp>
          <p:nvSpPr>
            <p:cNvPr id="65" name="Can 64"/>
            <p:cNvSpPr/>
            <p:nvPr/>
          </p:nvSpPr>
          <p:spPr>
            <a:xfrm>
              <a:off x="200662" y="4086619"/>
              <a:ext cx="1227667" cy="1440369"/>
            </a:xfrm>
            <a:prstGeom prst="can">
              <a:avLst/>
            </a:prstGeom>
            <a:solidFill>
              <a:srgbClr val="0095A4">
                <a:alpha val="55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200662" y="4637815"/>
              <a:ext cx="128947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Inconsolata Medium" charset="0"/>
                  <a:ea typeface="Inconsolata Medium" charset="0"/>
                  <a:cs typeface="Inconsolata Medium" charset="0"/>
                </a:rPr>
                <a:t>Database</a:t>
              </a:r>
            </a:p>
          </p:txBody>
        </p:sp>
      </p:grpSp>
      <p:grpSp>
        <p:nvGrpSpPr>
          <p:cNvPr id="76" name="Group 75"/>
          <p:cNvGrpSpPr/>
          <p:nvPr/>
        </p:nvGrpSpPr>
        <p:grpSpPr>
          <a:xfrm>
            <a:off x="9962735" y="3684924"/>
            <a:ext cx="1634066" cy="477810"/>
            <a:chOff x="338667" y="3385184"/>
            <a:chExt cx="1634066" cy="477810"/>
          </a:xfrm>
        </p:grpSpPr>
        <p:sp>
          <p:nvSpPr>
            <p:cNvPr id="73" name="Rounded Rectangle 72"/>
            <p:cNvSpPr/>
            <p:nvPr/>
          </p:nvSpPr>
          <p:spPr>
            <a:xfrm>
              <a:off x="338667" y="3385184"/>
              <a:ext cx="1634066" cy="477810"/>
            </a:xfrm>
            <a:prstGeom prst="round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402167" y="3385184"/>
              <a:ext cx="150706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Inconsolata Medium" charset="0"/>
                  <a:ea typeface="Inconsolata Medium" charset="0"/>
                  <a:cs typeface="Inconsolata Medium" charset="0"/>
                </a:rPr>
                <a:t>Cache</a:t>
              </a:r>
            </a:p>
          </p:txBody>
        </p:sp>
      </p:grpSp>
      <p:cxnSp>
        <p:nvCxnSpPr>
          <p:cNvPr id="88" name="Straight Arrow Connector 87"/>
          <p:cNvCxnSpPr>
            <a:endCxn id="73" idx="0"/>
          </p:cNvCxnSpPr>
          <p:nvPr/>
        </p:nvCxnSpPr>
        <p:spPr>
          <a:xfrm>
            <a:off x="10532124" y="2868125"/>
            <a:ext cx="247644" cy="816799"/>
          </a:xfrm>
          <a:prstGeom prst="straightConnector1">
            <a:avLst/>
          </a:prstGeom>
          <a:ln w="60325">
            <a:solidFill>
              <a:schemeClr val="tx1"/>
            </a:solidFill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/>
          <p:cNvCxnSpPr>
            <a:stCxn id="73" idx="2"/>
            <a:endCxn id="65" idx="0"/>
          </p:cNvCxnSpPr>
          <p:nvPr/>
        </p:nvCxnSpPr>
        <p:spPr>
          <a:xfrm>
            <a:off x="10779768" y="4162734"/>
            <a:ext cx="81741" cy="736878"/>
          </a:xfrm>
          <a:prstGeom prst="straightConnector1">
            <a:avLst/>
          </a:prstGeom>
          <a:ln w="60325">
            <a:solidFill>
              <a:schemeClr val="tx1"/>
            </a:solidFill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 flipH="1">
            <a:off x="8206520" y="2885362"/>
            <a:ext cx="174040" cy="635046"/>
          </a:xfrm>
          <a:prstGeom prst="straightConnector1">
            <a:avLst/>
          </a:prstGeom>
          <a:ln w="60325">
            <a:solidFill>
              <a:schemeClr val="tx1"/>
            </a:solidFill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endCxn id="8" idx="3"/>
          </p:cNvCxnSpPr>
          <p:nvPr/>
        </p:nvCxnSpPr>
        <p:spPr>
          <a:xfrm flipH="1" flipV="1">
            <a:off x="4820774" y="4431399"/>
            <a:ext cx="2393750" cy="918214"/>
          </a:xfrm>
          <a:prstGeom prst="straightConnector1">
            <a:avLst/>
          </a:prstGeom>
          <a:ln w="60325">
            <a:solidFill>
              <a:schemeClr val="tx1"/>
            </a:solidFill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Group 47"/>
          <p:cNvGrpSpPr/>
          <p:nvPr/>
        </p:nvGrpSpPr>
        <p:grpSpPr>
          <a:xfrm>
            <a:off x="3634477" y="4779873"/>
            <a:ext cx="1056160" cy="610977"/>
            <a:chOff x="7989565" y="2206064"/>
            <a:chExt cx="2649647" cy="1532793"/>
          </a:xfrm>
        </p:grpSpPr>
        <p:grpSp>
          <p:nvGrpSpPr>
            <p:cNvPr id="50" name="Group 49"/>
            <p:cNvGrpSpPr/>
            <p:nvPr/>
          </p:nvGrpSpPr>
          <p:grpSpPr>
            <a:xfrm>
              <a:off x="7989565" y="2206064"/>
              <a:ext cx="2649647" cy="1532793"/>
              <a:chOff x="4437802" y="2295143"/>
              <a:chExt cx="2565113" cy="1483893"/>
            </a:xfrm>
          </p:grpSpPr>
          <p:cxnSp>
            <p:nvCxnSpPr>
              <p:cNvPr id="54" name="Straight Arrow Connector 53"/>
              <p:cNvCxnSpPr/>
              <p:nvPr/>
            </p:nvCxnSpPr>
            <p:spPr>
              <a:xfrm>
                <a:off x="6221474" y="3037091"/>
                <a:ext cx="781441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55" name="Straight Arrow Connector 54"/>
              <p:cNvCxnSpPr/>
              <p:nvPr/>
            </p:nvCxnSpPr>
            <p:spPr>
              <a:xfrm>
                <a:off x="4608575" y="2380530"/>
                <a:ext cx="1922918" cy="65656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58" name="Straight Arrow Connector 57"/>
              <p:cNvCxnSpPr/>
              <p:nvPr/>
            </p:nvCxnSpPr>
            <p:spPr>
              <a:xfrm>
                <a:off x="4608575" y="2708810"/>
                <a:ext cx="1922918" cy="32828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60" name="Straight Arrow Connector 59"/>
              <p:cNvCxnSpPr/>
              <p:nvPr/>
            </p:nvCxnSpPr>
            <p:spPr>
              <a:xfrm>
                <a:off x="4608575" y="3037089"/>
                <a:ext cx="1922918" cy="1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61" name="Straight Arrow Connector 60"/>
              <p:cNvCxnSpPr/>
              <p:nvPr/>
            </p:nvCxnSpPr>
            <p:spPr>
              <a:xfrm flipV="1">
                <a:off x="4608575" y="3037090"/>
                <a:ext cx="1922918" cy="328279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62" name="Straight Arrow Connector 61"/>
              <p:cNvCxnSpPr/>
              <p:nvPr/>
            </p:nvCxnSpPr>
            <p:spPr>
              <a:xfrm flipV="1">
                <a:off x="4608575" y="3037090"/>
                <a:ext cx="1922918" cy="65656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sp>
            <p:nvSpPr>
              <p:cNvPr id="63" name="Oval 62"/>
              <p:cNvSpPr/>
              <p:nvPr/>
            </p:nvSpPr>
            <p:spPr>
              <a:xfrm>
                <a:off x="5121690" y="2390319"/>
                <a:ext cx="1293541" cy="1293541"/>
              </a:xfrm>
              <a:prstGeom prst="ellipse">
                <a:avLst/>
              </a:prstGeom>
              <a:solidFill>
                <a:schemeClr val="bg1"/>
              </a:solidFill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grpSp>
            <p:nvGrpSpPr>
              <p:cNvPr id="64" name="Group 63"/>
              <p:cNvGrpSpPr/>
              <p:nvPr/>
            </p:nvGrpSpPr>
            <p:grpSpPr>
              <a:xfrm>
                <a:off x="4437802" y="2295143"/>
                <a:ext cx="170773" cy="1483893"/>
                <a:chOff x="4461603" y="726948"/>
                <a:chExt cx="228600" cy="1986366"/>
              </a:xfrm>
            </p:grpSpPr>
            <p:sp>
              <p:nvSpPr>
                <p:cNvPr id="67" name="Oval 66"/>
                <p:cNvSpPr/>
                <p:nvPr/>
              </p:nvSpPr>
              <p:spPr>
                <a:xfrm>
                  <a:off x="4461603" y="726948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69" name="Oval 68"/>
                <p:cNvSpPr/>
                <p:nvPr/>
              </p:nvSpPr>
              <p:spPr>
                <a:xfrm>
                  <a:off x="4461603" y="1605830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70" name="Oval 69"/>
                <p:cNvSpPr/>
                <p:nvPr/>
              </p:nvSpPr>
              <p:spPr>
                <a:xfrm>
                  <a:off x="4461603" y="2045271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71" name="Oval 70"/>
                <p:cNvSpPr/>
                <p:nvPr/>
              </p:nvSpPr>
              <p:spPr>
                <a:xfrm>
                  <a:off x="4461603" y="2484714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77" name="Oval 76"/>
                <p:cNvSpPr/>
                <p:nvPr/>
              </p:nvSpPr>
              <p:spPr>
                <a:xfrm>
                  <a:off x="4461603" y="1166389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</p:grpSp>
        </p:grpSp>
        <p:pic>
          <p:nvPicPr>
            <p:cNvPr id="53" name="Picture 52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821090" y="2637032"/>
              <a:ext cx="1102291" cy="586325"/>
            </a:xfrm>
            <a:prstGeom prst="rect">
              <a:avLst/>
            </a:prstGeom>
          </p:spPr>
        </p:pic>
      </p:grpSp>
      <p:grpSp>
        <p:nvGrpSpPr>
          <p:cNvPr id="78" name="Group 77"/>
          <p:cNvGrpSpPr/>
          <p:nvPr/>
        </p:nvGrpSpPr>
        <p:grpSpPr>
          <a:xfrm>
            <a:off x="6540228" y="3534903"/>
            <a:ext cx="3173494" cy="904836"/>
            <a:chOff x="2229823" y="1726138"/>
            <a:chExt cx="4999652" cy="1350778"/>
          </a:xfrm>
        </p:grpSpPr>
        <p:sp>
          <p:nvSpPr>
            <p:cNvPr id="79" name="Rounded Rectangle 78"/>
            <p:cNvSpPr/>
            <p:nvPr/>
          </p:nvSpPr>
          <p:spPr>
            <a:xfrm>
              <a:off x="2229823" y="1726138"/>
              <a:ext cx="4999652" cy="1350778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2707568" y="2031454"/>
              <a:ext cx="4074466" cy="6891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Inconsolata Medium" charset="0"/>
                  <a:ea typeface="Inconsolata Medium" charset="0"/>
                  <a:cs typeface="Inconsolata Medium" charset="0"/>
                </a:rPr>
                <a:t>Clipper</a:t>
              </a:r>
            </a:p>
          </p:txBody>
        </p:sp>
      </p:grpSp>
      <p:cxnSp>
        <p:nvCxnSpPr>
          <p:cNvPr id="81" name="Straight Arrow Connector 80"/>
          <p:cNvCxnSpPr/>
          <p:nvPr/>
        </p:nvCxnSpPr>
        <p:spPr>
          <a:xfrm flipH="1">
            <a:off x="8065827" y="4364450"/>
            <a:ext cx="17427" cy="525366"/>
          </a:xfrm>
          <a:prstGeom prst="straightConnector1">
            <a:avLst/>
          </a:prstGeom>
          <a:ln w="666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" name="Picture 8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0228" y="3500214"/>
            <a:ext cx="691183" cy="616654"/>
          </a:xfrm>
          <a:prstGeom prst="rect">
            <a:avLst/>
          </a:prstGeom>
        </p:spPr>
      </p:pic>
      <p:grpSp>
        <p:nvGrpSpPr>
          <p:cNvPr id="138" name="Group 137"/>
          <p:cNvGrpSpPr/>
          <p:nvPr/>
        </p:nvGrpSpPr>
        <p:grpSpPr>
          <a:xfrm>
            <a:off x="7391850" y="5397501"/>
            <a:ext cx="1056160" cy="610977"/>
            <a:chOff x="7989565" y="2206064"/>
            <a:chExt cx="2649647" cy="1532793"/>
          </a:xfrm>
        </p:grpSpPr>
        <p:grpSp>
          <p:nvGrpSpPr>
            <p:cNvPr id="139" name="Group 138"/>
            <p:cNvGrpSpPr/>
            <p:nvPr/>
          </p:nvGrpSpPr>
          <p:grpSpPr>
            <a:xfrm>
              <a:off x="7989565" y="2206064"/>
              <a:ext cx="2649647" cy="1532793"/>
              <a:chOff x="4437802" y="2295143"/>
              <a:chExt cx="2565113" cy="1483893"/>
            </a:xfrm>
          </p:grpSpPr>
          <p:cxnSp>
            <p:nvCxnSpPr>
              <p:cNvPr id="141" name="Straight Arrow Connector 140"/>
              <p:cNvCxnSpPr/>
              <p:nvPr/>
            </p:nvCxnSpPr>
            <p:spPr>
              <a:xfrm>
                <a:off x="6221474" y="3037091"/>
                <a:ext cx="781441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142" name="Straight Arrow Connector 141"/>
              <p:cNvCxnSpPr/>
              <p:nvPr/>
            </p:nvCxnSpPr>
            <p:spPr>
              <a:xfrm>
                <a:off x="4608575" y="2380530"/>
                <a:ext cx="1922918" cy="65656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143" name="Straight Arrow Connector 142"/>
              <p:cNvCxnSpPr/>
              <p:nvPr/>
            </p:nvCxnSpPr>
            <p:spPr>
              <a:xfrm>
                <a:off x="4608575" y="2708810"/>
                <a:ext cx="1922918" cy="32828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144" name="Straight Arrow Connector 143"/>
              <p:cNvCxnSpPr/>
              <p:nvPr/>
            </p:nvCxnSpPr>
            <p:spPr>
              <a:xfrm>
                <a:off x="4608575" y="3037089"/>
                <a:ext cx="1922918" cy="1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145" name="Straight Arrow Connector 144"/>
              <p:cNvCxnSpPr/>
              <p:nvPr/>
            </p:nvCxnSpPr>
            <p:spPr>
              <a:xfrm flipV="1">
                <a:off x="4608575" y="3037090"/>
                <a:ext cx="1922918" cy="328279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146" name="Straight Arrow Connector 145"/>
              <p:cNvCxnSpPr/>
              <p:nvPr/>
            </p:nvCxnSpPr>
            <p:spPr>
              <a:xfrm flipV="1">
                <a:off x="4608575" y="3037090"/>
                <a:ext cx="1922918" cy="65656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sp>
            <p:nvSpPr>
              <p:cNvPr id="147" name="Oval 146"/>
              <p:cNvSpPr/>
              <p:nvPr/>
            </p:nvSpPr>
            <p:spPr>
              <a:xfrm>
                <a:off x="5121690" y="2390319"/>
                <a:ext cx="1293541" cy="1293541"/>
              </a:xfrm>
              <a:prstGeom prst="ellipse">
                <a:avLst/>
              </a:prstGeom>
              <a:solidFill>
                <a:schemeClr val="bg1"/>
              </a:solidFill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grpSp>
            <p:nvGrpSpPr>
              <p:cNvPr id="148" name="Group 147"/>
              <p:cNvGrpSpPr/>
              <p:nvPr/>
            </p:nvGrpSpPr>
            <p:grpSpPr>
              <a:xfrm>
                <a:off x="4437802" y="2295143"/>
                <a:ext cx="170773" cy="1483893"/>
                <a:chOff x="4461603" y="726948"/>
                <a:chExt cx="228600" cy="1986366"/>
              </a:xfrm>
            </p:grpSpPr>
            <p:sp>
              <p:nvSpPr>
                <p:cNvPr id="149" name="Oval 148"/>
                <p:cNvSpPr/>
                <p:nvPr/>
              </p:nvSpPr>
              <p:spPr>
                <a:xfrm>
                  <a:off x="4461603" y="726948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150" name="Oval 149"/>
                <p:cNvSpPr/>
                <p:nvPr/>
              </p:nvSpPr>
              <p:spPr>
                <a:xfrm>
                  <a:off x="4461603" y="1605830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151" name="Oval 150"/>
                <p:cNvSpPr/>
                <p:nvPr/>
              </p:nvSpPr>
              <p:spPr>
                <a:xfrm>
                  <a:off x="4461603" y="2045271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152" name="Oval 151"/>
                <p:cNvSpPr/>
                <p:nvPr/>
              </p:nvSpPr>
              <p:spPr>
                <a:xfrm>
                  <a:off x="4461603" y="2484714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sp>
              <p:nvSpPr>
                <p:cNvPr id="153" name="Oval 152"/>
                <p:cNvSpPr/>
                <p:nvPr/>
              </p:nvSpPr>
              <p:spPr>
                <a:xfrm>
                  <a:off x="4461603" y="1166389"/>
                  <a:ext cx="228600" cy="2286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white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</p:grpSp>
        </p:grpSp>
        <p:pic>
          <p:nvPicPr>
            <p:cNvPr id="140" name="Picture 139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821090" y="2637032"/>
              <a:ext cx="1102291" cy="586325"/>
            </a:xfrm>
            <a:prstGeom prst="rect">
              <a:avLst/>
            </a:prstGeom>
          </p:spPr>
        </p:pic>
      </p:grpSp>
      <p:sp>
        <p:nvSpPr>
          <p:cNvPr id="89" name="Title 1">
            <a:extLst>
              <a:ext uri="{FF2B5EF4-FFF2-40B4-BE49-F238E27FC236}">
                <a16:creationId xmlns:a16="http://schemas.microsoft.com/office/drawing/2014/main" id="{FE0BEBC2-C8EC-E64B-9748-43A57AEBFE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168" y="-30147"/>
            <a:ext cx="10515600" cy="1325563"/>
          </a:xfrm>
        </p:spPr>
        <p:txBody>
          <a:bodyPr/>
          <a:lstStyle/>
          <a:p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Model Deployers: Spark Example</a:t>
            </a:r>
          </a:p>
        </p:txBody>
      </p:sp>
    </p:spTree>
    <p:extLst>
      <p:ext uri="{BB962C8B-B14F-4D97-AF65-F5344CB8AC3E}">
        <p14:creationId xmlns:p14="http://schemas.microsoft.com/office/powerpoint/2010/main" val="12035127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/>
          <p:cNvSpPr txBox="1">
            <a:spLocks/>
          </p:cNvSpPr>
          <p:nvPr/>
        </p:nvSpPr>
        <p:spPr>
          <a:xfrm>
            <a:off x="354098" y="-106204"/>
            <a:ext cx="1183790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r>
              <a:rPr lang="en-US" sz="3700" i="1" dirty="0">
                <a:latin typeface="Helvetica Neue Light" charset="0"/>
                <a:ea typeface="Helvetica Neue Light" charset="0"/>
                <a:cs typeface="Helvetica Neue Light" charset="0"/>
              </a:rPr>
              <a:t>Clipper provides a (growing) library of model </a:t>
            </a:r>
            <a:r>
              <a:rPr lang="en-US" sz="3700" i="1" dirty="0" err="1">
                <a:latin typeface="Helvetica Neue Light" charset="0"/>
                <a:ea typeface="Helvetica Neue Light" charset="0"/>
                <a:cs typeface="Helvetica Neue Light" charset="0"/>
              </a:rPr>
              <a:t>deployers</a:t>
            </a:r>
            <a:endParaRPr lang="en-US" sz="3700" i="1" dirty="0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54098" y="1164134"/>
            <a:ext cx="11375939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Ø"/>
            </a:pPr>
            <a:r>
              <a:rPr lang="en-US" sz="3600" i="1" dirty="0">
                <a:latin typeface="Helvetica Neue Medium" charset="0"/>
                <a:ea typeface="Helvetica Neue Medium" charset="0"/>
                <a:cs typeface="Helvetica Neue Medium" charset="0"/>
              </a:rPr>
              <a:t>Python</a:t>
            </a:r>
          </a:p>
          <a:p>
            <a:pPr marL="742950" lvl="1" indent="-285750">
              <a:buFont typeface="Wingdings" charset="2"/>
              <a:buChar char="Ø"/>
            </a:pPr>
            <a:r>
              <a:rPr lang="en-US" sz="3000" dirty="0">
                <a:latin typeface="Helvetica Neue Light" charset="0"/>
                <a:ea typeface="Helvetica Neue Light" charset="0"/>
                <a:cs typeface="Helvetica Neue Light" charset="0"/>
              </a:rPr>
              <a:t>Combine framework specific models with external </a:t>
            </a:r>
            <a:r>
              <a:rPr lang="en-US" sz="3000" dirty="0" err="1">
                <a:latin typeface="Helvetica Neue Light" charset="0"/>
                <a:ea typeface="Helvetica Neue Light" charset="0"/>
                <a:cs typeface="Helvetica Neue Light" charset="0"/>
              </a:rPr>
              <a:t>featurization</a:t>
            </a:r>
            <a:r>
              <a:rPr lang="en-US" sz="3000" dirty="0">
                <a:latin typeface="Helvetica Neue Light" charset="0"/>
                <a:ea typeface="Helvetica Neue Light" charset="0"/>
                <a:cs typeface="Helvetica Neue Light" charset="0"/>
              </a:rPr>
              <a:t>, post-processing, business logic</a:t>
            </a:r>
          </a:p>
          <a:p>
            <a:pPr marL="742950" lvl="1" indent="-285750">
              <a:buFont typeface="Wingdings" charset="2"/>
              <a:buChar char="Ø"/>
            </a:pPr>
            <a:r>
              <a:rPr lang="en-US" sz="3000" dirty="0">
                <a:latin typeface="Helvetica Neue Light" charset="0"/>
                <a:ea typeface="Helvetica Neue Light" charset="0"/>
                <a:cs typeface="Helvetica Neue Light" charset="0"/>
              </a:rPr>
              <a:t>Currently support </a:t>
            </a:r>
            <a:r>
              <a:rPr lang="en-US" sz="3000" dirty="0" err="1">
                <a:latin typeface="Helvetica Neue Light" charset="0"/>
                <a:ea typeface="Helvetica Neue Light" charset="0"/>
                <a:cs typeface="Helvetica Neue Light" charset="0"/>
              </a:rPr>
              <a:t>Scikit</a:t>
            </a:r>
            <a:r>
              <a:rPr lang="en-US" sz="3000" dirty="0">
                <a:latin typeface="Helvetica Neue Light" charset="0"/>
                <a:ea typeface="Helvetica Neue Light" charset="0"/>
                <a:cs typeface="Helvetica Neue Light" charset="0"/>
              </a:rPr>
              <a:t>-Learn, </a:t>
            </a:r>
            <a:r>
              <a:rPr lang="en-US" sz="3000" dirty="0" err="1">
                <a:latin typeface="Helvetica Neue Light" charset="0"/>
                <a:ea typeface="Helvetica Neue Light" charset="0"/>
                <a:cs typeface="Helvetica Neue Light" charset="0"/>
              </a:rPr>
              <a:t>PySpark</a:t>
            </a:r>
            <a:r>
              <a:rPr lang="en-US" sz="3000" dirty="0">
                <a:latin typeface="Helvetica Neue Light" charset="0"/>
                <a:ea typeface="Helvetica Neue Light" charset="0"/>
                <a:cs typeface="Helvetica Neue Light" charset="0"/>
              </a:rPr>
              <a:t>, TensorFlow, </a:t>
            </a:r>
            <a:r>
              <a:rPr lang="en-US" sz="3000" dirty="0" err="1">
                <a:latin typeface="Helvetica Neue Light" charset="0"/>
                <a:ea typeface="Helvetica Neue Light" charset="0"/>
                <a:cs typeface="Helvetica Neue Light" charset="0"/>
              </a:rPr>
              <a:t>PyTorch</a:t>
            </a:r>
            <a:r>
              <a:rPr lang="en-US" sz="3000" dirty="0">
                <a:latin typeface="Helvetica Neue Light" charset="0"/>
                <a:ea typeface="Helvetica Neue Light" charset="0"/>
                <a:cs typeface="Helvetica Neue Light" charset="0"/>
              </a:rPr>
              <a:t>, </a:t>
            </a:r>
            <a:r>
              <a:rPr lang="en-US" sz="3000" dirty="0" err="1">
                <a:latin typeface="Helvetica Neue Light" charset="0"/>
                <a:ea typeface="Helvetica Neue Light" charset="0"/>
                <a:cs typeface="Helvetica Neue Light" charset="0"/>
              </a:rPr>
              <a:t>MXNet</a:t>
            </a:r>
            <a:r>
              <a:rPr lang="en-US" sz="3000" dirty="0">
                <a:latin typeface="Helvetica Neue Light" charset="0"/>
                <a:ea typeface="Helvetica Neue Light" charset="0"/>
                <a:cs typeface="Helvetica Neue Light" charset="0"/>
              </a:rPr>
              <a:t>, </a:t>
            </a:r>
            <a:r>
              <a:rPr lang="en-US" sz="3000" dirty="0" err="1">
                <a:latin typeface="Helvetica Neue Light" charset="0"/>
                <a:ea typeface="Helvetica Neue Light" charset="0"/>
                <a:cs typeface="Helvetica Neue Light" charset="0"/>
              </a:rPr>
              <a:t>XGBoost</a:t>
            </a:r>
            <a:endParaRPr lang="en-US" sz="3000" dirty="0">
              <a:latin typeface="Helvetica Neue Light" charset="0"/>
              <a:ea typeface="Helvetica Neue Light" charset="0"/>
              <a:cs typeface="Helvetica Neue Light" charset="0"/>
            </a:endParaRPr>
          </a:p>
          <a:p>
            <a:pPr marL="285750" indent="-285750">
              <a:spcBef>
                <a:spcPts val="2400"/>
              </a:spcBef>
              <a:buFont typeface="Wingdings" charset="2"/>
              <a:buChar char="Ø"/>
            </a:pPr>
            <a:r>
              <a:rPr lang="en-US" sz="3600" i="1" dirty="0">
                <a:latin typeface="Helvetica Neue Medium" charset="0"/>
                <a:ea typeface="Helvetica Neue Medium" charset="0"/>
                <a:cs typeface="Helvetica Neue Medium" charset="0"/>
              </a:rPr>
              <a:t>Arbitrary R functions</a:t>
            </a:r>
          </a:p>
        </p:txBody>
      </p:sp>
    </p:spTree>
    <p:extLst>
      <p:ext uri="{BB962C8B-B14F-4D97-AF65-F5344CB8AC3E}">
        <p14:creationId xmlns:p14="http://schemas.microsoft.com/office/powerpoint/2010/main" val="20215587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C27119CF-E867-6949-9736-E048096E8262}"/>
              </a:ext>
            </a:extLst>
          </p:cNvPr>
          <p:cNvGrpSpPr/>
          <p:nvPr/>
        </p:nvGrpSpPr>
        <p:grpSpPr>
          <a:xfrm>
            <a:off x="1499616" y="1459612"/>
            <a:ext cx="9052560" cy="3258692"/>
            <a:chOff x="445537" y="5469219"/>
            <a:chExt cx="3361842" cy="885914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5BDD240-E4A2-A24D-AFE9-921AC9A74B90}"/>
                </a:ext>
              </a:extLst>
            </p:cNvPr>
            <p:cNvSpPr/>
            <p:nvPr/>
          </p:nvSpPr>
          <p:spPr>
            <a:xfrm>
              <a:off x="445538" y="5687742"/>
              <a:ext cx="3361841" cy="66739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366E781-F73E-AB4E-9A41-CC0C5959205F}"/>
                </a:ext>
              </a:extLst>
            </p:cNvPr>
            <p:cNvSpPr/>
            <p:nvPr/>
          </p:nvSpPr>
          <p:spPr>
            <a:xfrm>
              <a:off x="445537" y="5469219"/>
              <a:ext cx="3361842" cy="24159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rPr>
                <a:t>Model Container (MC)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FF20DAF-6599-0A45-8942-42E7984F2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6116"/>
            <a:ext cx="10515600" cy="1325563"/>
          </a:xfrm>
        </p:spPr>
        <p:txBody>
          <a:bodyPr/>
          <a:lstStyle/>
          <a:p>
            <a:r>
              <a:rPr lang="en-US" i="1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 Medium" panose="02000503000000020004" pitchFamily="2" charset="0"/>
              </a:rPr>
              <a:t>Custom Model Metrics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F174CC-628D-5945-9AFC-B0BB9B4B2200}"/>
              </a:ext>
            </a:extLst>
          </p:cNvPr>
          <p:cNvSpPr txBox="1"/>
          <p:nvPr/>
        </p:nvSpPr>
        <p:spPr>
          <a:xfrm>
            <a:off x="838200" y="5175787"/>
            <a:ext cx="1095756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en-US" sz="2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Register and report metrics directly from model container</a:t>
            </a:r>
          </a:p>
          <a:p>
            <a:pPr marL="457200" indent="-457200">
              <a:buFont typeface="Wingdings" pitchFamily="2" charset="2"/>
              <a:buChar char="Ø"/>
            </a:pPr>
            <a:r>
              <a:rPr lang="en-US" sz="2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Available with model deployers and custom containers</a:t>
            </a:r>
          </a:p>
          <a:p>
            <a:pPr marL="457200" indent="-457200">
              <a:buFont typeface="Wingdings" pitchFamily="2" charset="2"/>
              <a:buChar char="Ø"/>
            </a:pPr>
            <a:r>
              <a:rPr lang="en-US" sz="2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Results are exported to Prometheus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8D1074A-6419-C64F-9579-1A617A8D0E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7550" y="2606196"/>
            <a:ext cx="8216900" cy="185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578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C27119CF-E867-6949-9736-E048096E8262}"/>
              </a:ext>
            </a:extLst>
          </p:cNvPr>
          <p:cNvGrpSpPr/>
          <p:nvPr/>
        </p:nvGrpSpPr>
        <p:grpSpPr>
          <a:xfrm>
            <a:off x="1499616" y="1459612"/>
            <a:ext cx="9052560" cy="3258692"/>
            <a:chOff x="445537" y="5469219"/>
            <a:chExt cx="3361842" cy="885914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5BDD240-E4A2-A24D-AFE9-921AC9A74B90}"/>
                </a:ext>
              </a:extLst>
            </p:cNvPr>
            <p:cNvSpPr/>
            <p:nvPr/>
          </p:nvSpPr>
          <p:spPr>
            <a:xfrm>
              <a:off x="445538" y="5687742"/>
              <a:ext cx="3361841" cy="66739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366E781-F73E-AB4E-9A41-CC0C5959205F}"/>
                </a:ext>
              </a:extLst>
            </p:cNvPr>
            <p:cNvSpPr/>
            <p:nvPr/>
          </p:nvSpPr>
          <p:spPr>
            <a:xfrm>
              <a:off x="445537" y="5469219"/>
              <a:ext cx="3361842" cy="24159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rPr>
                <a:t>Model Container (MC)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FF20DAF-6599-0A45-8942-42E7984F2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6116"/>
            <a:ext cx="10515600" cy="1325563"/>
          </a:xfrm>
        </p:spPr>
        <p:txBody>
          <a:bodyPr/>
          <a:lstStyle/>
          <a:p>
            <a:r>
              <a:rPr lang="en-US" i="1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 Medium" panose="02000503000000020004" pitchFamily="2" charset="0"/>
              </a:rPr>
              <a:t>Custom Model Metrics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F174CC-628D-5945-9AFC-B0BB9B4B2200}"/>
              </a:ext>
            </a:extLst>
          </p:cNvPr>
          <p:cNvSpPr txBox="1"/>
          <p:nvPr/>
        </p:nvSpPr>
        <p:spPr>
          <a:xfrm>
            <a:off x="838200" y="5175787"/>
            <a:ext cx="1095756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en-US" sz="2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Register and report metrics directly from model container</a:t>
            </a:r>
          </a:p>
          <a:p>
            <a:pPr marL="457200" indent="-457200">
              <a:buFont typeface="Wingdings" pitchFamily="2" charset="2"/>
              <a:buChar char="Ø"/>
            </a:pPr>
            <a:r>
              <a:rPr lang="en-US" sz="2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Available with model deployers and custom containers</a:t>
            </a:r>
          </a:p>
          <a:p>
            <a:pPr marL="457200" indent="-457200">
              <a:buFont typeface="Wingdings" pitchFamily="2" charset="2"/>
              <a:buChar char="Ø"/>
            </a:pPr>
            <a:r>
              <a:rPr lang="en-US" sz="2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Results are exported to Prometheus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8D1074A-6419-C64F-9579-1A617A8D0E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7550" y="2606196"/>
            <a:ext cx="8216900" cy="18542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BD9FF27-DE6F-3D43-8525-2906DAF859D8}"/>
              </a:ext>
            </a:extLst>
          </p:cNvPr>
          <p:cNvSpPr/>
          <p:nvPr/>
        </p:nvSpPr>
        <p:spPr>
          <a:xfrm>
            <a:off x="402336" y="1280160"/>
            <a:ext cx="11393424" cy="5431536"/>
          </a:xfrm>
          <a:prstGeom prst="rect">
            <a:avLst/>
          </a:prstGeom>
          <a:solidFill>
            <a:srgbClr val="FFFFFF">
              <a:alpha val="9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C26A21A-D582-4E4F-B9DD-F1455B2645F4}"/>
              </a:ext>
            </a:extLst>
          </p:cNvPr>
          <p:cNvSpPr txBox="1"/>
          <p:nvPr/>
        </p:nvSpPr>
        <p:spPr>
          <a:xfrm>
            <a:off x="1280160" y="2148302"/>
            <a:ext cx="10515600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Bef>
                <a:spcPts val="1800"/>
              </a:spcBef>
              <a:buFont typeface="Wingdings" pitchFamily="2" charset="2"/>
              <a:buChar char="Ø"/>
            </a:pPr>
            <a:r>
              <a:rPr lang="en-US" sz="36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Enables users to track both physical and statistical performance of a model</a:t>
            </a:r>
          </a:p>
          <a:p>
            <a:pPr marL="914400" lvl="1" indent="-457200">
              <a:spcBef>
                <a:spcPts val="1800"/>
              </a:spcBef>
              <a:buFont typeface="Wingdings" pitchFamily="2" charset="2"/>
              <a:buChar char="Ø"/>
            </a:pPr>
            <a:r>
              <a:rPr lang="en-US" sz="36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Detect and diagnose model degradation</a:t>
            </a:r>
          </a:p>
          <a:p>
            <a:pPr marL="914400" lvl="1" indent="-457200">
              <a:spcBef>
                <a:spcPts val="1800"/>
              </a:spcBef>
              <a:buFont typeface="Wingdings" pitchFamily="2" charset="2"/>
              <a:buChar char="Ø"/>
            </a:pPr>
            <a:r>
              <a:rPr lang="en-US" sz="36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Debug performance issues</a:t>
            </a:r>
          </a:p>
        </p:txBody>
      </p:sp>
    </p:spTree>
    <p:extLst>
      <p:ext uri="{BB962C8B-B14F-4D97-AF65-F5344CB8AC3E}">
        <p14:creationId xmlns:p14="http://schemas.microsoft.com/office/powerpoint/2010/main" val="118914734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290510" y="246063"/>
            <a:ext cx="1190149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r>
              <a:rPr lang="en-US" sz="4800" b="1" i="1" dirty="0">
                <a:solidFill>
                  <a:schemeClr val="accent6">
                    <a:lumMod val="7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How does Clipper satisfy the prediction-serving requirements?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A062603-C1B2-5049-8AD8-500548925549}"/>
              </a:ext>
            </a:extLst>
          </p:cNvPr>
          <p:cNvSpPr txBox="1"/>
          <p:nvPr/>
        </p:nvSpPr>
        <p:spPr>
          <a:xfrm>
            <a:off x="621792" y="1571626"/>
            <a:ext cx="1101140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lnSpc>
                <a:spcPct val="200000"/>
              </a:lnSpc>
              <a:buFont typeface="Wingdings" pitchFamily="2" charset="2"/>
              <a:buChar char="q"/>
            </a:pPr>
            <a:r>
              <a:rPr lang="en-US" sz="4800" i="1" dirty="0">
                <a:solidFill>
                  <a:schemeClr val="accent6">
                    <a:lumMod val="75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Fast and Scalable</a:t>
            </a:r>
          </a:p>
          <a:p>
            <a:pPr marL="1143000" lvl="1" indent="-685800">
              <a:buFont typeface="Wingdings" pitchFamily="2" charset="2"/>
              <a:buChar char="q"/>
            </a:pPr>
            <a:r>
              <a:rPr lang="en-US" sz="4800" i="1" dirty="0">
                <a:solidFill>
                  <a:schemeClr val="accent6">
                    <a:lumMod val="75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System optimizations: Zero-copy RPC and prediction caching</a:t>
            </a:r>
          </a:p>
          <a:p>
            <a:pPr marL="1143000" lvl="1" indent="-685800">
              <a:buFont typeface="Wingdings" pitchFamily="2" charset="2"/>
              <a:buChar char="q"/>
            </a:pPr>
            <a:r>
              <a:rPr lang="en-US" sz="4800" i="1" dirty="0">
                <a:solidFill>
                  <a:schemeClr val="accent6">
                    <a:lumMod val="75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Hierarchical </a:t>
            </a:r>
            <a:r>
              <a:rPr lang="en-US" sz="4800" i="1" dirty="0" err="1">
                <a:solidFill>
                  <a:schemeClr val="accent6">
                    <a:lumMod val="75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scaleout</a:t>
            </a:r>
            <a:r>
              <a:rPr lang="en-US" sz="4800" i="1" dirty="0">
                <a:solidFill>
                  <a:schemeClr val="accent6">
                    <a:lumMod val="75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on Kubernetes</a:t>
            </a:r>
          </a:p>
        </p:txBody>
      </p:sp>
    </p:spTree>
    <p:extLst>
      <p:ext uri="{BB962C8B-B14F-4D97-AF65-F5344CB8AC3E}">
        <p14:creationId xmlns:p14="http://schemas.microsoft.com/office/powerpoint/2010/main" val="2507603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bldLvl="2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445539" y="1118353"/>
            <a:ext cx="11344152" cy="64249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240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445567" y="2454116"/>
            <a:ext cx="11344123" cy="2812928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4400" dirty="0">
              <a:solidFill>
                <a:srgbClr val="000000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33" name="Title 1"/>
          <p:cNvSpPr>
            <a:spLocks noGrp="1"/>
          </p:cNvSpPr>
          <p:nvPr>
            <p:ph type="title"/>
          </p:nvPr>
        </p:nvSpPr>
        <p:spPr>
          <a:xfrm>
            <a:off x="445538" y="-13144"/>
            <a:ext cx="11746463" cy="1325563"/>
          </a:xfrm>
        </p:spPr>
        <p:txBody>
          <a:bodyPr>
            <a:normAutofit/>
          </a:bodyPr>
          <a:lstStyle/>
          <a:p>
            <a:r>
              <a:rPr lang="en-US" sz="4000" dirty="0"/>
              <a:t>System Optimizations</a:t>
            </a:r>
          </a:p>
        </p:txBody>
      </p:sp>
      <p:sp>
        <p:nvSpPr>
          <p:cNvPr id="40" name="Rectangle 39"/>
          <p:cNvSpPr/>
          <p:nvPr/>
        </p:nvSpPr>
        <p:spPr>
          <a:xfrm>
            <a:off x="4949994" y="2357236"/>
            <a:ext cx="212750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377"/>
            <a:r>
              <a:rPr lang="en-US" sz="4400" b="1" dirty="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</a:rPr>
              <a:t>Clipper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08471" y="1209030"/>
            <a:ext cx="1909439" cy="486743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67686" y="1209030"/>
            <a:ext cx="1828581" cy="486743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30115" y="1209030"/>
            <a:ext cx="1194440" cy="486743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36760" y="1132713"/>
            <a:ext cx="1166301" cy="57172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5263" y="1209030"/>
            <a:ext cx="1652740" cy="48674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45537" y="1183892"/>
            <a:ext cx="30221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7"/>
            <a:r>
              <a:rPr lang="en-US" sz="3200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Applications</a:t>
            </a:r>
          </a:p>
        </p:txBody>
      </p:sp>
      <p:sp>
        <p:nvSpPr>
          <p:cNvPr id="64" name="Rectangle 63"/>
          <p:cNvSpPr/>
          <p:nvPr/>
        </p:nvSpPr>
        <p:spPr>
          <a:xfrm>
            <a:off x="6079348" y="7376673"/>
            <a:ext cx="1810909" cy="4318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70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  <a:latin typeface="Arial" panose="020B0604020202020204"/>
            </a:endParaRPr>
          </a:p>
        </p:txBody>
      </p:sp>
      <p:grpSp>
        <p:nvGrpSpPr>
          <p:cNvPr id="68" name="Group 67"/>
          <p:cNvGrpSpPr/>
          <p:nvPr/>
        </p:nvGrpSpPr>
        <p:grpSpPr>
          <a:xfrm>
            <a:off x="4031694" y="5991398"/>
            <a:ext cx="1810911" cy="1374519"/>
            <a:chOff x="4031693" y="5304392"/>
            <a:chExt cx="1810910" cy="1374519"/>
          </a:xfrm>
        </p:grpSpPr>
        <p:sp>
          <p:nvSpPr>
            <p:cNvPr id="82" name="Rectangle 81"/>
            <p:cNvSpPr/>
            <p:nvPr/>
          </p:nvSpPr>
          <p:spPr>
            <a:xfrm>
              <a:off x="4031693" y="5687745"/>
              <a:ext cx="1810910" cy="99116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70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latin typeface="Arial" panose="020B0604020202020204"/>
              </a:endParaRPr>
            </a:p>
          </p:txBody>
        </p:sp>
        <p:sp>
          <p:nvSpPr>
            <p:cNvPr id="83" name="Rectangle 82"/>
            <p:cNvSpPr/>
            <p:nvPr/>
          </p:nvSpPr>
          <p:spPr>
            <a:xfrm>
              <a:off x="4031693" y="5304392"/>
              <a:ext cx="1810910" cy="40642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7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srgbClr val="FFFFFF"/>
                  </a:solidFill>
                  <a:latin typeface="Helvetica Neue" charset="0"/>
                  <a:ea typeface="Helvetica Neue" charset="0"/>
                  <a:cs typeface="Helvetica Neue" charset="0"/>
                </a:rPr>
                <a:t>MC</a:t>
              </a:r>
            </a:p>
          </p:txBody>
        </p:sp>
      </p:grpSp>
      <p:pic>
        <p:nvPicPr>
          <p:cNvPr id="84" name="Picture 83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06712" y="6353235"/>
            <a:ext cx="1764600" cy="1315485"/>
          </a:xfrm>
          <a:prstGeom prst="rect">
            <a:avLst/>
          </a:prstGeom>
        </p:spPr>
      </p:pic>
      <p:sp>
        <p:nvSpPr>
          <p:cNvPr id="86" name="Rectangle 85"/>
          <p:cNvSpPr/>
          <p:nvPr/>
        </p:nvSpPr>
        <p:spPr>
          <a:xfrm>
            <a:off x="6079348" y="6374751"/>
            <a:ext cx="1810909" cy="991164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09570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88" name="Rectangle 87"/>
          <p:cNvSpPr/>
          <p:nvPr/>
        </p:nvSpPr>
        <p:spPr>
          <a:xfrm>
            <a:off x="6079348" y="5991396"/>
            <a:ext cx="1810909" cy="40642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70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</a:rPr>
              <a:t>MC</a:t>
            </a:r>
          </a:p>
        </p:txBody>
      </p:sp>
      <p:sp>
        <p:nvSpPr>
          <p:cNvPr id="89" name="Rectangle 88"/>
          <p:cNvSpPr/>
          <p:nvPr/>
        </p:nvSpPr>
        <p:spPr>
          <a:xfrm>
            <a:off x="8110365" y="6374749"/>
            <a:ext cx="2418935" cy="99116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09570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Arial" panose="020B0604020202020204"/>
            </a:endParaRPr>
          </a:p>
        </p:txBody>
      </p:sp>
      <p:pic>
        <p:nvPicPr>
          <p:cNvPr id="90" name="Picture 8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20060" y="6532984"/>
            <a:ext cx="2032001" cy="736601"/>
          </a:xfrm>
          <a:prstGeom prst="rect">
            <a:avLst/>
          </a:prstGeom>
        </p:spPr>
      </p:pic>
      <p:sp>
        <p:nvSpPr>
          <p:cNvPr id="91" name="Rectangle 90"/>
          <p:cNvSpPr/>
          <p:nvPr/>
        </p:nvSpPr>
        <p:spPr>
          <a:xfrm>
            <a:off x="8110365" y="5991395"/>
            <a:ext cx="2418935" cy="40642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70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</a:rPr>
              <a:t>MC</a:t>
            </a:r>
          </a:p>
        </p:txBody>
      </p:sp>
      <p:grpSp>
        <p:nvGrpSpPr>
          <p:cNvPr id="92" name="Group 91"/>
          <p:cNvGrpSpPr/>
          <p:nvPr/>
        </p:nvGrpSpPr>
        <p:grpSpPr>
          <a:xfrm>
            <a:off x="1196856" y="5319211"/>
            <a:ext cx="1197411" cy="635052"/>
            <a:chOff x="1055582" y="4658605"/>
            <a:chExt cx="1197409" cy="635052"/>
          </a:xfrm>
        </p:grpSpPr>
        <p:sp>
          <p:nvSpPr>
            <p:cNvPr id="93" name="Up-Down Arrow 92"/>
            <p:cNvSpPr/>
            <p:nvPr/>
          </p:nvSpPr>
          <p:spPr>
            <a:xfrm>
              <a:off x="1999925" y="4658605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70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94" name="TextBox 93"/>
            <p:cNvSpPr txBox="1"/>
            <p:nvPr/>
          </p:nvSpPr>
          <p:spPr>
            <a:xfrm>
              <a:off x="1055582" y="4675478"/>
              <a:ext cx="102784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 defTabSz="60957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3200" dirty="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rPr>
                <a:t>RPC</a:t>
              </a:r>
            </a:p>
          </p:txBody>
        </p:sp>
      </p:grpSp>
      <p:grpSp>
        <p:nvGrpSpPr>
          <p:cNvPr id="95" name="Group 94"/>
          <p:cNvGrpSpPr/>
          <p:nvPr/>
        </p:nvGrpSpPr>
        <p:grpSpPr>
          <a:xfrm>
            <a:off x="4256916" y="5319211"/>
            <a:ext cx="1197411" cy="635052"/>
            <a:chOff x="1055582" y="4658605"/>
            <a:chExt cx="1197409" cy="635052"/>
          </a:xfrm>
        </p:grpSpPr>
        <p:sp>
          <p:nvSpPr>
            <p:cNvPr id="96" name="Up-Down Arrow 95"/>
            <p:cNvSpPr/>
            <p:nvPr/>
          </p:nvSpPr>
          <p:spPr>
            <a:xfrm>
              <a:off x="1999925" y="4658605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70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1055582" y="4675478"/>
              <a:ext cx="102784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 defTabSz="60957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3200" dirty="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rPr>
                <a:t>RPC</a:t>
              </a:r>
            </a:p>
          </p:txBody>
        </p:sp>
      </p:grpSp>
      <p:grpSp>
        <p:nvGrpSpPr>
          <p:cNvPr id="98" name="Group 97"/>
          <p:cNvGrpSpPr/>
          <p:nvPr/>
        </p:nvGrpSpPr>
        <p:grpSpPr>
          <a:xfrm>
            <a:off x="6300552" y="5319211"/>
            <a:ext cx="1197411" cy="635052"/>
            <a:chOff x="1055582" y="4658605"/>
            <a:chExt cx="1197409" cy="635052"/>
          </a:xfrm>
        </p:grpSpPr>
        <p:sp>
          <p:nvSpPr>
            <p:cNvPr id="99" name="Up-Down Arrow 98"/>
            <p:cNvSpPr/>
            <p:nvPr/>
          </p:nvSpPr>
          <p:spPr>
            <a:xfrm>
              <a:off x="1999925" y="4658605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70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1055582" y="4675478"/>
              <a:ext cx="102784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 defTabSz="60957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3200" dirty="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rPr>
                <a:t>RPC</a:t>
              </a:r>
            </a:p>
          </p:txBody>
        </p:sp>
      </p:grpSp>
      <p:grpSp>
        <p:nvGrpSpPr>
          <p:cNvPr id="101" name="Group 100"/>
          <p:cNvGrpSpPr/>
          <p:nvPr/>
        </p:nvGrpSpPr>
        <p:grpSpPr>
          <a:xfrm>
            <a:off x="8624556" y="5319211"/>
            <a:ext cx="1197411" cy="635052"/>
            <a:chOff x="1055582" y="4658605"/>
            <a:chExt cx="1197409" cy="635052"/>
          </a:xfrm>
        </p:grpSpPr>
        <p:sp>
          <p:nvSpPr>
            <p:cNvPr id="102" name="Up-Down Arrow 101"/>
            <p:cNvSpPr/>
            <p:nvPr/>
          </p:nvSpPr>
          <p:spPr>
            <a:xfrm>
              <a:off x="1999925" y="4658605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70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1055582" y="4675478"/>
              <a:ext cx="102784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 defTabSz="60957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320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rPr>
                <a:t>RPC</a:t>
              </a:r>
            </a:p>
          </p:txBody>
        </p:sp>
      </p:grpSp>
      <p:grpSp>
        <p:nvGrpSpPr>
          <p:cNvPr id="104" name="Group 103"/>
          <p:cNvGrpSpPr/>
          <p:nvPr/>
        </p:nvGrpSpPr>
        <p:grpSpPr>
          <a:xfrm>
            <a:off x="10830373" y="6753017"/>
            <a:ext cx="542513" cy="147044"/>
            <a:chOff x="10658591" y="6109729"/>
            <a:chExt cx="874878" cy="237129"/>
          </a:xfrm>
        </p:grpSpPr>
        <p:sp>
          <p:nvSpPr>
            <p:cNvPr id="105" name="Oval 104"/>
            <p:cNvSpPr/>
            <p:nvPr/>
          </p:nvSpPr>
          <p:spPr>
            <a:xfrm>
              <a:off x="10658591" y="6109729"/>
              <a:ext cx="237129" cy="237129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70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106" name="Oval 105"/>
            <p:cNvSpPr/>
            <p:nvPr/>
          </p:nvSpPr>
          <p:spPr>
            <a:xfrm>
              <a:off x="10977466" y="6109729"/>
              <a:ext cx="237129" cy="237129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70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107" name="Oval 106"/>
            <p:cNvSpPr/>
            <p:nvPr/>
          </p:nvSpPr>
          <p:spPr>
            <a:xfrm>
              <a:off x="11296340" y="6109729"/>
              <a:ext cx="237129" cy="237129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70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FFFFFF"/>
                </a:solidFill>
                <a:latin typeface="Arial" panose="020B0604020202020204"/>
              </a:endParaRPr>
            </a:p>
          </p:txBody>
        </p:sp>
      </p:grpSp>
      <p:grpSp>
        <p:nvGrpSpPr>
          <p:cNvPr id="108" name="Group 107"/>
          <p:cNvGrpSpPr/>
          <p:nvPr/>
        </p:nvGrpSpPr>
        <p:grpSpPr>
          <a:xfrm>
            <a:off x="445537" y="6002155"/>
            <a:ext cx="3361843" cy="1374519"/>
            <a:chOff x="445537" y="5304390"/>
            <a:chExt cx="3361842" cy="1374518"/>
          </a:xfrm>
        </p:grpSpPr>
        <p:sp>
          <p:nvSpPr>
            <p:cNvPr id="109" name="Rectangle 108"/>
            <p:cNvSpPr/>
            <p:nvPr/>
          </p:nvSpPr>
          <p:spPr>
            <a:xfrm>
              <a:off x="445538" y="5687743"/>
              <a:ext cx="3361841" cy="99116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70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latin typeface="Arial" panose="020B0604020202020204"/>
              </a:endParaRPr>
            </a:p>
          </p:txBody>
        </p:sp>
        <p:sp>
          <p:nvSpPr>
            <p:cNvPr id="110" name="Rectangle 109"/>
            <p:cNvSpPr/>
            <p:nvPr/>
          </p:nvSpPr>
          <p:spPr>
            <a:xfrm>
              <a:off x="445537" y="5304390"/>
              <a:ext cx="3361842" cy="40642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7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srgbClr val="FFFFFF"/>
                  </a:solidFill>
                  <a:latin typeface="Helvetica Neue" charset="0"/>
                  <a:ea typeface="Helvetica Neue" charset="0"/>
                  <a:cs typeface="Helvetica Neue" charset="0"/>
                </a:rPr>
                <a:t>Model Container (MC)</a:t>
              </a:r>
            </a:p>
          </p:txBody>
        </p:sp>
      </p:grpSp>
      <p:pic>
        <p:nvPicPr>
          <p:cNvPr id="111" name="Picture 110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2031" y="6427065"/>
            <a:ext cx="1707131" cy="908048"/>
          </a:xfrm>
          <a:prstGeom prst="rect">
            <a:avLst/>
          </a:prstGeom>
        </p:spPr>
      </p:pic>
      <p:sp>
        <p:nvSpPr>
          <p:cNvPr id="112" name="Rectangle 111"/>
          <p:cNvSpPr/>
          <p:nvPr/>
        </p:nvSpPr>
        <p:spPr>
          <a:xfrm>
            <a:off x="6013745" y="7376672"/>
            <a:ext cx="2028712" cy="4211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70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113" name="Rectangle 112"/>
          <p:cNvSpPr/>
          <p:nvPr/>
        </p:nvSpPr>
        <p:spPr>
          <a:xfrm>
            <a:off x="4285695" y="6565316"/>
            <a:ext cx="152445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70" fontAlgn="base">
              <a:spcBef>
                <a:spcPct val="0"/>
              </a:spcBef>
              <a:spcAft>
                <a:spcPct val="0"/>
              </a:spcAft>
            </a:pPr>
            <a:r>
              <a:rPr lang="en-US" sz="4400" dirty="0" err="1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</a:rPr>
              <a:t>Caffe</a:t>
            </a:r>
            <a:endParaRPr lang="en-US" sz="4400" dirty="0">
              <a:solidFill>
                <a:srgbClr val="000000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608013" y="3488516"/>
            <a:ext cx="10997397" cy="1181124"/>
            <a:chOff x="634701" y="3946785"/>
            <a:chExt cx="10997397" cy="1181124"/>
          </a:xfrm>
        </p:grpSpPr>
        <p:sp>
          <p:nvSpPr>
            <p:cNvPr id="63" name="Rectangle 62"/>
            <p:cNvSpPr/>
            <p:nvPr/>
          </p:nvSpPr>
          <p:spPr>
            <a:xfrm>
              <a:off x="634701" y="3946785"/>
              <a:ext cx="10997397" cy="1181124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Ins="274320" rtlCol="0" anchor="ctr"/>
            <a:lstStyle/>
            <a:p>
              <a:pPr algn="r" defTabSz="914377"/>
              <a:r>
                <a:rPr lang="en-US" sz="3200" dirty="0">
                  <a:solidFill>
                    <a:srgbClr val="FFFFFF"/>
                  </a:solidFill>
                  <a:latin typeface="Helvetica Neue" charset="0"/>
                  <a:ea typeface="Helvetica Neue" charset="0"/>
                  <a:cs typeface="Helvetica Neue" charset="0"/>
                </a:rPr>
                <a:t>Model Abstraction Layer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37486" y="4143993"/>
              <a:ext cx="4582601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377"/>
              <a:r>
                <a:rPr lang="en-US" sz="2400" i="1" dirty="0">
                  <a:solidFill>
                    <a:srgbClr val="FFFFFF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Provide a </a:t>
              </a:r>
              <a:r>
                <a:rPr lang="en-US" sz="2400" b="1" i="1" dirty="0">
                  <a:solidFill>
                    <a:srgbClr val="FFFFFF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common interface </a:t>
              </a:r>
              <a:r>
                <a:rPr lang="en-US" sz="2400" i="1" dirty="0">
                  <a:solidFill>
                    <a:srgbClr val="FFFFFF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and </a:t>
              </a:r>
              <a:br>
                <a:rPr lang="en-US" sz="2400" i="1" dirty="0">
                  <a:solidFill>
                    <a:srgbClr val="FFFFFF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</a:br>
              <a:r>
                <a:rPr lang="en-US" sz="2400" b="1" i="1" dirty="0">
                  <a:solidFill>
                    <a:srgbClr val="FFFFFF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system optimizations</a:t>
              </a: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94B116DF-8589-1440-8098-A286680F3935}"/>
              </a:ext>
            </a:extLst>
          </p:cNvPr>
          <p:cNvGrpSpPr/>
          <p:nvPr/>
        </p:nvGrpSpPr>
        <p:grpSpPr>
          <a:xfrm>
            <a:off x="3809008" y="1756092"/>
            <a:ext cx="1736806" cy="698557"/>
            <a:chOff x="3857392" y="2298303"/>
            <a:chExt cx="1736805" cy="635052"/>
          </a:xfrm>
        </p:grpSpPr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6B80FE06-5B69-9848-B9CC-C4E9996E2F24}"/>
                </a:ext>
              </a:extLst>
            </p:cNvPr>
            <p:cNvSpPr txBox="1"/>
            <p:nvPr/>
          </p:nvSpPr>
          <p:spPr>
            <a:xfrm>
              <a:off x="3857392" y="2323442"/>
              <a:ext cx="1483739" cy="5316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 defTabSz="914377"/>
              <a:r>
                <a:rPr lang="en-US" sz="3200" dirty="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rPr>
                <a:t>Predict</a:t>
              </a:r>
            </a:p>
          </p:txBody>
        </p:sp>
        <p:sp>
          <p:nvSpPr>
            <p:cNvPr id="69" name="Up-Down Arrow 68">
              <a:extLst>
                <a:ext uri="{FF2B5EF4-FFF2-40B4-BE49-F238E27FC236}">
                  <a16:creationId xmlns:a16="http://schemas.microsoft.com/office/drawing/2014/main" id="{4EEBA74E-EFC6-7B49-9744-9D302F63AE0E}"/>
                </a:ext>
              </a:extLst>
            </p:cNvPr>
            <p:cNvSpPr/>
            <p:nvPr/>
          </p:nvSpPr>
          <p:spPr>
            <a:xfrm>
              <a:off x="5341131" y="2298303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en-US" sz="2400">
                <a:solidFill>
                  <a:srgbClr val="FFFFFF"/>
                </a:solidFill>
                <a:latin typeface="Arial" panose="020B0604020202020204"/>
              </a:endParaRPr>
            </a:p>
          </p:txBody>
        </p:sp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5C868A32-45D3-2E48-B9C0-EFC2EA9C7F42}"/>
              </a:ext>
            </a:extLst>
          </p:cNvPr>
          <p:cNvSpPr txBox="1"/>
          <p:nvPr/>
        </p:nvSpPr>
        <p:spPr>
          <a:xfrm>
            <a:off x="6243209" y="1812025"/>
            <a:ext cx="41537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/>
            <a:r>
              <a:rPr lang="en-US" sz="3200" b="1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RPC/REST Interface</a:t>
            </a:r>
          </a:p>
        </p:txBody>
      </p:sp>
    </p:spTree>
    <p:extLst>
      <p:ext uri="{BB962C8B-B14F-4D97-AF65-F5344CB8AC3E}">
        <p14:creationId xmlns:p14="http://schemas.microsoft.com/office/powerpoint/2010/main" val="2632350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roup 69">
            <a:extLst>
              <a:ext uri="{FF2B5EF4-FFF2-40B4-BE49-F238E27FC236}">
                <a16:creationId xmlns:a16="http://schemas.microsoft.com/office/drawing/2014/main" id="{F0D38F63-8220-5246-B253-84362C7AE41F}"/>
              </a:ext>
            </a:extLst>
          </p:cNvPr>
          <p:cNvGrpSpPr/>
          <p:nvPr/>
        </p:nvGrpSpPr>
        <p:grpSpPr>
          <a:xfrm>
            <a:off x="3809008" y="1756092"/>
            <a:ext cx="1736806" cy="698557"/>
            <a:chOff x="3857392" y="2298303"/>
            <a:chExt cx="1736805" cy="635052"/>
          </a:xfrm>
        </p:grpSpPr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C7CF6A5B-469B-5444-9D22-67418C123D71}"/>
                </a:ext>
              </a:extLst>
            </p:cNvPr>
            <p:cNvSpPr txBox="1"/>
            <p:nvPr/>
          </p:nvSpPr>
          <p:spPr>
            <a:xfrm>
              <a:off x="3857392" y="2323442"/>
              <a:ext cx="1483739" cy="5316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 defTabSz="914377"/>
              <a:r>
                <a:rPr lang="en-US" sz="3200" dirty="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rPr>
                <a:t>Predict</a:t>
              </a:r>
            </a:p>
          </p:txBody>
        </p:sp>
        <p:sp>
          <p:nvSpPr>
            <p:cNvPr id="72" name="Up-Down Arrow 71">
              <a:extLst>
                <a:ext uri="{FF2B5EF4-FFF2-40B4-BE49-F238E27FC236}">
                  <a16:creationId xmlns:a16="http://schemas.microsoft.com/office/drawing/2014/main" id="{CEEF4C1C-DA40-4D45-A309-1F501CC2219F}"/>
                </a:ext>
              </a:extLst>
            </p:cNvPr>
            <p:cNvSpPr/>
            <p:nvPr/>
          </p:nvSpPr>
          <p:spPr>
            <a:xfrm>
              <a:off x="5341131" y="2298303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en-US" sz="2400">
                <a:solidFill>
                  <a:srgbClr val="FFFFFF"/>
                </a:solidFill>
                <a:latin typeface="Arial" panose="020B0604020202020204"/>
              </a:endParaRPr>
            </a:p>
          </p:txBody>
        </p:sp>
      </p:grpSp>
      <p:sp>
        <p:nvSpPr>
          <p:cNvPr id="73" name="TextBox 72">
            <a:extLst>
              <a:ext uri="{FF2B5EF4-FFF2-40B4-BE49-F238E27FC236}">
                <a16:creationId xmlns:a16="http://schemas.microsoft.com/office/drawing/2014/main" id="{99C23619-A1FA-2A4E-9953-C9C7B64E6982}"/>
              </a:ext>
            </a:extLst>
          </p:cNvPr>
          <p:cNvSpPr txBox="1"/>
          <p:nvPr/>
        </p:nvSpPr>
        <p:spPr>
          <a:xfrm>
            <a:off x="6243209" y="1812025"/>
            <a:ext cx="41537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/>
            <a:r>
              <a:rPr lang="en-US" sz="3200" b="1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RPC/REST Interface</a:t>
            </a:r>
          </a:p>
        </p:txBody>
      </p:sp>
      <p:sp>
        <p:nvSpPr>
          <p:cNvPr id="10" name="Rectangle 9"/>
          <p:cNvSpPr/>
          <p:nvPr/>
        </p:nvSpPr>
        <p:spPr>
          <a:xfrm>
            <a:off x="445539" y="1118353"/>
            <a:ext cx="11344152" cy="64249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240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445567" y="2454116"/>
            <a:ext cx="11344123" cy="2812928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4400" dirty="0">
              <a:solidFill>
                <a:srgbClr val="000000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33" name="Title 1"/>
          <p:cNvSpPr>
            <a:spLocks noGrp="1"/>
          </p:cNvSpPr>
          <p:nvPr>
            <p:ph type="title"/>
          </p:nvPr>
        </p:nvSpPr>
        <p:spPr>
          <a:xfrm>
            <a:off x="445538" y="-13144"/>
            <a:ext cx="11746463" cy="1325563"/>
          </a:xfrm>
        </p:spPr>
        <p:txBody>
          <a:bodyPr>
            <a:normAutofit/>
          </a:bodyPr>
          <a:lstStyle/>
          <a:p>
            <a:r>
              <a:rPr lang="en-US" sz="4000" dirty="0"/>
              <a:t>System Optimizations</a:t>
            </a:r>
          </a:p>
        </p:txBody>
      </p:sp>
      <p:sp>
        <p:nvSpPr>
          <p:cNvPr id="40" name="Rectangle 39"/>
          <p:cNvSpPr/>
          <p:nvPr/>
        </p:nvSpPr>
        <p:spPr>
          <a:xfrm>
            <a:off x="4949994" y="2357236"/>
            <a:ext cx="212750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377"/>
            <a:r>
              <a:rPr lang="en-US" sz="4400" b="1" dirty="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</a:rPr>
              <a:t>Clipper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08471" y="1209030"/>
            <a:ext cx="1909439" cy="486743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67686" y="1209030"/>
            <a:ext cx="1828581" cy="486743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30115" y="1209030"/>
            <a:ext cx="1194440" cy="486743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36760" y="1132713"/>
            <a:ext cx="1166301" cy="57172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5263" y="1209030"/>
            <a:ext cx="1652740" cy="48674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45537" y="1183892"/>
            <a:ext cx="30221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7"/>
            <a:r>
              <a:rPr lang="en-US" sz="3200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Applications</a:t>
            </a:r>
          </a:p>
        </p:txBody>
      </p:sp>
      <p:sp>
        <p:nvSpPr>
          <p:cNvPr id="64" name="Rectangle 63"/>
          <p:cNvSpPr/>
          <p:nvPr/>
        </p:nvSpPr>
        <p:spPr>
          <a:xfrm>
            <a:off x="6079348" y="7376673"/>
            <a:ext cx="1810909" cy="4318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70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  <a:latin typeface="Arial" panose="020B0604020202020204"/>
            </a:endParaRPr>
          </a:p>
        </p:txBody>
      </p:sp>
      <p:grpSp>
        <p:nvGrpSpPr>
          <p:cNvPr id="68" name="Group 67"/>
          <p:cNvGrpSpPr/>
          <p:nvPr/>
        </p:nvGrpSpPr>
        <p:grpSpPr>
          <a:xfrm>
            <a:off x="4031694" y="5991398"/>
            <a:ext cx="1810911" cy="1374519"/>
            <a:chOff x="4031693" y="5304392"/>
            <a:chExt cx="1810910" cy="1374519"/>
          </a:xfrm>
        </p:grpSpPr>
        <p:sp>
          <p:nvSpPr>
            <p:cNvPr id="82" name="Rectangle 81"/>
            <p:cNvSpPr/>
            <p:nvPr/>
          </p:nvSpPr>
          <p:spPr>
            <a:xfrm>
              <a:off x="4031693" y="5687745"/>
              <a:ext cx="1810910" cy="99116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70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latin typeface="Arial" panose="020B0604020202020204"/>
              </a:endParaRPr>
            </a:p>
          </p:txBody>
        </p:sp>
        <p:sp>
          <p:nvSpPr>
            <p:cNvPr id="83" name="Rectangle 82"/>
            <p:cNvSpPr/>
            <p:nvPr/>
          </p:nvSpPr>
          <p:spPr>
            <a:xfrm>
              <a:off x="4031693" y="5304392"/>
              <a:ext cx="1810910" cy="40642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7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srgbClr val="FFFFFF"/>
                  </a:solidFill>
                  <a:latin typeface="Helvetica Neue" charset="0"/>
                  <a:ea typeface="Helvetica Neue" charset="0"/>
                  <a:cs typeface="Helvetica Neue" charset="0"/>
                </a:rPr>
                <a:t>MC</a:t>
              </a:r>
            </a:p>
          </p:txBody>
        </p:sp>
      </p:grpSp>
      <p:pic>
        <p:nvPicPr>
          <p:cNvPr id="84" name="Picture 83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06712" y="6353235"/>
            <a:ext cx="1764600" cy="1315485"/>
          </a:xfrm>
          <a:prstGeom prst="rect">
            <a:avLst/>
          </a:prstGeom>
        </p:spPr>
      </p:pic>
      <p:sp>
        <p:nvSpPr>
          <p:cNvPr id="86" name="Rectangle 85"/>
          <p:cNvSpPr/>
          <p:nvPr/>
        </p:nvSpPr>
        <p:spPr>
          <a:xfrm>
            <a:off x="6079348" y="6374751"/>
            <a:ext cx="1810909" cy="991164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09570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88" name="Rectangle 87"/>
          <p:cNvSpPr/>
          <p:nvPr/>
        </p:nvSpPr>
        <p:spPr>
          <a:xfrm>
            <a:off x="6079348" y="5991396"/>
            <a:ext cx="1810909" cy="40642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70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</a:rPr>
              <a:t>MC</a:t>
            </a:r>
          </a:p>
        </p:txBody>
      </p:sp>
      <p:sp>
        <p:nvSpPr>
          <p:cNvPr id="89" name="Rectangle 88"/>
          <p:cNvSpPr/>
          <p:nvPr/>
        </p:nvSpPr>
        <p:spPr>
          <a:xfrm>
            <a:off x="8110365" y="6374749"/>
            <a:ext cx="2418935" cy="99116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09570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Arial" panose="020B0604020202020204"/>
            </a:endParaRPr>
          </a:p>
        </p:txBody>
      </p:sp>
      <p:pic>
        <p:nvPicPr>
          <p:cNvPr id="90" name="Picture 8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20060" y="6532984"/>
            <a:ext cx="2032001" cy="736601"/>
          </a:xfrm>
          <a:prstGeom prst="rect">
            <a:avLst/>
          </a:prstGeom>
        </p:spPr>
      </p:pic>
      <p:sp>
        <p:nvSpPr>
          <p:cNvPr id="91" name="Rectangle 90"/>
          <p:cNvSpPr/>
          <p:nvPr/>
        </p:nvSpPr>
        <p:spPr>
          <a:xfrm>
            <a:off x="8110365" y="5991395"/>
            <a:ext cx="2418935" cy="40642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70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</a:rPr>
              <a:t>MC</a:t>
            </a:r>
          </a:p>
        </p:txBody>
      </p:sp>
      <p:grpSp>
        <p:nvGrpSpPr>
          <p:cNvPr id="92" name="Group 91"/>
          <p:cNvGrpSpPr/>
          <p:nvPr/>
        </p:nvGrpSpPr>
        <p:grpSpPr>
          <a:xfrm>
            <a:off x="1196856" y="5319211"/>
            <a:ext cx="1197411" cy="635052"/>
            <a:chOff x="1055582" y="4658605"/>
            <a:chExt cx="1197409" cy="635052"/>
          </a:xfrm>
        </p:grpSpPr>
        <p:sp>
          <p:nvSpPr>
            <p:cNvPr id="93" name="Up-Down Arrow 92"/>
            <p:cNvSpPr/>
            <p:nvPr/>
          </p:nvSpPr>
          <p:spPr>
            <a:xfrm>
              <a:off x="1999925" y="4658605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70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94" name="TextBox 93"/>
            <p:cNvSpPr txBox="1"/>
            <p:nvPr/>
          </p:nvSpPr>
          <p:spPr>
            <a:xfrm>
              <a:off x="1055582" y="4675478"/>
              <a:ext cx="102784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 defTabSz="60957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3200" dirty="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rPr>
                <a:t>RPC</a:t>
              </a:r>
            </a:p>
          </p:txBody>
        </p:sp>
      </p:grpSp>
      <p:grpSp>
        <p:nvGrpSpPr>
          <p:cNvPr id="95" name="Group 94"/>
          <p:cNvGrpSpPr/>
          <p:nvPr/>
        </p:nvGrpSpPr>
        <p:grpSpPr>
          <a:xfrm>
            <a:off x="4256916" y="5319211"/>
            <a:ext cx="1197411" cy="635052"/>
            <a:chOff x="1055582" y="4658605"/>
            <a:chExt cx="1197409" cy="635052"/>
          </a:xfrm>
        </p:grpSpPr>
        <p:sp>
          <p:nvSpPr>
            <p:cNvPr id="96" name="Up-Down Arrow 95"/>
            <p:cNvSpPr/>
            <p:nvPr/>
          </p:nvSpPr>
          <p:spPr>
            <a:xfrm>
              <a:off x="1999925" y="4658605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70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1055582" y="4675478"/>
              <a:ext cx="102784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 defTabSz="60957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3200" dirty="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rPr>
                <a:t>RPC</a:t>
              </a:r>
            </a:p>
          </p:txBody>
        </p:sp>
      </p:grpSp>
      <p:grpSp>
        <p:nvGrpSpPr>
          <p:cNvPr id="98" name="Group 97"/>
          <p:cNvGrpSpPr/>
          <p:nvPr/>
        </p:nvGrpSpPr>
        <p:grpSpPr>
          <a:xfrm>
            <a:off x="6300552" y="5319211"/>
            <a:ext cx="1197411" cy="635052"/>
            <a:chOff x="1055582" y="4658605"/>
            <a:chExt cx="1197409" cy="635052"/>
          </a:xfrm>
        </p:grpSpPr>
        <p:sp>
          <p:nvSpPr>
            <p:cNvPr id="99" name="Up-Down Arrow 98"/>
            <p:cNvSpPr/>
            <p:nvPr/>
          </p:nvSpPr>
          <p:spPr>
            <a:xfrm>
              <a:off x="1999925" y="4658605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70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1055582" y="4675478"/>
              <a:ext cx="102784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 defTabSz="60957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3200" dirty="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rPr>
                <a:t>RPC</a:t>
              </a:r>
            </a:p>
          </p:txBody>
        </p:sp>
      </p:grpSp>
      <p:grpSp>
        <p:nvGrpSpPr>
          <p:cNvPr id="101" name="Group 100"/>
          <p:cNvGrpSpPr/>
          <p:nvPr/>
        </p:nvGrpSpPr>
        <p:grpSpPr>
          <a:xfrm>
            <a:off x="8624556" y="5319211"/>
            <a:ext cx="1197411" cy="635052"/>
            <a:chOff x="1055582" y="4658605"/>
            <a:chExt cx="1197409" cy="635052"/>
          </a:xfrm>
        </p:grpSpPr>
        <p:sp>
          <p:nvSpPr>
            <p:cNvPr id="102" name="Up-Down Arrow 101"/>
            <p:cNvSpPr/>
            <p:nvPr/>
          </p:nvSpPr>
          <p:spPr>
            <a:xfrm>
              <a:off x="1999925" y="4658605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70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1055582" y="4675478"/>
              <a:ext cx="102784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 defTabSz="60957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320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rPr>
                <a:t>RPC</a:t>
              </a:r>
            </a:p>
          </p:txBody>
        </p:sp>
      </p:grpSp>
      <p:grpSp>
        <p:nvGrpSpPr>
          <p:cNvPr id="104" name="Group 103"/>
          <p:cNvGrpSpPr/>
          <p:nvPr/>
        </p:nvGrpSpPr>
        <p:grpSpPr>
          <a:xfrm>
            <a:off x="10830373" y="6753017"/>
            <a:ext cx="542513" cy="147044"/>
            <a:chOff x="10658591" y="6109729"/>
            <a:chExt cx="874878" cy="237129"/>
          </a:xfrm>
        </p:grpSpPr>
        <p:sp>
          <p:nvSpPr>
            <p:cNvPr id="105" name="Oval 104"/>
            <p:cNvSpPr/>
            <p:nvPr/>
          </p:nvSpPr>
          <p:spPr>
            <a:xfrm>
              <a:off x="10658591" y="6109729"/>
              <a:ext cx="237129" cy="237129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70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106" name="Oval 105"/>
            <p:cNvSpPr/>
            <p:nvPr/>
          </p:nvSpPr>
          <p:spPr>
            <a:xfrm>
              <a:off x="10977466" y="6109729"/>
              <a:ext cx="237129" cy="237129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70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107" name="Oval 106"/>
            <p:cNvSpPr/>
            <p:nvPr/>
          </p:nvSpPr>
          <p:spPr>
            <a:xfrm>
              <a:off x="11296340" y="6109729"/>
              <a:ext cx="237129" cy="237129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70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FFFFFF"/>
                </a:solidFill>
                <a:latin typeface="Arial" panose="020B0604020202020204"/>
              </a:endParaRPr>
            </a:p>
          </p:txBody>
        </p:sp>
      </p:grpSp>
      <p:grpSp>
        <p:nvGrpSpPr>
          <p:cNvPr id="108" name="Group 107"/>
          <p:cNvGrpSpPr/>
          <p:nvPr/>
        </p:nvGrpSpPr>
        <p:grpSpPr>
          <a:xfrm>
            <a:off x="445537" y="6002155"/>
            <a:ext cx="3361843" cy="1374519"/>
            <a:chOff x="445537" y="5304390"/>
            <a:chExt cx="3361842" cy="1374518"/>
          </a:xfrm>
        </p:grpSpPr>
        <p:sp>
          <p:nvSpPr>
            <p:cNvPr id="109" name="Rectangle 108"/>
            <p:cNvSpPr/>
            <p:nvPr/>
          </p:nvSpPr>
          <p:spPr>
            <a:xfrm>
              <a:off x="445538" y="5687743"/>
              <a:ext cx="3361841" cy="99116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70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latin typeface="Arial" panose="020B0604020202020204"/>
              </a:endParaRPr>
            </a:p>
          </p:txBody>
        </p:sp>
        <p:sp>
          <p:nvSpPr>
            <p:cNvPr id="110" name="Rectangle 109"/>
            <p:cNvSpPr/>
            <p:nvPr/>
          </p:nvSpPr>
          <p:spPr>
            <a:xfrm>
              <a:off x="445537" y="5304390"/>
              <a:ext cx="3361842" cy="40642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7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srgbClr val="FFFFFF"/>
                  </a:solidFill>
                  <a:latin typeface="Helvetica Neue" charset="0"/>
                  <a:ea typeface="Helvetica Neue" charset="0"/>
                  <a:cs typeface="Helvetica Neue" charset="0"/>
                </a:rPr>
                <a:t>Model Container (MC)</a:t>
              </a:r>
            </a:p>
          </p:txBody>
        </p:sp>
      </p:grpSp>
      <p:pic>
        <p:nvPicPr>
          <p:cNvPr id="111" name="Picture 110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2031" y="6427065"/>
            <a:ext cx="1707131" cy="908048"/>
          </a:xfrm>
          <a:prstGeom prst="rect">
            <a:avLst/>
          </a:prstGeom>
        </p:spPr>
      </p:pic>
      <p:sp>
        <p:nvSpPr>
          <p:cNvPr id="112" name="Rectangle 111"/>
          <p:cNvSpPr/>
          <p:nvPr/>
        </p:nvSpPr>
        <p:spPr>
          <a:xfrm>
            <a:off x="6013745" y="7376672"/>
            <a:ext cx="2028712" cy="4211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70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113" name="Rectangle 112"/>
          <p:cNvSpPr/>
          <p:nvPr/>
        </p:nvSpPr>
        <p:spPr>
          <a:xfrm>
            <a:off x="4285695" y="6565316"/>
            <a:ext cx="152445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70" fontAlgn="base">
              <a:spcBef>
                <a:spcPct val="0"/>
              </a:spcBef>
              <a:spcAft>
                <a:spcPct val="0"/>
              </a:spcAft>
            </a:pPr>
            <a:r>
              <a:rPr lang="en-US" sz="4400" dirty="0" err="1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</a:rPr>
              <a:t>Caffe</a:t>
            </a:r>
            <a:endParaRPr lang="en-US" sz="4400" dirty="0">
              <a:solidFill>
                <a:srgbClr val="000000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E4B716AB-EB64-1945-9346-03841244694D}"/>
              </a:ext>
            </a:extLst>
          </p:cNvPr>
          <p:cNvSpPr/>
          <p:nvPr/>
        </p:nvSpPr>
        <p:spPr>
          <a:xfrm>
            <a:off x="-60733" y="0"/>
            <a:ext cx="12558713" cy="8363537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2400" dirty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BE19012D-731A-F840-BC60-2F8316B705A9}"/>
              </a:ext>
            </a:extLst>
          </p:cNvPr>
          <p:cNvSpPr txBox="1"/>
          <p:nvPr/>
        </p:nvSpPr>
        <p:spPr>
          <a:xfrm>
            <a:off x="903695" y="1151158"/>
            <a:ext cx="257474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377"/>
            <a:r>
              <a:rPr lang="en-US" sz="3600" dirty="0">
                <a:solidFill>
                  <a:srgbClr val="000000"/>
                </a:solidFill>
                <a:latin typeface="Century Gothic" charset="0"/>
                <a:ea typeface="Century Gothic" charset="0"/>
                <a:cs typeface="Century Gothic" charset="0"/>
              </a:rPr>
              <a:t>Zero-Copy</a:t>
            </a:r>
          </a:p>
          <a:p>
            <a:pPr algn="ctr" defTabSz="914377"/>
            <a:r>
              <a:rPr lang="en-US" sz="3600" dirty="0">
                <a:solidFill>
                  <a:srgbClr val="000000"/>
                </a:solidFill>
                <a:latin typeface="Century Gothic" charset="0"/>
                <a:ea typeface="Century Gothic" charset="0"/>
                <a:cs typeface="Century Gothic" charset="0"/>
              </a:rPr>
              <a:t>RPC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9CBA5005-25AF-CA4B-80CD-40D629A5A63B}"/>
              </a:ext>
            </a:extLst>
          </p:cNvPr>
          <p:cNvSpPr txBox="1"/>
          <p:nvPr/>
        </p:nvSpPr>
        <p:spPr>
          <a:xfrm>
            <a:off x="4076692" y="1428158"/>
            <a:ext cx="21419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377"/>
            <a:r>
              <a:rPr lang="en-US" sz="3600" b="1" dirty="0">
                <a:solidFill>
                  <a:srgbClr val="000000"/>
                </a:solidFill>
                <a:latin typeface="Century Gothic" charset="0"/>
                <a:ea typeface="Century Gothic" charset="0"/>
                <a:cs typeface="Century Gothic" charset="0"/>
              </a:rPr>
              <a:t>Caching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C1769AB-D2B2-6D49-A0F6-D790891BA911}"/>
              </a:ext>
            </a:extLst>
          </p:cNvPr>
          <p:cNvSpPr txBox="1"/>
          <p:nvPr/>
        </p:nvSpPr>
        <p:spPr>
          <a:xfrm>
            <a:off x="6596171" y="1151158"/>
            <a:ext cx="231345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377"/>
            <a:r>
              <a:rPr lang="en-US" sz="3600" dirty="0">
                <a:solidFill>
                  <a:srgbClr val="000000"/>
                </a:solidFill>
                <a:latin typeface="Century Gothic" charset="0"/>
                <a:ea typeface="Century Gothic" charset="0"/>
                <a:cs typeface="Century Gothic" charset="0"/>
              </a:rPr>
              <a:t>Common</a:t>
            </a:r>
          </a:p>
          <a:p>
            <a:pPr algn="ctr" defTabSz="914377"/>
            <a:r>
              <a:rPr lang="en-US" sz="3600" dirty="0">
                <a:solidFill>
                  <a:srgbClr val="000000"/>
                </a:solidFill>
                <a:latin typeface="Century Gothic" charset="0"/>
                <a:ea typeface="Century Gothic" charset="0"/>
                <a:cs typeface="Century Gothic" charset="0"/>
              </a:rPr>
              <a:t>API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3E8C2B05-F2A9-2B4E-9516-D5D95F0B1746}"/>
              </a:ext>
            </a:extLst>
          </p:cNvPr>
          <p:cNvSpPr txBox="1"/>
          <p:nvPr/>
        </p:nvSpPr>
        <p:spPr>
          <a:xfrm>
            <a:off x="9389049" y="1533182"/>
            <a:ext cx="21884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377"/>
            <a:r>
              <a:rPr lang="en-US" sz="3600" dirty="0">
                <a:solidFill>
                  <a:srgbClr val="000000"/>
                </a:solidFill>
                <a:latin typeface="Century Gothic" charset="0"/>
                <a:ea typeface="Century Gothic" charset="0"/>
                <a:cs typeface="Century Gothic" charset="0"/>
              </a:rPr>
              <a:t>Batching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608013" y="2650316"/>
            <a:ext cx="10997397" cy="1181124"/>
            <a:chOff x="634701" y="3946785"/>
            <a:chExt cx="10997397" cy="1181124"/>
          </a:xfrm>
        </p:grpSpPr>
        <p:sp>
          <p:nvSpPr>
            <p:cNvPr id="63" name="Rectangle 62"/>
            <p:cNvSpPr/>
            <p:nvPr/>
          </p:nvSpPr>
          <p:spPr>
            <a:xfrm>
              <a:off x="634701" y="3946785"/>
              <a:ext cx="10997397" cy="1181124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Ins="274320" rtlCol="0" anchor="ctr"/>
            <a:lstStyle/>
            <a:p>
              <a:pPr algn="r" defTabSz="914377"/>
              <a:r>
                <a:rPr lang="en-US" sz="3200" dirty="0">
                  <a:solidFill>
                    <a:srgbClr val="FFFFFF"/>
                  </a:solidFill>
                  <a:latin typeface="Helvetica Neue" charset="0"/>
                  <a:ea typeface="Helvetica Neue" charset="0"/>
                  <a:cs typeface="Helvetica Neue" charset="0"/>
                </a:rPr>
                <a:t>Model Abstraction Layer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37486" y="4143993"/>
              <a:ext cx="4582601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377"/>
              <a:r>
                <a:rPr lang="en-US" sz="2400" i="1" dirty="0">
                  <a:solidFill>
                    <a:srgbClr val="FFFFFF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Provide a </a:t>
              </a:r>
              <a:r>
                <a:rPr lang="en-US" sz="2400" b="1" i="1" dirty="0">
                  <a:solidFill>
                    <a:srgbClr val="FFFFFF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common interface </a:t>
              </a:r>
              <a:r>
                <a:rPr lang="en-US" sz="2400" i="1" dirty="0">
                  <a:solidFill>
                    <a:srgbClr val="FFFFFF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and </a:t>
              </a:r>
              <a:br>
                <a:rPr lang="en-US" sz="2400" i="1" dirty="0">
                  <a:solidFill>
                    <a:srgbClr val="FFFFFF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</a:br>
              <a:r>
                <a:rPr lang="en-US" sz="2400" b="1" i="1" dirty="0">
                  <a:solidFill>
                    <a:srgbClr val="FFFFFF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system optimizations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82E54FA-C10F-3646-B3C3-BC70690E1DFB}"/>
              </a:ext>
            </a:extLst>
          </p:cNvPr>
          <p:cNvSpPr txBox="1"/>
          <p:nvPr/>
        </p:nvSpPr>
        <p:spPr>
          <a:xfrm>
            <a:off x="0" y="4022444"/>
            <a:ext cx="1249798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Automatically maintain a per-model function cache to eliminate redundant computation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D313B10B-22B1-6247-A63D-FA6E0F806720}"/>
              </a:ext>
            </a:extLst>
          </p:cNvPr>
          <p:cNvSpPr txBox="1"/>
          <p:nvPr/>
        </p:nvSpPr>
        <p:spPr>
          <a:xfrm>
            <a:off x="0" y="5930298"/>
            <a:ext cx="124979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Reduces latency and cost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CF3EFE6-FF8A-F648-AD44-8F256E8478F3}"/>
              </a:ext>
            </a:extLst>
          </p:cNvPr>
          <p:cNvCxnSpPr>
            <a:cxnSpLocks/>
          </p:cNvCxnSpPr>
          <p:nvPr/>
        </p:nvCxnSpPr>
        <p:spPr>
          <a:xfrm>
            <a:off x="6172790" y="5117283"/>
            <a:ext cx="0" cy="701976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08216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4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Rounded Rectangle 88"/>
          <p:cNvSpPr/>
          <p:nvPr/>
        </p:nvSpPr>
        <p:spPr>
          <a:xfrm>
            <a:off x="93563" y="1499089"/>
            <a:ext cx="11893650" cy="5020732"/>
          </a:xfrm>
          <a:prstGeom prst="roundRect">
            <a:avLst/>
          </a:prstGeom>
          <a:noFill/>
          <a:ln w="63500">
            <a:solidFill>
              <a:srgbClr val="215AEB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7" name="Straight Arrow Connector 56"/>
          <p:cNvCxnSpPr/>
          <p:nvPr/>
        </p:nvCxnSpPr>
        <p:spPr>
          <a:xfrm flipH="1">
            <a:off x="2405789" y="2971087"/>
            <a:ext cx="174040" cy="635046"/>
          </a:xfrm>
          <a:prstGeom prst="straightConnector1">
            <a:avLst/>
          </a:prstGeom>
          <a:ln w="60325">
            <a:solidFill>
              <a:schemeClr val="tx1"/>
            </a:solidFill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itle 1"/>
          <p:cNvSpPr>
            <a:spLocks noGrp="1"/>
          </p:cNvSpPr>
          <p:nvPr>
            <p:ph type="title"/>
          </p:nvPr>
        </p:nvSpPr>
        <p:spPr>
          <a:xfrm>
            <a:off x="264167" y="-30147"/>
            <a:ext cx="11266351" cy="1325563"/>
          </a:xfrm>
        </p:spPr>
        <p:txBody>
          <a:bodyPr>
            <a:normAutofit/>
          </a:bodyPr>
          <a:lstStyle/>
          <a:p>
            <a:r>
              <a:rPr lang="en-US" sz="4000" i="1" dirty="0">
                <a:solidFill>
                  <a:schemeClr val="accent1">
                    <a:lumMod val="50000"/>
                  </a:schemeClr>
                </a:solidFill>
              </a:rPr>
              <a:t>Hierarchical </a:t>
            </a:r>
            <a:r>
              <a:rPr lang="en-US" sz="4000" i="1" dirty="0" err="1">
                <a:solidFill>
                  <a:schemeClr val="accent1">
                    <a:lumMod val="50000"/>
                  </a:schemeClr>
                </a:solidFill>
              </a:rPr>
              <a:t>Scaleout</a:t>
            </a:r>
            <a:r>
              <a:rPr lang="en-US" sz="4000" i="1" dirty="0">
                <a:solidFill>
                  <a:schemeClr val="accent1">
                    <a:lumMod val="50000"/>
                  </a:schemeClr>
                </a:solidFill>
              </a:rPr>
              <a:t>: </a:t>
            </a:r>
            <a:r>
              <a:rPr lang="en-US" sz="4000" b="1" i="1" dirty="0">
                <a:solidFill>
                  <a:schemeClr val="accent1">
                    <a:lumMod val="50000"/>
                  </a:schemeClr>
                </a:solidFill>
              </a:rPr>
              <a:t>Replicate models</a:t>
            </a:r>
          </a:p>
        </p:txBody>
      </p:sp>
      <p:grpSp>
        <p:nvGrpSpPr>
          <p:cNvPr id="78" name="Group 77"/>
          <p:cNvGrpSpPr/>
          <p:nvPr/>
        </p:nvGrpSpPr>
        <p:grpSpPr>
          <a:xfrm>
            <a:off x="739497" y="3620628"/>
            <a:ext cx="4066782" cy="904836"/>
            <a:chOff x="2229823" y="1726138"/>
            <a:chExt cx="6406974" cy="1350778"/>
          </a:xfrm>
        </p:grpSpPr>
        <p:sp>
          <p:nvSpPr>
            <p:cNvPr id="79" name="Rounded Rectangle 78"/>
            <p:cNvSpPr/>
            <p:nvPr/>
          </p:nvSpPr>
          <p:spPr>
            <a:xfrm>
              <a:off x="2229823" y="1726138"/>
              <a:ext cx="6406974" cy="1350778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3512441" y="2069368"/>
              <a:ext cx="4074466" cy="6891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Inconsolata Medium" charset="0"/>
                  <a:ea typeface="Inconsolata Medium" charset="0"/>
                  <a:cs typeface="Inconsolata Medium" charset="0"/>
                </a:rPr>
                <a:t>Clipper</a:t>
              </a:r>
            </a:p>
          </p:txBody>
        </p:sp>
      </p:grpSp>
      <p:pic>
        <p:nvPicPr>
          <p:cNvPr id="87" name="Picture 8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497" y="3585939"/>
            <a:ext cx="691183" cy="616654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53377F4B-FD2B-8A43-AFBE-D10C0A51B625}"/>
              </a:ext>
            </a:extLst>
          </p:cNvPr>
          <p:cNvGrpSpPr/>
          <p:nvPr/>
        </p:nvGrpSpPr>
        <p:grpSpPr>
          <a:xfrm>
            <a:off x="346993" y="4450175"/>
            <a:ext cx="1542405" cy="1785818"/>
            <a:chOff x="1413793" y="4450175"/>
            <a:chExt cx="1542405" cy="1785818"/>
          </a:xfrm>
        </p:grpSpPr>
        <p:grpSp>
          <p:nvGrpSpPr>
            <p:cNvPr id="82" name="Group 81"/>
            <p:cNvGrpSpPr/>
            <p:nvPr/>
          </p:nvGrpSpPr>
          <p:grpSpPr>
            <a:xfrm>
              <a:off x="1413793" y="4856525"/>
              <a:ext cx="1542405" cy="1379468"/>
              <a:chOff x="1528539" y="3997077"/>
              <a:chExt cx="1766329" cy="1543280"/>
            </a:xfrm>
          </p:grpSpPr>
          <p:grpSp>
            <p:nvGrpSpPr>
              <p:cNvPr id="83" name="Group 82"/>
              <p:cNvGrpSpPr/>
              <p:nvPr/>
            </p:nvGrpSpPr>
            <p:grpSpPr>
              <a:xfrm>
                <a:off x="1528539" y="4044171"/>
                <a:ext cx="1766329" cy="1496186"/>
                <a:chOff x="7068754" y="4612178"/>
                <a:chExt cx="1742103" cy="968879"/>
              </a:xfrm>
            </p:grpSpPr>
            <p:sp>
              <p:nvSpPr>
                <p:cNvPr id="85" name="Rounded Rectangle 84"/>
                <p:cNvSpPr/>
                <p:nvPr/>
              </p:nvSpPr>
              <p:spPr>
                <a:xfrm>
                  <a:off x="7068754" y="4612178"/>
                  <a:ext cx="1742103" cy="968879"/>
                </a:xfrm>
                <a:prstGeom prst="roundRect">
                  <a:avLst/>
                </a:prstGeom>
                <a:solidFill>
                  <a:schemeClr val="accent6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TextBox 85"/>
                <p:cNvSpPr txBox="1"/>
                <p:nvPr/>
              </p:nvSpPr>
              <p:spPr>
                <a:xfrm>
                  <a:off x="7669336" y="4628266"/>
                  <a:ext cx="958742" cy="27902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200">
                      <a:solidFill>
                        <a:schemeClr val="bg1"/>
                      </a:solidFill>
                      <a:latin typeface="Inconsolata Medium" charset="0"/>
                      <a:ea typeface="Inconsolata Medium" charset="0"/>
                      <a:cs typeface="Inconsolata Medium" charset="0"/>
                    </a:rPr>
                    <a:t>MC</a:t>
                  </a:r>
                  <a:endParaRPr lang="en-US" sz="2200" dirty="0">
                    <a:solidFill>
                      <a:schemeClr val="bg1"/>
                    </a:solidFill>
                    <a:latin typeface="Inconsolata Medium" charset="0"/>
                    <a:ea typeface="Inconsolata Medium" charset="0"/>
                    <a:cs typeface="Inconsolata Medium" charset="0"/>
                  </a:endParaRPr>
                </a:p>
              </p:txBody>
            </p:sp>
          </p:grpSp>
          <p:pic>
            <p:nvPicPr>
              <p:cNvPr id="84" name="Picture 83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33712" y="3997077"/>
                <a:ext cx="644230" cy="574764"/>
              </a:xfrm>
              <a:prstGeom prst="rect">
                <a:avLst/>
              </a:prstGeom>
            </p:spPr>
          </p:pic>
        </p:grpSp>
        <p:cxnSp>
          <p:nvCxnSpPr>
            <p:cNvPr id="81" name="Straight Arrow Connector 80"/>
            <p:cNvCxnSpPr/>
            <p:nvPr/>
          </p:nvCxnSpPr>
          <p:spPr>
            <a:xfrm flipH="1">
              <a:off x="2265096" y="4450175"/>
              <a:ext cx="17427" cy="525366"/>
            </a:xfrm>
            <a:prstGeom prst="straightConnector1">
              <a:avLst/>
            </a:prstGeom>
            <a:ln w="66675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8" name="Group 137"/>
            <p:cNvGrpSpPr/>
            <p:nvPr/>
          </p:nvGrpSpPr>
          <p:grpSpPr>
            <a:xfrm>
              <a:off x="1591119" y="5483226"/>
              <a:ext cx="1056160" cy="610977"/>
              <a:chOff x="7989565" y="2206064"/>
              <a:chExt cx="2649647" cy="1532793"/>
            </a:xfrm>
          </p:grpSpPr>
          <p:grpSp>
            <p:nvGrpSpPr>
              <p:cNvPr id="139" name="Group 138"/>
              <p:cNvGrpSpPr/>
              <p:nvPr/>
            </p:nvGrpSpPr>
            <p:grpSpPr>
              <a:xfrm>
                <a:off x="7989565" y="2206064"/>
                <a:ext cx="2649647" cy="1532793"/>
                <a:chOff x="4437802" y="2295143"/>
                <a:chExt cx="2565113" cy="1483893"/>
              </a:xfrm>
            </p:grpSpPr>
            <p:cxnSp>
              <p:nvCxnSpPr>
                <p:cNvPr id="141" name="Straight Arrow Connector 140"/>
                <p:cNvCxnSpPr/>
                <p:nvPr/>
              </p:nvCxnSpPr>
              <p:spPr>
                <a:xfrm>
                  <a:off x="6221474" y="3037091"/>
                  <a:ext cx="781441" cy="0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</p:cxnSp>
            <p:cxnSp>
              <p:nvCxnSpPr>
                <p:cNvPr id="142" name="Straight Arrow Connector 141"/>
                <p:cNvCxnSpPr/>
                <p:nvPr/>
              </p:nvCxnSpPr>
              <p:spPr>
                <a:xfrm>
                  <a:off x="4608575" y="2380530"/>
                  <a:ext cx="1922918" cy="656560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</p:cxnSp>
            <p:cxnSp>
              <p:nvCxnSpPr>
                <p:cNvPr id="143" name="Straight Arrow Connector 142"/>
                <p:cNvCxnSpPr/>
                <p:nvPr/>
              </p:nvCxnSpPr>
              <p:spPr>
                <a:xfrm>
                  <a:off x="4608575" y="2708810"/>
                  <a:ext cx="1922918" cy="328280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</p:cxnSp>
            <p:cxnSp>
              <p:nvCxnSpPr>
                <p:cNvPr id="144" name="Straight Arrow Connector 143"/>
                <p:cNvCxnSpPr/>
                <p:nvPr/>
              </p:nvCxnSpPr>
              <p:spPr>
                <a:xfrm>
                  <a:off x="4608575" y="3037089"/>
                  <a:ext cx="1922918" cy="1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</p:cxnSp>
            <p:cxnSp>
              <p:nvCxnSpPr>
                <p:cNvPr id="145" name="Straight Arrow Connector 144"/>
                <p:cNvCxnSpPr/>
                <p:nvPr/>
              </p:nvCxnSpPr>
              <p:spPr>
                <a:xfrm flipV="1">
                  <a:off x="4608575" y="3037090"/>
                  <a:ext cx="1922918" cy="328279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</p:cxnSp>
            <p:cxnSp>
              <p:nvCxnSpPr>
                <p:cNvPr id="146" name="Straight Arrow Connector 145"/>
                <p:cNvCxnSpPr/>
                <p:nvPr/>
              </p:nvCxnSpPr>
              <p:spPr>
                <a:xfrm flipV="1">
                  <a:off x="4608575" y="3037090"/>
                  <a:ext cx="1922918" cy="656560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</p:cxnSp>
            <p:sp>
              <p:nvSpPr>
                <p:cNvPr id="147" name="Oval 146"/>
                <p:cNvSpPr/>
                <p:nvPr/>
              </p:nvSpPr>
              <p:spPr>
                <a:xfrm>
                  <a:off x="5121690" y="2390319"/>
                  <a:ext cx="1293541" cy="1293541"/>
                </a:xfrm>
                <a:prstGeom prst="ellipse">
                  <a:avLst/>
                </a:prstGeom>
                <a:solidFill>
                  <a:schemeClr val="bg1"/>
                </a:solidFill>
                <a:ln w="28575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black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grpSp>
              <p:nvGrpSpPr>
                <p:cNvPr id="148" name="Group 147"/>
                <p:cNvGrpSpPr/>
                <p:nvPr/>
              </p:nvGrpSpPr>
              <p:grpSpPr>
                <a:xfrm>
                  <a:off x="4437802" y="2295143"/>
                  <a:ext cx="170773" cy="1483893"/>
                  <a:chOff x="4461603" y="726948"/>
                  <a:chExt cx="228600" cy="1986366"/>
                </a:xfrm>
              </p:grpSpPr>
              <p:sp>
                <p:nvSpPr>
                  <p:cNvPr id="149" name="Oval 148"/>
                  <p:cNvSpPr/>
                  <p:nvPr/>
                </p:nvSpPr>
                <p:spPr>
                  <a:xfrm>
                    <a:off x="4461603" y="726948"/>
                    <a:ext cx="228600" cy="228600"/>
                  </a:xfrm>
                  <a:prstGeom prst="ellipse">
                    <a:avLst/>
                  </a:prstGeom>
                  <a:ln w="28575"/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09585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600">
                      <a:solidFill>
                        <a:prstClr val="white"/>
                      </a:solidFill>
                      <a:latin typeface="Helvetica Neue" charset="0"/>
                      <a:ea typeface="Helvetica Neue" charset="0"/>
                      <a:cs typeface="Helvetica Neue" charset="0"/>
                    </a:endParaRPr>
                  </a:p>
                </p:txBody>
              </p:sp>
              <p:sp>
                <p:nvSpPr>
                  <p:cNvPr id="150" name="Oval 149"/>
                  <p:cNvSpPr/>
                  <p:nvPr/>
                </p:nvSpPr>
                <p:spPr>
                  <a:xfrm>
                    <a:off x="4461603" y="1605830"/>
                    <a:ext cx="228600" cy="228600"/>
                  </a:xfrm>
                  <a:prstGeom prst="ellipse">
                    <a:avLst/>
                  </a:prstGeom>
                  <a:ln w="28575"/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09585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600">
                      <a:solidFill>
                        <a:prstClr val="white"/>
                      </a:solidFill>
                      <a:latin typeface="Helvetica Neue" charset="0"/>
                      <a:ea typeface="Helvetica Neue" charset="0"/>
                      <a:cs typeface="Helvetica Neue" charset="0"/>
                    </a:endParaRPr>
                  </a:p>
                </p:txBody>
              </p:sp>
              <p:sp>
                <p:nvSpPr>
                  <p:cNvPr id="151" name="Oval 150"/>
                  <p:cNvSpPr/>
                  <p:nvPr/>
                </p:nvSpPr>
                <p:spPr>
                  <a:xfrm>
                    <a:off x="4461603" y="2045271"/>
                    <a:ext cx="228600" cy="228600"/>
                  </a:xfrm>
                  <a:prstGeom prst="ellipse">
                    <a:avLst/>
                  </a:prstGeom>
                  <a:ln w="28575"/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09585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600">
                      <a:solidFill>
                        <a:prstClr val="white"/>
                      </a:solidFill>
                      <a:latin typeface="Helvetica Neue" charset="0"/>
                      <a:ea typeface="Helvetica Neue" charset="0"/>
                      <a:cs typeface="Helvetica Neue" charset="0"/>
                    </a:endParaRPr>
                  </a:p>
                </p:txBody>
              </p:sp>
              <p:sp>
                <p:nvSpPr>
                  <p:cNvPr id="152" name="Oval 151"/>
                  <p:cNvSpPr/>
                  <p:nvPr/>
                </p:nvSpPr>
                <p:spPr>
                  <a:xfrm>
                    <a:off x="4461603" y="2484714"/>
                    <a:ext cx="228600" cy="228600"/>
                  </a:xfrm>
                  <a:prstGeom prst="ellipse">
                    <a:avLst/>
                  </a:prstGeom>
                  <a:ln w="28575"/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09585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600">
                      <a:solidFill>
                        <a:prstClr val="white"/>
                      </a:solidFill>
                      <a:latin typeface="Helvetica Neue" charset="0"/>
                      <a:ea typeface="Helvetica Neue" charset="0"/>
                      <a:cs typeface="Helvetica Neue" charset="0"/>
                    </a:endParaRPr>
                  </a:p>
                </p:txBody>
              </p:sp>
              <p:sp>
                <p:nvSpPr>
                  <p:cNvPr id="153" name="Oval 152"/>
                  <p:cNvSpPr/>
                  <p:nvPr/>
                </p:nvSpPr>
                <p:spPr>
                  <a:xfrm>
                    <a:off x="4461603" y="1166389"/>
                    <a:ext cx="228600" cy="228600"/>
                  </a:xfrm>
                  <a:prstGeom prst="ellipse">
                    <a:avLst/>
                  </a:prstGeom>
                  <a:ln w="28575"/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09585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600">
                      <a:solidFill>
                        <a:prstClr val="white"/>
                      </a:solidFill>
                      <a:latin typeface="Helvetica Neue" charset="0"/>
                      <a:ea typeface="Helvetica Neue" charset="0"/>
                      <a:cs typeface="Helvetica Neue" charset="0"/>
                    </a:endParaRPr>
                  </a:p>
                </p:txBody>
              </p:sp>
            </p:grpSp>
          </p:grpSp>
          <p:pic>
            <p:nvPicPr>
              <p:cNvPr id="140" name="Picture 139"/>
              <p:cNvPicPr>
                <a:picLocks noChangeAspect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821090" y="2637032"/>
                <a:ext cx="1102291" cy="586325"/>
              </a:xfrm>
              <a:prstGeom prst="rect">
                <a:avLst/>
              </a:prstGeom>
            </p:spPr>
          </p:pic>
        </p:grp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65030" y="1409216"/>
            <a:ext cx="1822183" cy="1561871"/>
          </a:xfrm>
          <a:prstGeom prst="rect">
            <a:avLst/>
          </a:prstGeom>
        </p:spPr>
      </p:pic>
      <p:grpSp>
        <p:nvGrpSpPr>
          <p:cNvPr id="66" name="Group 65">
            <a:extLst>
              <a:ext uri="{FF2B5EF4-FFF2-40B4-BE49-F238E27FC236}">
                <a16:creationId xmlns:a16="http://schemas.microsoft.com/office/drawing/2014/main" id="{281BCCB0-6B42-BA44-8479-14AC549CFBDD}"/>
              </a:ext>
            </a:extLst>
          </p:cNvPr>
          <p:cNvGrpSpPr/>
          <p:nvPr/>
        </p:nvGrpSpPr>
        <p:grpSpPr>
          <a:xfrm>
            <a:off x="1947193" y="4475575"/>
            <a:ext cx="1542405" cy="1785818"/>
            <a:chOff x="1413793" y="4450175"/>
            <a:chExt cx="1542405" cy="1785818"/>
          </a:xfrm>
        </p:grpSpPr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B9110819-1594-594F-A3F0-193240B23D96}"/>
                </a:ext>
              </a:extLst>
            </p:cNvPr>
            <p:cNvGrpSpPr/>
            <p:nvPr/>
          </p:nvGrpSpPr>
          <p:grpSpPr>
            <a:xfrm>
              <a:off x="1413793" y="4856525"/>
              <a:ext cx="1542405" cy="1379468"/>
              <a:chOff x="1528539" y="3997077"/>
              <a:chExt cx="1766329" cy="1543280"/>
            </a:xfrm>
          </p:grpSpPr>
          <p:grpSp>
            <p:nvGrpSpPr>
              <p:cNvPr id="124" name="Group 123">
                <a:extLst>
                  <a:ext uri="{FF2B5EF4-FFF2-40B4-BE49-F238E27FC236}">
                    <a16:creationId xmlns:a16="http://schemas.microsoft.com/office/drawing/2014/main" id="{F8F49091-43EC-5349-9AD7-77EFC6052C20}"/>
                  </a:ext>
                </a:extLst>
              </p:cNvPr>
              <p:cNvGrpSpPr/>
              <p:nvPr/>
            </p:nvGrpSpPr>
            <p:grpSpPr>
              <a:xfrm>
                <a:off x="1528539" y="4044171"/>
                <a:ext cx="1766329" cy="1496186"/>
                <a:chOff x="7068754" y="4612178"/>
                <a:chExt cx="1742103" cy="968879"/>
              </a:xfrm>
            </p:grpSpPr>
            <p:sp>
              <p:nvSpPr>
                <p:cNvPr id="126" name="Rounded Rectangle 125">
                  <a:extLst>
                    <a:ext uri="{FF2B5EF4-FFF2-40B4-BE49-F238E27FC236}">
                      <a16:creationId xmlns:a16="http://schemas.microsoft.com/office/drawing/2014/main" id="{58D5162B-7BB1-7149-8A21-DC7D3D313E95}"/>
                    </a:ext>
                  </a:extLst>
                </p:cNvPr>
                <p:cNvSpPr/>
                <p:nvPr/>
              </p:nvSpPr>
              <p:spPr>
                <a:xfrm>
                  <a:off x="7068754" y="4612178"/>
                  <a:ext cx="1742103" cy="968879"/>
                </a:xfrm>
                <a:prstGeom prst="roundRect">
                  <a:avLst/>
                </a:prstGeom>
                <a:solidFill>
                  <a:schemeClr val="accent6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7" name="TextBox 126">
                  <a:extLst>
                    <a:ext uri="{FF2B5EF4-FFF2-40B4-BE49-F238E27FC236}">
                      <a16:creationId xmlns:a16="http://schemas.microsoft.com/office/drawing/2014/main" id="{DE51D758-3F55-DC4E-B684-7DA26D1B78CE}"/>
                    </a:ext>
                  </a:extLst>
                </p:cNvPr>
                <p:cNvSpPr txBox="1"/>
                <p:nvPr/>
              </p:nvSpPr>
              <p:spPr>
                <a:xfrm>
                  <a:off x="7669336" y="4628266"/>
                  <a:ext cx="958742" cy="27902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200">
                      <a:solidFill>
                        <a:schemeClr val="bg1"/>
                      </a:solidFill>
                      <a:latin typeface="Inconsolata Medium" charset="0"/>
                      <a:ea typeface="Inconsolata Medium" charset="0"/>
                      <a:cs typeface="Inconsolata Medium" charset="0"/>
                    </a:rPr>
                    <a:t>MC</a:t>
                  </a:r>
                  <a:endParaRPr lang="en-US" sz="2200" dirty="0">
                    <a:solidFill>
                      <a:schemeClr val="bg1"/>
                    </a:solidFill>
                    <a:latin typeface="Inconsolata Medium" charset="0"/>
                    <a:ea typeface="Inconsolata Medium" charset="0"/>
                    <a:cs typeface="Inconsolata Medium" charset="0"/>
                  </a:endParaRPr>
                </a:p>
              </p:txBody>
            </p:sp>
          </p:grpSp>
          <p:pic>
            <p:nvPicPr>
              <p:cNvPr id="125" name="Picture 124">
                <a:extLst>
                  <a:ext uri="{FF2B5EF4-FFF2-40B4-BE49-F238E27FC236}">
                    <a16:creationId xmlns:a16="http://schemas.microsoft.com/office/drawing/2014/main" id="{CEF643FE-D2DA-1B44-9F1D-FAB687B61F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33712" y="3997077"/>
                <a:ext cx="644230" cy="574764"/>
              </a:xfrm>
              <a:prstGeom prst="rect">
                <a:avLst/>
              </a:prstGeom>
            </p:spPr>
          </p:pic>
        </p:grp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F60A8A60-3942-DB42-A995-5B80DFC8E2FF}"/>
                </a:ext>
              </a:extLst>
            </p:cNvPr>
            <p:cNvCxnSpPr/>
            <p:nvPr/>
          </p:nvCxnSpPr>
          <p:spPr>
            <a:xfrm flipH="1">
              <a:off x="2265096" y="4450175"/>
              <a:ext cx="17427" cy="525366"/>
            </a:xfrm>
            <a:prstGeom prst="straightConnector1">
              <a:avLst/>
            </a:prstGeom>
            <a:ln w="66675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F973934D-777B-8F4E-88C6-1935C2C7D6F7}"/>
                </a:ext>
              </a:extLst>
            </p:cNvPr>
            <p:cNvGrpSpPr/>
            <p:nvPr/>
          </p:nvGrpSpPr>
          <p:grpSpPr>
            <a:xfrm>
              <a:off x="1591119" y="5483226"/>
              <a:ext cx="1056160" cy="610977"/>
              <a:chOff x="7989565" y="2206064"/>
              <a:chExt cx="2649647" cy="1532793"/>
            </a:xfrm>
          </p:grpSpPr>
          <p:grpSp>
            <p:nvGrpSpPr>
              <p:cNvPr id="71" name="Group 70">
                <a:extLst>
                  <a:ext uri="{FF2B5EF4-FFF2-40B4-BE49-F238E27FC236}">
                    <a16:creationId xmlns:a16="http://schemas.microsoft.com/office/drawing/2014/main" id="{80B6E9FA-821F-484F-8BA9-1798FF95D3EB}"/>
                  </a:ext>
                </a:extLst>
              </p:cNvPr>
              <p:cNvGrpSpPr/>
              <p:nvPr/>
            </p:nvGrpSpPr>
            <p:grpSpPr>
              <a:xfrm>
                <a:off x="7989565" y="2206064"/>
                <a:ext cx="2649647" cy="1532793"/>
                <a:chOff x="4437802" y="2295143"/>
                <a:chExt cx="2565113" cy="1483893"/>
              </a:xfrm>
            </p:grpSpPr>
            <p:cxnSp>
              <p:nvCxnSpPr>
                <p:cNvPr id="94" name="Straight Arrow Connector 93">
                  <a:extLst>
                    <a:ext uri="{FF2B5EF4-FFF2-40B4-BE49-F238E27FC236}">
                      <a16:creationId xmlns:a16="http://schemas.microsoft.com/office/drawing/2014/main" id="{E5F5CBA3-5FE9-7044-B96F-78E26492D9D9}"/>
                    </a:ext>
                  </a:extLst>
                </p:cNvPr>
                <p:cNvCxnSpPr/>
                <p:nvPr/>
              </p:nvCxnSpPr>
              <p:spPr>
                <a:xfrm>
                  <a:off x="6221474" y="3037091"/>
                  <a:ext cx="781441" cy="0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</p:cxnSp>
            <p:cxnSp>
              <p:nvCxnSpPr>
                <p:cNvPr id="95" name="Straight Arrow Connector 94">
                  <a:extLst>
                    <a:ext uri="{FF2B5EF4-FFF2-40B4-BE49-F238E27FC236}">
                      <a16:creationId xmlns:a16="http://schemas.microsoft.com/office/drawing/2014/main" id="{4643A500-2AF8-CA4A-83ED-2274A27DF2D1}"/>
                    </a:ext>
                  </a:extLst>
                </p:cNvPr>
                <p:cNvCxnSpPr/>
                <p:nvPr/>
              </p:nvCxnSpPr>
              <p:spPr>
                <a:xfrm>
                  <a:off x="4608575" y="2380530"/>
                  <a:ext cx="1922918" cy="656560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</p:cxnSp>
            <p:cxnSp>
              <p:nvCxnSpPr>
                <p:cNvPr id="97" name="Straight Arrow Connector 96">
                  <a:extLst>
                    <a:ext uri="{FF2B5EF4-FFF2-40B4-BE49-F238E27FC236}">
                      <a16:creationId xmlns:a16="http://schemas.microsoft.com/office/drawing/2014/main" id="{14C6D01C-B2C3-D645-8320-CD215E576B45}"/>
                    </a:ext>
                  </a:extLst>
                </p:cNvPr>
                <p:cNvCxnSpPr/>
                <p:nvPr/>
              </p:nvCxnSpPr>
              <p:spPr>
                <a:xfrm>
                  <a:off x="4608575" y="2708810"/>
                  <a:ext cx="1922918" cy="328280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</p:cxnSp>
            <p:cxnSp>
              <p:nvCxnSpPr>
                <p:cNvPr id="98" name="Straight Arrow Connector 97">
                  <a:extLst>
                    <a:ext uri="{FF2B5EF4-FFF2-40B4-BE49-F238E27FC236}">
                      <a16:creationId xmlns:a16="http://schemas.microsoft.com/office/drawing/2014/main" id="{19A98BBF-E437-8E41-9CCC-F0584BE887AF}"/>
                    </a:ext>
                  </a:extLst>
                </p:cNvPr>
                <p:cNvCxnSpPr/>
                <p:nvPr/>
              </p:nvCxnSpPr>
              <p:spPr>
                <a:xfrm>
                  <a:off x="4608575" y="3037089"/>
                  <a:ext cx="1922918" cy="1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</p:cxnSp>
            <p:cxnSp>
              <p:nvCxnSpPr>
                <p:cNvPr id="115" name="Straight Arrow Connector 114">
                  <a:extLst>
                    <a:ext uri="{FF2B5EF4-FFF2-40B4-BE49-F238E27FC236}">
                      <a16:creationId xmlns:a16="http://schemas.microsoft.com/office/drawing/2014/main" id="{871F9DC4-D227-6C48-9D78-0CE1B1ACA412}"/>
                    </a:ext>
                  </a:extLst>
                </p:cNvPr>
                <p:cNvCxnSpPr/>
                <p:nvPr/>
              </p:nvCxnSpPr>
              <p:spPr>
                <a:xfrm flipV="1">
                  <a:off x="4608575" y="3037090"/>
                  <a:ext cx="1922918" cy="328279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</p:cxnSp>
            <p:cxnSp>
              <p:nvCxnSpPr>
                <p:cNvPr id="116" name="Straight Arrow Connector 115">
                  <a:extLst>
                    <a:ext uri="{FF2B5EF4-FFF2-40B4-BE49-F238E27FC236}">
                      <a16:creationId xmlns:a16="http://schemas.microsoft.com/office/drawing/2014/main" id="{6C3A50A1-CD35-3E4A-A41A-43481E0D9DF5}"/>
                    </a:ext>
                  </a:extLst>
                </p:cNvPr>
                <p:cNvCxnSpPr/>
                <p:nvPr/>
              </p:nvCxnSpPr>
              <p:spPr>
                <a:xfrm flipV="1">
                  <a:off x="4608575" y="3037090"/>
                  <a:ext cx="1922918" cy="656560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</p:cxnSp>
            <p:sp>
              <p:nvSpPr>
                <p:cNvPr id="117" name="Oval 116">
                  <a:extLst>
                    <a:ext uri="{FF2B5EF4-FFF2-40B4-BE49-F238E27FC236}">
                      <a16:creationId xmlns:a16="http://schemas.microsoft.com/office/drawing/2014/main" id="{F166EEBB-EEA5-5249-9F5F-B82F237486C3}"/>
                    </a:ext>
                  </a:extLst>
                </p:cNvPr>
                <p:cNvSpPr/>
                <p:nvPr/>
              </p:nvSpPr>
              <p:spPr>
                <a:xfrm>
                  <a:off x="5121690" y="2390319"/>
                  <a:ext cx="1293541" cy="1293541"/>
                </a:xfrm>
                <a:prstGeom prst="ellipse">
                  <a:avLst/>
                </a:prstGeom>
                <a:solidFill>
                  <a:schemeClr val="bg1"/>
                </a:solidFill>
                <a:ln w="28575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black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grpSp>
              <p:nvGrpSpPr>
                <p:cNvPr id="118" name="Group 117">
                  <a:extLst>
                    <a:ext uri="{FF2B5EF4-FFF2-40B4-BE49-F238E27FC236}">
                      <a16:creationId xmlns:a16="http://schemas.microsoft.com/office/drawing/2014/main" id="{336A10C9-CCEE-9047-AFAE-09AE204A7542}"/>
                    </a:ext>
                  </a:extLst>
                </p:cNvPr>
                <p:cNvGrpSpPr/>
                <p:nvPr/>
              </p:nvGrpSpPr>
              <p:grpSpPr>
                <a:xfrm>
                  <a:off x="4437802" y="2295143"/>
                  <a:ext cx="170773" cy="1483893"/>
                  <a:chOff x="4461603" y="726948"/>
                  <a:chExt cx="228600" cy="1986366"/>
                </a:xfrm>
              </p:grpSpPr>
              <p:sp>
                <p:nvSpPr>
                  <p:cNvPr id="119" name="Oval 118">
                    <a:extLst>
                      <a:ext uri="{FF2B5EF4-FFF2-40B4-BE49-F238E27FC236}">
                        <a16:creationId xmlns:a16="http://schemas.microsoft.com/office/drawing/2014/main" id="{3BDAD9D0-2C26-594A-A080-4F95AC7E4C07}"/>
                      </a:ext>
                    </a:extLst>
                  </p:cNvPr>
                  <p:cNvSpPr/>
                  <p:nvPr/>
                </p:nvSpPr>
                <p:spPr>
                  <a:xfrm>
                    <a:off x="4461603" y="726948"/>
                    <a:ext cx="228600" cy="228600"/>
                  </a:xfrm>
                  <a:prstGeom prst="ellipse">
                    <a:avLst/>
                  </a:prstGeom>
                  <a:ln w="28575"/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09585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600">
                      <a:solidFill>
                        <a:prstClr val="white"/>
                      </a:solidFill>
                      <a:latin typeface="Helvetica Neue" charset="0"/>
                      <a:ea typeface="Helvetica Neue" charset="0"/>
                      <a:cs typeface="Helvetica Neue" charset="0"/>
                    </a:endParaRPr>
                  </a:p>
                </p:txBody>
              </p:sp>
              <p:sp>
                <p:nvSpPr>
                  <p:cNvPr id="120" name="Oval 119">
                    <a:extLst>
                      <a:ext uri="{FF2B5EF4-FFF2-40B4-BE49-F238E27FC236}">
                        <a16:creationId xmlns:a16="http://schemas.microsoft.com/office/drawing/2014/main" id="{CE353CED-5DAC-4B42-9856-8637F367DAD2}"/>
                      </a:ext>
                    </a:extLst>
                  </p:cNvPr>
                  <p:cNvSpPr/>
                  <p:nvPr/>
                </p:nvSpPr>
                <p:spPr>
                  <a:xfrm>
                    <a:off x="4461603" y="1605830"/>
                    <a:ext cx="228600" cy="228600"/>
                  </a:xfrm>
                  <a:prstGeom prst="ellipse">
                    <a:avLst/>
                  </a:prstGeom>
                  <a:ln w="28575"/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09585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600">
                      <a:solidFill>
                        <a:prstClr val="white"/>
                      </a:solidFill>
                      <a:latin typeface="Helvetica Neue" charset="0"/>
                      <a:ea typeface="Helvetica Neue" charset="0"/>
                      <a:cs typeface="Helvetica Neue" charset="0"/>
                    </a:endParaRPr>
                  </a:p>
                </p:txBody>
              </p:sp>
              <p:sp>
                <p:nvSpPr>
                  <p:cNvPr id="121" name="Oval 120">
                    <a:extLst>
                      <a:ext uri="{FF2B5EF4-FFF2-40B4-BE49-F238E27FC236}">
                        <a16:creationId xmlns:a16="http://schemas.microsoft.com/office/drawing/2014/main" id="{4B38CC71-464E-BC40-863F-DD454A01CC1D}"/>
                      </a:ext>
                    </a:extLst>
                  </p:cNvPr>
                  <p:cNvSpPr/>
                  <p:nvPr/>
                </p:nvSpPr>
                <p:spPr>
                  <a:xfrm>
                    <a:off x="4461603" y="2045271"/>
                    <a:ext cx="228600" cy="228600"/>
                  </a:xfrm>
                  <a:prstGeom prst="ellipse">
                    <a:avLst/>
                  </a:prstGeom>
                  <a:ln w="28575"/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09585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600">
                      <a:solidFill>
                        <a:prstClr val="white"/>
                      </a:solidFill>
                      <a:latin typeface="Helvetica Neue" charset="0"/>
                      <a:ea typeface="Helvetica Neue" charset="0"/>
                      <a:cs typeface="Helvetica Neue" charset="0"/>
                    </a:endParaRPr>
                  </a:p>
                </p:txBody>
              </p:sp>
              <p:sp>
                <p:nvSpPr>
                  <p:cNvPr id="122" name="Oval 121">
                    <a:extLst>
                      <a:ext uri="{FF2B5EF4-FFF2-40B4-BE49-F238E27FC236}">
                        <a16:creationId xmlns:a16="http://schemas.microsoft.com/office/drawing/2014/main" id="{26E2B722-179E-034F-B891-5CCD126BDD8E}"/>
                      </a:ext>
                    </a:extLst>
                  </p:cNvPr>
                  <p:cNvSpPr/>
                  <p:nvPr/>
                </p:nvSpPr>
                <p:spPr>
                  <a:xfrm>
                    <a:off x="4461603" y="2484714"/>
                    <a:ext cx="228600" cy="228600"/>
                  </a:xfrm>
                  <a:prstGeom prst="ellipse">
                    <a:avLst/>
                  </a:prstGeom>
                  <a:ln w="28575"/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09585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600">
                      <a:solidFill>
                        <a:prstClr val="white"/>
                      </a:solidFill>
                      <a:latin typeface="Helvetica Neue" charset="0"/>
                      <a:ea typeface="Helvetica Neue" charset="0"/>
                      <a:cs typeface="Helvetica Neue" charset="0"/>
                    </a:endParaRPr>
                  </a:p>
                </p:txBody>
              </p:sp>
              <p:sp>
                <p:nvSpPr>
                  <p:cNvPr id="123" name="Oval 122">
                    <a:extLst>
                      <a:ext uri="{FF2B5EF4-FFF2-40B4-BE49-F238E27FC236}">
                        <a16:creationId xmlns:a16="http://schemas.microsoft.com/office/drawing/2014/main" id="{78AC0363-F897-BD4B-911D-8414DF97257F}"/>
                      </a:ext>
                    </a:extLst>
                  </p:cNvPr>
                  <p:cNvSpPr/>
                  <p:nvPr/>
                </p:nvSpPr>
                <p:spPr>
                  <a:xfrm>
                    <a:off x="4461603" y="1166389"/>
                    <a:ext cx="228600" cy="228600"/>
                  </a:xfrm>
                  <a:prstGeom prst="ellipse">
                    <a:avLst/>
                  </a:prstGeom>
                  <a:ln w="28575"/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09585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600">
                      <a:solidFill>
                        <a:prstClr val="white"/>
                      </a:solidFill>
                      <a:latin typeface="Helvetica Neue" charset="0"/>
                      <a:ea typeface="Helvetica Neue" charset="0"/>
                      <a:cs typeface="Helvetica Neue" charset="0"/>
                    </a:endParaRPr>
                  </a:p>
                </p:txBody>
              </p:sp>
            </p:grpSp>
          </p:grpSp>
          <p:pic>
            <p:nvPicPr>
              <p:cNvPr id="77" name="Picture 76">
                <a:extLst>
                  <a:ext uri="{FF2B5EF4-FFF2-40B4-BE49-F238E27FC236}">
                    <a16:creationId xmlns:a16="http://schemas.microsoft.com/office/drawing/2014/main" id="{845DB2B3-DBBB-4D40-ABCF-06F8F5D31F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821090" y="2637032"/>
                <a:ext cx="1102291" cy="586325"/>
              </a:xfrm>
              <a:prstGeom prst="rect">
                <a:avLst/>
              </a:prstGeom>
            </p:spPr>
          </p:pic>
        </p:grpSp>
      </p:grp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B94AC19A-15D4-9D44-9348-353F716DCA0E}"/>
              </a:ext>
            </a:extLst>
          </p:cNvPr>
          <p:cNvGrpSpPr/>
          <p:nvPr/>
        </p:nvGrpSpPr>
        <p:grpSpPr>
          <a:xfrm>
            <a:off x="3572793" y="4500975"/>
            <a:ext cx="1542405" cy="1785818"/>
            <a:chOff x="1413793" y="4450175"/>
            <a:chExt cx="1542405" cy="1785818"/>
          </a:xfrm>
        </p:grpSpPr>
        <p:grpSp>
          <p:nvGrpSpPr>
            <p:cNvPr id="129" name="Group 128">
              <a:extLst>
                <a:ext uri="{FF2B5EF4-FFF2-40B4-BE49-F238E27FC236}">
                  <a16:creationId xmlns:a16="http://schemas.microsoft.com/office/drawing/2014/main" id="{43BDD09F-EDDF-0A4E-8074-819280552B89}"/>
                </a:ext>
              </a:extLst>
            </p:cNvPr>
            <p:cNvGrpSpPr/>
            <p:nvPr/>
          </p:nvGrpSpPr>
          <p:grpSpPr>
            <a:xfrm>
              <a:off x="1413793" y="4856525"/>
              <a:ext cx="1542405" cy="1379468"/>
              <a:chOff x="1528539" y="3997077"/>
              <a:chExt cx="1766329" cy="1543280"/>
            </a:xfrm>
          </p:grpSpPr>
          <p:grpSp>
            <p:nvGrpSpPr>
              <p:cNvPr id="163" name="Group 162">
                <a:extLst>
                  <a:ext uri="{FF2B5EF4-FFF2-40B4-BE49-F238E27FC236}">
                    <a16:creationId xmlns:a16="http://schemas.microsoft.com/office/drawing/2014/main" id="{F3E2C1A7-B0AB-A64D-8A82-094B4B15AFBA}"/>
                  </a:ext>
                </a:extLst>
              </p:cNvPr>
              <p:cNvGrpSpPr/>
              <p:nvPr/>
            </p:nvGrpSpPr>
            <p:grpSpPr>
              <a:xfrm>
                <a:off x="1528539" y="4044171"/>
                <a:ext cx="1766329" cy="1496186"/>
                <a:chOff x="7068754" y="4612178"/>
                <a:chExt cx="1742103" cy="968879"/>
              </a:xfrm>
            </p:grpSpPr>
            <p:sp>
              <p:nvSpPr>
                <p:cNvPr id="165" name="Rounded Rectangle 164">
                  <a:extLst>
                    <a:ext uri="{FF2B5EF4-FFF2-40B4-BE49-F238E27FC236}">
                      <a16:creationId xmlns:a16="http://schemas.microsoft.com/office/drawing/2014/main" id="{708B6A7D-CB01-1A4C-938D-E9646D721A4C}"/>
                    </a:ext>
                  </a:extLst>
                </p:cNvPr>
                <p:cNvSpPr/>
                <p:nvPr/>
              </p:nvSpPr>
              <p:spPr>
                <a:xfrm>
                  <a:off x="7068754" y="4612178"/>
                  <a:ext cx="1742103" cy="968879"/>
                </a:xfrm>
                <a:prstGeom prst="roundRect">
                  <a:avLst/>
                </a:prstGeom>
                <a:solidFill>
                  <a:schemeClr val="accent6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" name="TextBox 165">
                  <a:extLst>
                    <a:ext uri="{FF2B5EF4-FFF2-40B4-BE49-F238E27FC236}">
                      <a16:creationId xmlns:a16="http://schemas.microsoft.com/office/drawing/2014/main" id="{453E3E5C-F120-4546-9CA7-314E11D72137}"/>
                    </a:ext>
                  </a:extLst>
                </p:cNvPr>
                <p:cNvSpPr txBox="1"/>
                <p:nvPr/>
              </p:nvSpPr>
              <p:spPr>
                <a:xfrm>
                  <a:off x="7669336" y="4628266"/>
                  <a:ext cx="958742" cy="27902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200">
                      <a:solidFill>
                        <a:schemeClr val="bg1"/>
                      </a:solidFill>
                      <a:latin typeface="Inconsolata Medium" charset="0"/>
                      <a:ea typeface="Inconsolata Medium" charset="0"/>
                      <a:cs typeface="Inconsolata Medium" charset="0"/>
                    </a:rPr>
                    <a:t>MC</a:t>
                  </a:r>
                  <a:endParaRPr lang="en-US" sz="2200" dirty="0">
                    <a:solidFill>
                      <a:schemeClr val="bg1"/>
                    </a:solidFill>
                    <a:latin typeface="Inconsolata Medium" charset="0"/>
                    <a:ea typeface="Inconsolata Medium" charset="0"/>
                    <a:cs typeface="Inconsolata Medium" charset="0"/>
                  </a:endParaRPr>
                </a:p>
              </p:txBody>
            </p:sp>
          </p:grpSp>
          <p:pic>
            <p:nvPicPr>
              <p:cNvPr id="164" name="Picture 163">
                <a:extLst>
                  <a:ext uri="{FF2B5EF4-FFF2-40B4-BE49-F238E27FC236}">
                    <a16:creationId xmlns:a16="http://schemas.microsoft.com/office/drawing/2014/main" id="{36D09E1C-0419-5740-B61D-68D8845806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33712" y="3997077"/>
                <a:ext cx="644230" cy="574764"/>
              </a:xfrm>
              <a:prstGeom prst="rect">
                <a:avLst/>
              </a:prstGeom>
            </p:spPr>
          </p:pic>
        </p:grpSp>
        <p:cxnSp>
          <p:nvCxnSpPr>
            <p:cNvPr id="130" name="Straight Arrow Connector 129">
              <a:extLst>
                <a:ext uri="{FF2B5EF4-FFF2-40B4-BE49-F238E27FC236}">
                  <a16:creationId xmlns:a16="http://schemas.microsoft.com/office/drawing/2014/main" id="{07BBF87A-7A93-0247-BF63-BDDFCE0DFC23}"/>
                </a:ext>
              </a:extLst>
            </p:cNvPr>
            <p:cNvCxnSpPr/>
            <p:nvPr/>
          </p:nvCxnSpPr>
          <p:spPr>
            <a:xfrm flipH="1">
              <a:off x="2265096" y="4450175"/>
              <a:ext cx="17427" cy="525366"/>
            </a:xfrm>
            <a:prstGeom prst="straightConnector1">
              <a:avLst/>
            </a:prstGeom>
            <a:ln w="66675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E951B2CA-0B7F-474B-9F9A-2989DC046194}"/>
                </a:ext>
              </a:extLst>
            </p:cNvPr>
            <p:cNvGrpSpPr/>
            <p:nvPr/>
          </p:nvGrpSpPr>
          <p:grpSpPr>
            <a:xfrm>
              <a:off x="1591119" y="5483226"/>
              <a:ext cx="1056160" cy="610977"/>
              <a:chOff x="7989565" y="2206064"/>
              <a:chExt cx="2649647" cy="1532793"/>
            </a:xfrm>
          </p:grpSpPr>
          <p:grpSp>
            <p:nvGrpSpPr>
              <p:cNvPr id="132" name="Group 131">
                <a:extLst>
                  <a:ext uri="{FF2B5EF4-FFF2-40B4-BE49-F238E27FC236}">
                    <a16:creationId xmlns:a16="http://schemas.microsoft.com/office/drawing/2014/main" id="{4C401DE7-0F4C-C843-8CFB-A3B399ADF15D}"/>
                  </a:ext>
                </a:extLst>
              </p:cNvPr>
              <p:cNvGrpSpPr/>
              <p:nvPr/>
            </p:nvGrpSpPr>
            <p:grpSpPr>
              <a:xfrm>
                <a:off x="7989565" y="2206064"/>
                <a:ext cx="2649647" cy="1532793"/>
                <a:chOff x="4437802" y="2295143"/>
                <a:chExt cx="2565113" cy="1483893"/>
              </a:xfrm>
            </p:grpSpPr>
            <p:cxnSp>
              <p:nvCxnSpPr>
                <p:cNvPr id="134" name="Straight Arrow Connector 133">
                  <a:extLst>
                    <a:ext uri="{FF2B5EF4-FFF2-40B4-BE49-F238E27FC236}">
                      <a16:creationId xmlns:a16="http://schemas.microsoft.com/office/drawing/2014/main" id="{9B29959A-CCDA-4A48-9F52-71C136775717}"/>
                    </a:ext>
                  </a:extLst>
                </p:cNvPr>
                <p:cNvCxnSpPr/>
                <p:nvPr/>
              </p:nvCxnSpPr>
              <p:spPr>
                <a:xfrm>
                  <a:off x="6221474" y="3037091"/>
                  <a:ext cx="781441" cy="0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</p:cxnSp>
            <p:cxnSp>
              <p:nvCxnSpPr>
                <p:cNvPr id="135" name="Straight Arrow Connector 134">
                  <a:extLst>
                    <a:ext uri="{FF2B5EF4-FFF2-40B4-BE49-F238E27FC236}">
                      <a16:creationId xmlns:a16="http://schemas.microsoft.com/office/drawing/2014/main" id="{CCF70FEE-1073-A44B-8612-894EA99CA3AD}"/>
                    </a:ext>
                  </a:extLst>
                </p:cNvPr>
                <p:cNvCxnSpPr/>
                <p:nvPr/>
              </p:nvCxnSpPr>
              <p:spPr>
                <a:xfrm>
                  <a:off x="4608575" y="2380530"/>
                  <a:ext cx="1922918" cy="656560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</p:cxnSp>
            <p:cxnSp>
              <p:nvCxnSpPr>
                <p:cNvPr id="136" name="Straight Arrow Connector 135">
                  <a:extLst>
                    <a:ext uri="{FF2B5EF4-FFF2-40B4-BE49-F238E27FC236}">
                      <a16:creationId xmlns:a16="http://schemas.microsoft.com/office/drawing/2014/main" id="{89D2CAD9-5CF6-844B-890A-7BE4181D6FB1}"/>
                    </a:ext>
                  </a:extLst>
                </p:cNvPr>
                <p:cNvCxnSpPr/>
                <p:nvPr/>
              </p:nvCxnSpPr>
              <p:spPr>
                <a:xfrm>
                  <a:off x="4608575" y="2708810"/>
                  <a:ext cx="1922918" cy="328280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</p:cxnSp>
            <p:cxnSp>
              <p:nvCxnSpPr>
                <p:cNvPr id="137" name="Straight Arrow Connector 136">
                  <a:extLst>
                    <a:ext uri="{FF2B5EF4-FFF2-40B4-BE49-F238E27FC236}">
                      <a16:creationId xmlns:a16="http://schemas.microsoft.com/office/drawing/2014/main" id="{8FA53B3F-58E7-5D43-94C0-DB273C459D7D}"/>
                    </a:ext>
                  </a:extLst>
                </p:cNvPr>
                <p:cNvCxnSpPr/>
                <p:nvPr/>
              </p:nvCxnSpPr>
              <p:spPr>
                <a:xfrm>
                  <a:off x="4608575" y="3037089"/>
                  <a:ext cx="1922918" cy="1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</p:cxnSp>
            <p:cxnSp>
              <p:nvCxnSpPr>
                <p:cNvPr id="154" name="Straight Arrow Connector 153">
                  <a:extLst>
                    <a:ext uri="{FF2B5EF4-FFF2-40B4-BE49-F238E27FC236}">
                      <a16:creationId xmlns:a16="http://schemas.microsoft.com/office/drawing/2014/main" id="{841F9317-93C5-444E-8C9C-EEE4FCBACCD0}"/>
                    </a:ext>
                  </a:extLst>
                </p:cNvPr>
                <p:cNvCxnSpPr/>
                <p:nvPr/>
              </p:nvCxnSpPr>
              <p:spPr>
                <a:xfrm flipV="1">
                  <a:off x="4608575" y="3037090"/>
                  <a:ext cx="1922918" cy="328279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</p:cxnSp>
            <p:cxnSp>
              <p:nvCxnSpPr>
                <p:cNvPr id="155" name="Straight Arrow Connector 154">
                  <a:extLst>
                    <a:ext uri="{FF2B5EF4-FFF2-40B4-BE49-F238E27FC236}">
                      <a16:creationId xmlns:a16="http://schemas.microsoft.com/office/drawing/2014/main" id="{D690B3CC-721A-BD45-B157-6222B8B3DAA2}"/>
                    </a:ext>
                  </a:extLst>
                </p:cNvPr>
                <p:cNvCxnSpPr/>
                <p:nvPr/>
              </p:nvCxnSpPr>
              <p:spPr>
                <a:xfrm flipV="1">
                  <a:off x="4608575" y="3037090"/>
                  <a:ext cx="1922918" cy="656560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</p:cxnSp>
            <p:sp>
              <p:nvSpPr>
                <p:cNvPr id="156" name="Oval 155">
                  <a:extLst>
                    <a:ext uri="{FF2B5EF4-FFF2-40B4-BE49-F238E27FC236}">
                      <a16:creationId xmlns:a16="http://schemas.microsoft.com/office/drawing/2014/main" id="{F031378D-2298-5940-B9E5-8C59A3343F4D}"/>
                    </a:ext>
                  </a:extLst>
                </p:cNvPr>
                <p:cNvSpPr/>
                <p:nvPr/>
              </p:nvSpPr>
              <p:spPr>
                <a:xfrm>
                  <a:off x="5121690" y="2390319"/>
                  <a:ext cx="1293541" cy="1293541"/>
                </a:xfrm>
                <a:prstGeom prst="ellipse">
                  <a:avLst/>
                </a:prstGeom>
                <a:solidFill>
                  <a:schemeClr val="bg1"/>
                </a:solidFill>
                <a:ln w="28575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black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grpSp>
              <p:nvGrpSpPr>
                <p:cNvPr id="157" name="Group 156">
                  <a:extLst>
                    <a:ext uri="{FF2B5EF4-FFF2-40B4-BE49-F238E27FC236}">
                      <a16:creationId xmlns:a16="http://schemas.microsoft.com/office/drawing/2014/main" id="{76767A2A-90E3-224E-9BF4-651F2C09F3C4}"/>
                    </a:ext>
                  </a:extLst>
                </p:cNvPr>
                <p:cNvGrpSpPr/>
                <p:nvPr/>
              </p:nvGrpSpPr>
              <p:grpSpPr>
                <a:xfrm>
                  <a:off x="4437802" y="2295143"/>
                  <a:ext cx="170773" cy="1483893"/>
                  <a:chOff x="4461603" y="726948"/>
                  <a:chExt cx="228600" cy="1986366"/>
                </a:xfrm>
              </p:grpSpPr>
              <p:sp>
                <p:nvSpPr>
                  <p:cNvPr id="158" name="Oval 157">
                    <a:extLst>
                      <a:ext uri="{FF2B5EF4-FFF2-40B4-BE49-F238E27FC236}">
                        <a16:creationId xmlns:a16="http://schemas.microsoft.com/office/drawing/2014/main" id="{BE9A5043-49A4-F54F-A44B-1CBBF7EC9AF9}"/>
                      </a:ext>
                    </a:extLst>
                  </p:cNvPr>
                  <p:cNvSpPr/>
                  <p:nvPr/>
                </p:nvSpPr>
                <p:spPr>
                  <a:xfrm>
                    <a:off x="4461603" y="726948"/>
                    <a:ext cx="228600" cy="228600"/>
                  </a:xfrm>
                  <a:prstGeom prst="ellipse">
                    <a:avLst/>
                  </a:prstGeom>
                  <a:ln w="28575"/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09585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600">
                      <a:solidFill>
                        <a:prstClr val="white"/>
                      </a:solidFill>
                      <a:latin typeface="Helvetica Neue" charset="0"/>
                      <a:ea typeface="Helvetica Neue" charset="0"/>
                      <a:cs typeface="Helvetica Neue" charset="0"/>
                    </a:endParaRPr>
                  </a:p>
                </p:txBody>
              </p:sp>
              <p:sp>
                <p:nvSpPr>
                  <p:cNvPr id="159" name="Oval 158">
                    <a:extLst>
                      <a:ext uri="{FF2B5EF4-FFF2-40B4-BE49-F238E27FC236}">
                        <a16:creationId xmlns:a16="http://schemas.microsoft.com/office/drawing/2014/main" id="{9BA06532-ED75-4A4C-BCBF-EC2ECFF9E804}"/>
                      </a:ext>
                    </a:extLst>
                  </p:cNvPr>
                  <p:cNvSpPr/>
                  <p:nvPr/>
                </p:nvSpPr>
                <p:spPr>
                  <a:xfrm>
                    <a:off x="4461603" y="1605830"/>
                    <a:ext cx="228600" cy="228600"/>
                  </a:xfrm>
                  <a:prstGeom prst="ellipse">
                    <a:avLst/>
                  </a:prstGeom>
                  <a:ln w="28575"/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09585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600">
                      <a:solidFill>
                        <a:prstClr val="white"/>
                      </a:solidFill>
                      <a:latin typeface="Helvetica Neue" charset="0"/>
                      <a:ea typeface="Helvetica Neue" charset="0"/>
                      <a:cs typeface="Helvetica Neue" charset="0"/>
                    </a:endParaRPr>
                  </a:p>
                </p:txBody>
              </p:sp>
              <p:sp>
                <p:nvSpPr>
                  <p:cNvPr id="160" name="Oval 159">
                    <a:extLst>
                      <a:ext uri="{FF2B5EF4-FFF2-40B4-BE49-F238E27FC236}">
                        <a16:creationId xmlns:a16="http://schemas.microsoft.com/office/drawing/2014/main" id="{92ABABB4-5E19-3749-8B01-C4CC36CC144D}"/>
                      </a:ext>
                    </a:extLst>
                  </p:cNvPr>
                  <p:cNvSpPr/>
                  <p:nvPr/>
                </p:nvSpPr>
                <p:spPr>
                  <a:xfrm>
                    <a:off x="4461603" y="2045271"/>
                    <a:ext cx="228600" cy="228600"/>
                  </a:xfrm>
                  <a:prstGeom prst="ellipse">
                    <a:avLst/>
                  </a:prstGeom>
                  <a:ln w="28575"/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09585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600">
                      <a:solidFill>
                        <a:prstClr val="white"/>
                      </a:solidFill>
                      <a:latin typeface="Helvetica Neue" charset="0"/>
                      <a:ea typeface="Helvetica Neue" charset="0"/>
                      <a:cs typeface="Helvetica Neue" charset="0"/>
                    </a:endParaRPr>
                  </a:p>
                </p:txBody>
              </p:sp>
              <p:sp>
                <p:nvSpPr>
                  <p:cNvPr id="161" name="Oval 160">
                    <a:extLst>
                      <a:ext uri="{FF2B5EF4-FFF2-40B4-BE49-F238E27FC236}">
                        <a16:creationId xmlns:a16="http://schemas.microsoft.com/office/drawing/2014/main" id="{2972C3AA-035B-6D4F-8601-8167487A2215}"/>
                      </a:ext>
                    </a:extLst>
                  </p:cNvPr>
                  <p:cNvSpPr/>
                  <p:nvPr/>
                </p:nvSpPr>
                <p:spPr>
                  <a:xfrm>
                    <a:off x="4461603" y="2484714"/>
                    <a:ext cx="228600" cy="228600"/>
                  </a:xfrm>
                  <a:prstGeom prst="ellipse">
                    <a:avLst/>
                  </a:prstGeom>
                  <a:ln w="28575"/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09585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600">
                      <a:solidFill>
                        <a:prstClr val="white"/>
                      </a:solidFill>
                      <a:latin typeface="Helvetica Neue" charset="0"/>
                      <a:ea typeface="Helvetica Neue" charset="0"/>
                      <a:cs typeface="Helvetica Neue" charset="0"/>
                    </a:endParaRPr>
                  </a:p>
                </p:txBody>
              </p:sp>
              <p:sp>
                <p:nvSpPr>
                  <p:cNvPr id="162" name="Oval 161">
                    <a:extLst>
                      <a:ext uri="{FF2B5EF4-FFF2-40B4-BE49-F238E27FC236}">
                        <a16:creationId xmlns:a16="http://schemas.microsoft.com/office/drawing/2014/main" id="{18FBAB14-5BC9-1344-A786-8A14A3440C69}"/>
                      </a:ext>
                    </a:extLst>
                  </p:cNvPr>
                  <p:cNvSpPr/>
                  <p:nvPr/>
                </p:nvSpPr>
                <p:spPr>
                  <a:xfrm>
                    <a:off x="4461603" y="1166389"/>
                    <a:ext cx="228600" cy="228600"/>
                  </a:xfrm>
                  <a:prstGeom prst="ellipse">
                    <a:avLst/>
                  </a:prstGeom>
                  <a:ln w="28575"/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09585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600">
                      <a:solidFill>
                        <a:prstClr val="white"/>
                      </a:solidFill>
                      <a:latin typeface="Helvetica Neue" charset="0"/>
                      <a:ea typeface="Helvetica Neue" charset="0"/>
                      <a:cs typeface="Helvetica Neue" charset="0"/>
                    </a:endParaRPr>
                  </a:p>
                </p:txBody>
              </p:sp>
            </p:grpSp>
          </p:grpSp>
          <p:pic>
            <p:nvPicPr>
              <p:cNvPr id="133" name="Picture 132">
                <a:extLst>
                  <a:ext uri="{FF2B5EF4-FFF2-40B4-BE49-F238E27FC236}">
                    <a16:creationId xmlns:a16="http://schemas.microsoft.com/office/drawing/2014/main" id="{DFEDD639-520E-694A-A7E1-C177AEB4BC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821090" y="2637032"/>
                <a:ext cx="1102291" cy="586325"/>
              </a:xfrm>
              <a:prstGeom prst="rect">
                <a:avLst/>
              </a:prstGeom>
            </p:spPr>
          </p:pic>
        </p:grpSp>
      </p:grp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E88D0649-5679-D448-8697-36204D71628F}"/>
              </a:ext>
            </a:extLst>
          </p:cNvPr>
          <p:cNvGrpSpPr/>
          <p:nvPr/>
        </p:nvGrpSpPr>
        <p:grpSpPr>
          <a:xfrm>
            <a:off x="1025934" y="1898548"/>
            <a:ext cx="8186433" cy="1041400"/>
            <a:chOff x="338667" y="2274034"/>
            <a:chExt cx="2827866" cy="1041400"/>
          </a:xfrm>
        </p:grpSpPr>
        <p:sp>
          <p:nvSpPr>
            <p:cNvPr id="171" name="Cube 170">
              <a:extLst>
                <a:ext uri="{FF2B5EF4-FFF2-40B4-BE49-F238E27FC236}">
                  <a16:creationId xmlns:a16="http://schemas.microsoft.com/office/drawing/2014/main" id="{58CAFF88-4BBC-F844-AE06-20C0C4A2A864}"/>
                </a:ext>
              </a:extLst>
            </p:cNvPr>
            <p:cNvSpPr/>
            <p:nvPr/>
          </p:nvSpPr>
          <p:spPr>
            <a:xfrm>
              <a:off x="338667" y="2274034"/>
              <a:ext cx="2827866" cy="1041400"/>
            </a:xfrm>
            <a:prstGeom prst="cub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FC0B6DFB-F06E-0B43-BF05-0B240E20365A}"/>
                </a:ext>
              </a:extLst>
            </p:cNvPr>
            <p:cNvSpPr txBox="1"/>
            <p:nvPr/>
          </p:nvSpPr>
          <p:spPr>
            <a:xfrm>
              <a:off x="999067" y="2621598"/>
              <a:ext cx="150706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latin typeface="Inconsolata Medium" charset="0"/>
                  <a:ea typeface="Inconsolata Medium" charset="0"/>
                  <a:cs typeface="Inconsolata Medium" charset="0"/>
                </a:rPr>
                <a:t>Web Server</a:t>
              </a:r>
            </a:p>
          </p:txBody>
        </p:sp>
      </p:grpSp>
      <p:pic>
        <p:nvPicPr>
          <p:cNvPr id="173" name="Picture 172">
            <a:extLst>
              <a:ext uri="{FF2B5EF4-FFF2-40B4-BE49-F238E27FC236}">
                <a16:creationId xmlns:a16="http://schemas.microsoft.com/office/drawing/2014/main" id="{4E066EA5-8238-444C-9DF8-6F2C0E6AFB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547" y="2139287"/>
            <a:ext cx="691183" cy="616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399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4A668500-D40F-E24D-91BE-AA5198E6173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9124" y="1808832"/>
            <a:ext cx="4252546" cy="378729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4FE0AA3-293F-7E4E-AC6A-43ACC74DFBC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61590" y="1991712"/>
            <a:ext cx="7659354" cy="356249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3B78DD-1D93-6647-97A0-DFC016A7BFC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501230" y="2749656"/>
            <a:ext cx="220146" cy="2078182"/>
          </a:xfrm>
          <a:prstGeom prst="rect">
            <a:avLst/>
          </a:prstGeom>
        </p:spPr>
      </p:pic>
      <p:pic>
        <p:nvPicPr>
          <p:cNvPr id="236" name="Picture 235">
            <a:extLst>
              <a:ext uri="{FF2B5EF4-FFF2-40B4-BE49-F238E27FC236}">
                <a16:creationId xmlns:a16="http://schemas.microsoft.com/office/drawing/2014/main" id="{6D7EBBFE-5C09-4B43-948B-21287B153A4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94234" y="2480509"/>
            <a:ext cx="325602" cy="307369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46456AD-763E-0F4D-80E7-8D49C9A135CA}"/>
              </a:ext>
            </a:extLst>
          </p:cNvPr>
          <p:cNvSpPr txBox="1"/>
          <p:nvPr/>
        </p:nvSpPr>
        <p:spPr>
          <a:xfrm>
            <a:off x="352112" y="494746"/>
            <a:ext cx="107981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i="1" dirty="0">
                <a:latin typeface="Century Gothic" panose="020B0502020202020204" pitchFamily="34" charset="0"/>
              </a:rPr>
              <a:t>Machine Learning in Production</a:t>
            </a:r>
            <a:endParaRPr lang="en-US" sz="5400" dirty="0">
              <a:latin typeface="Century Gothic" panose="020B0502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A477BD9-1E4C-0C43-97E7-EB56174FFC47}"/>
              </a:ext>
            </a:extLst>
          </p:cNvPr>
          <p:cNvSpPr/>
          <p:nvPr/>
        </p:nvSpPr>
        <p:spPr>
          <a:xfrm>
            <a:off x="146624" y="2565348"/>
            <a:ext cx="4571680" cy="33776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04F0F9B-A943-3246-96FF-9527FAA3C9FA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9770" y="2940119"/>
            <a:ext cx="4121900" cy="219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879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Rounded Rectangle 88"/>
          <p:cNvSpPr/>
          <p:nvPr/>
        </p:nvSpPr>
        <p:spPr>
          <a:xfrm>
            <a:off x="93563" y="1499089"/>
            <a:ext cx="11893650" cy="5020732"/>
          </a:xfrm>
          <a:prstGeom prst="roundRect">
            <a:avLst/>
          </a:prstGeom>
          <a:noFill/>
          <a:ln w="63500">
            <a:solidFill>
              <a:srgbClr val="215AEB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9" name="Group 58"/>
          <p:cNvGrpSpPr/>
          <p:nvPr/>
        </p:nvGrpSpPr>
        <p:grpSpPr>
          <a:xfrm>
            <a:off x="1025934" y="1898548"/>
            <a:ext cx="8186433" cy="1041400"/>
            <a:chOff x="338667" y="2274034"/>
            <a:chExt cx="2827866" cy="1041400"/>
          </a:xfrm>
        </p:grpSpPr>
        <p:sp>
          <p:nvSpPr>
            <p:cNvPr id="51" name="Cube 50"/>
            <p:cNvSpPr/>
            <p:nvPr/>
          </p:nvSpPr>
          <p:spPr>
            <a:xfrm>
              <a:off x="338667" y="2274034"/>
              <a:ext cx="2827866" cy="1041400"/>
            </a:xfrm>
            <a:prstGeom prst="cub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999067" y="2621598"/>
              <a:ext cx="150706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latin typeface="Inconsolata Medium" charset="0"/>
                  <a:ea typeface="Inconsolata Medium" charset="0"/>
                  <a:cs typeface="Inconsolata Medium" charset="0"/>
                </a:rPr>
                <a:t>Web Server</a:t>
              </a:r>
            </a:p>
          </p:txBody>
        </p:sp>
      </p:grpSp>
      <p:cxnSp>
        <p:nvCxnSpPr>
          <p:cNvPr id="57" name="Straight Arrow Connector 56"/>
          <p:cNvCxnSpPr/>
          <p:nvPr/>
        </p:nvCxnSpPr>
        <p:spPr>
          <a:xfrm flipH="1">
            <a:off x="2405789" y="2971087"/>
            <a:ext cx="174040" cy="635046"/>
          </a:xfrm>
          <a:prstGeom prst="straightConnector1">
            <a:avLst/>
          </a:prstGeom>
          <a:ln w="60325">
            <a:solidFill>
              <a:schemeClr val="tx1"/>
            </a:solidFill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itle 1"/>
          <p:cNvSpPr>
            <a:spLocks noGrp="1"/>
          </p:cNvSpPr>
          <p:nvPr>
            <p:ph type="title"/>
          </p:nvPr>
        </p:nvSpPr>
        <p:spPr>
          <a:xfrm>
            <a:off x="264167" y="-30147"/>
            <a:ext cx="11266351" cy="1325563"/>
          </a:xfrm>
        </p:spPr>
        <p:txBody>
          <a:bodyPr>
            <a:normAutofit/>
          </a:bodyPr>
          <a:lstStyle/>
          <a:p>
            <a:r>
              <a:rPr lang="en-US" sz="4000" i="1" dirty="0">
                <a:solidFill>
                  <a:schemeClr val="accent1">
                    <a:lumMod val="50000"/>
                  </a:schemeClr>
                </a:solidFill>
              </a:rPr>
              <a:t>Hierarchical </a:t>
            </a:r>
            <a:r>
              <a:rPr lang="en-US" sz="4000" i="1" dirty="0" err="1">
                <a:solidFill>
                  <a:schemeClr val="accent1">
                    <a:lumMod val="50000"/>
                  </a:schemeClr>
                </a:solidFill>
              </a:rPr>
              <a:t>Scaleout</a:t>
            </a:r>
            <a:r>
              <a:rPr lang="en-US" sz="4000" i="1" dirty="0">
                <a:solidFill>
                  <a:schemeClr val="accent1">
                    <a:lumMod val="50000"/>
                  </a:schemeClr>
                </a:solidFill>
              </a:rPr>
              <a:t>: </a:t>
            </a:r>
            <a:r>
              <a:rPr lang="en-US" sz="4000" b="1" i="1" dirty="0">
                <a:solidFill>
                  <a:schemeClr val="accent1">
                    <a:lumMod val="50000"/>
                  </a:schemeClr>
                </a:solidFill>
              </a:rPr>
              <a:t>Replicate Clipper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FCD17FC-E975-7444-8E35-3DF1C02CFB40}"/>
              </a:ext>
            </a:extLst>
          </p:cNvPr>
          <p:cNvGrpSpPr/>
          <p:nvPr/>
        </p:nvGrpSpPr>
        <p:grpSpPr>
          <a:xfrm>
            <a:off x="739497" y="3585939"/>
            <a:ext cx="4066782" cy="939525"/>
            <a:chOff x="739497" y="3585939"/>
            <a:chExt cx="4066782" cy="939525"/>
          </a:xfrm>
        </p:grpSpPr>
        <p:grpSp>
          <p:nvGrpSpPr>
            <p:cNvPr id="78" name="Group 77"/>
            <p:cNvGrpSpPr/>
            <p:nvPr/>
          </p:nvGrpSpPr>
          <p:grpSpPr>
            <a:xfrm>
              <a:off x="739497" y="3620628"/>
              <a:ext cx="4066782" cy="904836"/>
              <a:chOff x="2229823" y="1726138"/>
              <a:chExt cx="6406974" cy="1350778"/>
            </a:xfrm>
          </p:grpSpPr>
          <p:sp>
            <p:nvSpPr>
              <p:cNvPr id="79" name="Rounded Rectangle 78"/>
              <p:cNvSpPr/>
              <p:nvPr/>
            </p:nvSpPr>
            <p:spPr>
              <a:xfrm>
                <a:off x="2229823" y="1726138"/>
                <a:ext cx="6406974" cy="1350778"/>
              </a:xfrm>
              <a:prstGeom prst="roundRect">
                <a:avLst/>
              </a:prstGeom>
              <a:solidFill>
                <a:schemeClr val="accent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TextBox 79"/>
              <p:cNvSpPr txBox="1"/>
              <p:nvPr/>
            </p:nvSpPr>
            <p:spPr>
              <a:xfrm>
                <a:off x="3512441" y="2069368"/>
                <a:ext cx="4074466" cy="6891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bg1"/>
                    </a:solidFill>
                    <a:latin typeface="Inconsolata Medium" charset="0"/>
                    <a:ea typeface="Inconsolata Medium" charset="0"/>
                    <a:cs typeface="Inconsolata Medium" charset="0"/>
                  </a:rPr>
                  <a:t>Clipper</a:t>
                </a:r>
              </a:p>
            </p:txBody>
          </p:sp>
        </p:grpSp>
        <p:pic>
          <p:nvPicPr>
            <p:cNvPr id="87" name="Picture 8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9497" y="3585939"/>
              <a:ext cx="691183" cy="616654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53377F4B-FD2B-8A43-AFBE-D10C0A51B625}"/>
              </a:ext>
            </a:extLst>
          </p:cNvPr>
          <p:cNvGrpSpPr/>
          <p:nvPr/>
        </p:nvGrpSpPr>
        <p:grpSpPr>
          <a:xfrm>
            <a:off x="346993" y="4450175"/>
            <a:ext cx="1542405" cy="1785818"/>
            <a:chOff x="1413793" y="4450175"/>
            <a:chExt cx="1542405" cy="1785818"/>
          </a:xfrm>
        </p:grpSpPr>
        <p:grpSp>
          <p:nvGrpSpPr>
            <p:cNvPr id="82" name="Group 81"/>
            <p:cNvGrpSpPr/>
            <p:nvPr/>
          </p:nvGrpSpPr>
          <p:grpSpPr>
            <a:xfrm>
              <a:off x="1413793" y="4856525"/>
              <a:ext cx="1542405" cy="1379468"/>
              <a:chOff x="1528539" y="3997077"/>
              <a:chExt cx="1766329" cy="1543280"/>
            </a:xfrm>
          </p:grpSpPr>
          <p:grpSp>
            <p:nvGrpSpPr>
              <p:cNvPr id="83" name="Group 82"/>
              <p:cNvGrpSpPr/>
              <p:nvPr/>
            </p:nvGrpSpPr>
            <p:grpSpPr>
              <a:xfrm>
                <a:off x="1528539" y="4044171"/>
                <a:ext cx="1766329" cy="1496186"/>
                <a:chOff x="7068754" y="4612178"/>
                <a:chExt cx="1742103" cy="968879"/>
              </a:xfrm>
            </p:grpSpPr>
            <p:sp>
              <p:nvSpPr>
                <p:cNvPr id="85" name="Rounded Rectangle 84"/>
                <p:cNvSpPr/>
                <p:nvPr/>
              </p:nvSpPr>
              <p:spPr>
                <a:xfrm>
                  <a:off x="7068754" y="4612178"/>
                  <a:ext cx="1742103" cy="968879"/>
                </a:xfrm>
                <a:prstGeom prst="roundRect">
                  <a:avLst/>
                </a:prstGeom>
                <a:solidFill>
                  <a:schemeClr val="accent6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TextBox 85"/>
                <p:cNvSpPr txBox="1"/>
                <p:nvPr/>
              </p:nvSpPr>
              <p:spPr>
                <a:xfrm>
                  <a:off x="7669336" y="4628266"/>
                  <a:ext cx="958742" cy="27902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200">
                      <a:solidFill>
                        <a:schemeClr val="bg1"/>
                      </a:solidFill>
                      <a:latin typeface="Inconsolata Medium" charset="0"/>
                      <a:ea typeface="Inconsolata Medium" charset="0"/>
                      <a:cs typeface="Inconsolata Medium" charset="0"/>
                    </a:rPr>
                    <a:t>MC</a:t>
                  </a:r>
                  <a:endParaRPr lang="en-US" sz="2200" dirty="0">
                    <a:solidFill>
                      <a:schemeClr val="bg1"/>
                    </a:solidFill>
                    <a:latin typeface="Inconsolata Medium" charset="0"/>
                    <a:ea typeface="Inconsolata Medium" charset="0"/>
                    <a:cs typeface="Inconsolata Medium" charset="0"/>
                  </a:endParaRPr>
                </a:p>
              </p:txBody>
            </p:sp>
          </p:grpSp>
          <p:pic>
            <p:nvPicPr>
              <p:cNvPr id="84" name="Picture 83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33712" y="3997077"/>
                <a:ext cx="644230" cy="574764"/>
              </a:xfrm>
              <a:prstGeom prst="rect">
                <a:avLst/>
              </a:prstGeom>
            </p:spPr>
          </p:pic>
        </p:grpSp>
        <p:cxnSp>
          <p:nvCxnSpPr>
            <p:cNvPr id="81" name="Straight Arrow Connector 80"/>
            <p:cNvCxnSpPr/>
            <p:nvPr/>
          </p:nvCxnSpPr>
          <p:spPr>
            <a:xfrm flipH="1">
              <a:off x="2265096" y="4450175"/>
              <a:ext cx="17427" cy="525366"/>
            </a:xfrm>
            <a:prstGeom prst="straightConnector1">
              <a:avLst/>
            </a:prstGeom>
            <a:ln w="66675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8" name="Group 137"/>
            <p:cNvGrpSpPr/>
            <p:nvPr/>
          </p:nvGrpSpPr>
          <p:grpSpPr>
            <a:xfrm>
              <a:off x="1591119" y="5483226"/>
              <a:ext cx="1056160" cy="610977"/>
              <a:chOff x="7989565" y="2206064"/>
              <a:chExt cx="2649647" cy="1532793"/>
            </a:xfrm>
          </p:grpSpPr>
          <p:grpSp>
            <p:nvGrpSpPr>
              <p:cNvPr id="139" name="Group 138"/>
              <p:cNvGrpSpPr/>
              <p:nvPr/>
            </p:nvGrpSpPr>
            <p:grpSpPr>
              <a:xfrm>
                <a:off x="7989565" y="2206064"/>
                <a:ext cx="2649647" cy="1532793"/>
                <a:chOff x="4437802" y="2295143"/>
                <a:chExt cx="2565113" cy="1483893"/>
              </a:xfrm>
            </p:grpSpPr>
            <p:cxnSp>
              <p:nvCxnSpPr>
                <p:cNvPr id="141" name="Straight Arrow Connector 140"/>
                <p:cNvCxnSpPr/>
                <p:nvPr/>
              </p:nvCxnSpPr>
              <p:spPr>
                <a:xfrm>
                  <a:off x="6221474" y="3037091"/>
                  <a:ext cx="781441" cy="0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</p:cxnSp>
            <p:cxnSp>
              <p:nvCxnSpPr>
                <p:cNvPr id="142" name="Straight Arrow Connector 141"/>
                <p:cNvCxnSpPr/>
                <p:nvPr/>
              </p:nvCxnSpPr>
              <p:spPr>
                <a:xfrm>
                  <a:off x="4608575" y="2380530"/>
                  <a:ext cx="1922918" cy="656560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</p:cxnSp>
            <p:cxnSp>
              <p:nvCxnSpPr>
                <p:cNvPr id="143" name="Straight Arrow Connector 142"/>
                <p:cNvCxnSpPr/>
                <p:nvPr/>
              </p:nvCxnSpPr>
              <p:spPr>
                <a:xfrm>
                  <a:off x="4608575" y="2708810"/>
                  <a:ext cx="1922918" cy="328280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</p:cxnSp>
            <p:cxnSp>
              <p:nvCxnSpPr>
                <p:cNvPr id="144" name="Straight Arrow Connector 143"/>
                <p:cNvCxnSpPr/>
                <p:nvPr/>
              </p:nvCxnSpPr>
              <p:spPr>
                <a:xfrm>
                  <a:off x="4608575" y="3037089"/>
                  <a:ext cx="1922918" cy="1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</p:cxnSp>
            <p:cxnSp>
              <p:nvCxnSpPr>
                <p:cNvPr id="145" name="Straight Arrow Connector 144"/>
                <p:cNvCxnSpPr/>
                <p:nvPr/>
              </p:nvCxnSpPr>
              <p:spPr>
                <a:xfrm flipV="1">
                  <a:off x="4608575" y="3037090"/>
                  <a:ext cx="1922918" cy="328279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</p:cxnSp>
            <p:cxnSp>
              <p:nvCxnSpPr>
                <p:cNvPr id="146" name="Straight Arrow Connector 145"/>
                <p:cNvCxnSpPr/>
                <p:nvPr/>
              </p:nvCxnSpPr>
              <p:spPr>
                <a:xfrm flipV="1">
                  <a:off x="4608575" y="3037090"/>
                  <a:ext cx="1922918" cy="656560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</p:cxnSp>
            <p:sp>
              <p:nvSpPr>
                <p:cNvPr id="147" name="Oval 146"/>
                <p:cNvSpPr/>
                <p:nvPr/>
              </p:nvSpPr>
              <p:spPr>
                <a:xfrm>
                  <a:off x="5121690" y="2390319"/>
                  <a:ext cx="1293541" cy="1293541"/>
                </a:xfrm>
                <a:prstGeom prst="ellipse">
                  <a:avLst/>
                </a:prstGeom>
                <a:solidFill>
                  <a:schemeClr val="bg1"/>
                </a:solidFill>
                <a:ln w="28575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black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grpSp>
              <p:nvGrpSpPr>
                <p:cNvPr id="148" name="Group 147"/>
                <p:cNvGrpSpPr/>
                <p:nvPr/>
              </p:nvGrpSpPr>
              <p:grpSpPr>
                <a:xfrm>
                  <a:off x="4437802" y="2295143"/>
                  <a:ext cx="170773" cy="1483893"/>
                  <a:chOff x="4461603" y="726948"/>
                  <a:chExt cx="228600" cy="1986366"/>
                </a:xfrm>
              </p:grpSpPr>
              <p:sp>
                <p:nvSpPr>
                  <p:cNvPr id="149" name="Oval 148"/>
                  <p:cNvSpPr/>
                  <p:nvPr/>
                </p:nvSpPr>
                <p:spPr>
                  <a:xfrm>
                    <a:off x="4461603" y="726948"/>
                    <a:ext cx="228600" cy="228600"/>
                  </a:xfrm>
                  <a:prstGeom prst="ellipse">
                    <a:avLst/>
                  </a:prstGeom>
                  <a:ln w="28575"/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09585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600">
                      <a:solidFill>
                        <a:prstClr val="white"/>
                      </a:solidFill>
                      <a:latin typeface="Helvetica Neue" charset="0"/>
                      <a:ea typeface="Helvetica Neue" charset="0"/>
                      <a:cs typeface="Helvetica Neue" charset="0"/>
                    </a:endParaRPr>
                  </a:p>
                </p:txBody>
              </p:sp>
              <p:sp>
                <p:nvSpPr>
                  <p:cNvPr id="150" name="Oval 149"/>
                  <p:cNvSpPr/>
                  <p:nvPr/>
                </p:nvSpPr>
                <p:spPr>
                  <a:xfrm>
                    <a:off x="4461603" y="1605830"/>
                    <a:ext cx="228600" cy="228600"/>
                  </a:xfrm>
                  <a:prstGeom prst="ellipse">
                    <a:avLst/>
                  </a:prstGeom>
                  <a:ln w="28575"/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09585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600">
                      <a:solidFill>
                        <a:prstClr val="white"/>
                      </a:solidFill>
                      <a:latin typeface="Helvetica Neue" charset="0"/>
                      <a:ea typeface="Helvetica Neue" charset="0"/>
                      <a:cs typeface="Helvetica Neue" charset="0"/>
                    </a:endParaRPr>
                  </a:p>
                </p:txBody>
              </p:sp>
              <p:sp>
                <p:nvSpPr>
                  <p:cNvPr id="151" name="Oval 150"/>
                  <p:cNvSpPr/>
                  <p:nvPr/>
                </p:nvSpPr>
                <p:spPr>
                  <a:xfrm>
                    <a:off x="4461603" y="2045271"/>
                    <a:ext cx="228600" cy="228600"/>
                  </a:xfrm>
                  <a:prstGeom prst="ellipse">
                    <a:avLst/>
                  </a:prstGeom>
                  <a:ln w="28575"/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09585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600">
                      <a:solidFill>
                        <a:prstClr val="white"/>
                      </a:solidFill>
                      <a:latin typeface="Helvetica Neue" charset="0"/>
                      <a:ea typeface="Helvetica Neue" charset="0"/>
                      <a:cs typeface="Helvetica Neue" charset="0"/>
                    </a:endParaRPr>
                  </a:p>
                </p:txBody>
              </p:sp>
              <p:sp>
                <p:nvSpPr>
                  <p:cNvPr id="152" name="Oval 151"/>
                  <p:cNvSpPr/>
                  <p:nvPr/>
                </p:nvSpPr>
                <p:spPr>
                  <a:xfrm>
                    <a:off x="4461603" y="2484714"/>
                    <a:ext cx="228600" cy="228600"/>
                  </a:xfrm>
                  <a:prstGeom prst="ellipse">
                    <a:avLst/>
                  </a:prstGeom>
                  <a:ln w="28575"/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09585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600">
                      <a:solidFill>
                        <a:prstClr val="white"/>
                      </a:solidFill>
                      <a:latin typeface="Helvetica Neue" charset="0"/>
                      <a:ea typeface="Helvetica Neue" charset="0"/>
                      <a:cs typeface="Helvetica Neue" charset="0"/>
                    </a:endParaRPr>
                  </a:p>
                </p:txBody>
              </p:sp>
              <p:sp>
                <p:nvSpPr>
                  <p:cNvPr id="153" name="Oval 152"/>
                  <p:cNvSpPr/>
                  <p:nvPr/>
                </p:nvSpPr>
                <p:spPr>
                  <a:xfrm>
                    <a:off x="4461603" y="1166389"/>
                    <a:ext cx="228600" cy="228600"/>
                  </a:xfrm>
                  <a:prstGeom prst="ellipse">
                    <a:avLst/>
                  </a:prstGeom>
                  <a:ln w="28575"/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09585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600">
                      <a:solidFill>
                        <a:prstClr val="white"/>
                      </a:solidFill>
                      <a:latin typeface="Helvetica Neue" charset="0"/>
                      <a:ea typeface="Helvetica Neue" charset="0"/>
                      <a:cs typeface="Helvetica Neue" charset="0"/>
                    </a:endParaRPr>
                  </a:p>
                </p:txBody>
              </p:sp>
            </p:grpSp>
          </p:grpSp>
          <p:pic>
            <p:nvPicPr>
              <p:cNvPr id="140" name="Picture 139"/>
              <p:cNvPicPr>
                <a:picLocks noChangeAspect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821090" y="2637032"/>
                <a:ext cx="1102291" cy="586325"/>
              </a:xfrm>
              <a:prstGeom prst="rect">
                <a:avLst/>
              </a:prstGeom>
            </p:spPr>
          </p:pic>
        </p:grp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65030" y="1409216"/>
            <a:ext cx="1822183" cy="1561871"/>
          </a:xfrm>
          <a:prstGeom prst="rect">
            <a:avLst/>
          </a:prstGeom>
        </p:spPr>
      </p:pic>
      <p:pic>
        <p:nvPicPr>
          <p:cNvPr id="114" name="Picture 1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547" y="2139287"/>
            <a:ext cx="691183" cy="616654"/>
          </a:xfrm>
          <a:prstGeom prst="rect">
            <a:avLst/>
          </a:prstGeom>
        </p:spPr>
      </p:pic>
      <p:grpSp>
        <p:nvGrpSpPr>
          <p:cNvPr id="66" name="Group 65">
            <a:extLst>
              <a:ext uri="{FF2B5EF4-FFF2-40B4-BE49-F238E27FC236}">
                <a16:creationId xmlns:a16="http://schemas.microsoft.com/office/drawing/2014/main" id="{281BCCB0-6B42-BA44-8479-14AC549CFBDD}"/>
              </a:ext>
            </a:extLst>
          </p:cNvPr>
          <p:cNvGrpSpPr/>
          <p:nvPr/>
        </p:nvGrpSpPr>
        <p:grpSpPr>
          <a:xfrm>
            <a:off x="1947193" y="4475575"/>
            <a:ext cx="1542405" cy="1785818"/>
            <a:chOff x="1413793" y="4450175"/>
            <a:chExt cx="1542405" cy="1785818"/>
          </a:xfrm>
        </p:grpSpPr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B9110819-1594-594F-A3F0-193240B23D96}"/>
                </a:ext>
              </a:extLst>
            </p:cNvPr>
            <p:cNvGrpSpPr/>
            <p:nvPr/>
          </p:nvGrpSpPr>
          <p:grpSpPr>
            <a:xfrm>
              <a:off x="1413793" y="4856525"/>
              <a:ext cx="1542405" cy="1379468"/>
              <a:chOff x="1528539" y="3997077"/>
              <a:chExt cx="1766329" cy="1543280"/>
            </a:xfrm>
          </p:grpSpPr>
          <p:grpSp>
            <p:nvGrpSpPr>
              <p:cNvPr id="124" name="Group 123">
                <a:extLst>
                  <a:ext uri="{FF2B5EF4-FFF2-40B4-BE49-F238E27FC236}">
                    <a16:creationId xmlns:a16="http://schemas.microsoft.com/office/drawing/2014/main" id="{F8F49091-43EC-5349-9AD7-77EFC6052C20}"/>
                  </a:ext>
                </a:extLst>
              </p:cNvPr>
              <p:cNvGrpSpPr/>
              <p:nvPr/>
            </p:nvGrpSpPr>
            <p:grpSpPr>
              <a:xfrm>
                <a:off x="1528539" y="4044171"/>
                <a:ext cx="1766329" cy="1496186"/>
                <a:chOff x="7068754" y="4612178"/>
                <a:chExt cx="1742103" cy="968879"/>
              </a:xfrm>
            </p:grpSpPr>
            <p:sp>
              <p:nvSpPr>
                <p:cNvPr id="126" name="Rounded Rectangle 125">
                  <a:extLst>
                    <a:ext uri="{FF2B5EF4-FFF2-40B4-BE49-F238E27FC236}">
                      <a16:creationId xmlns:a16="http://schemas.microsoft.com/office/drawing/2014/main" id="{58D5162B-7BB1-7149-8A21-DC7D3D313E95}"/>
                    </a:ext>
                  </a:extLst>
                </p:cNvPr>
                <p:cNvSpPr/>
                <p:nvPr/>
              </p:nvSpPr>
              <p:spPr>
                <a:xfrm>
                  <a:off x="7068754" y="4612178"/>
                  <a:ext cx="1742103" cy="968879"/>
                </a:xfrm>
                <a:prstGeom prst="roundRect">
                  <a:avLst/>
                </a:prstGeom>
                <a:solidFill>
                  <a:schemeClr val="accent6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7" name="TextBox 126">
                  <a:extLst>
                    <a:ext uri="{FF2B5EF4-FFF2-40B4-BE49-F238E27FC236}">
                      <a16:creationId xmlns:a16="http://schemas.microsoft.com/office/drawing/2014/main" id="{DE51D758-3F55-DC4E-B684-7DA26D1B78CE}"/>
                    </a:ext>
                  </a:extLst>
                </p:cNvPr>
                <p:cNvSpPr txBox="1"/>
                <p:nvPr/>
              </p:nvSpPr>
              <p:spPr>
                <a:xfrm>
                  <a:off x="7669336" y="4628266"/>
                  <a:ext cx="958742" cy="27902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200">
                      <a:solidFill>
                        <a:schemeClr val="bg1"/>
                      </a:solidFill>
                      <a:latin typeface="Inconsolata Medium" charset="0"/>
                      <a:ea typeface="Inconsolata Medium" charset="0"/>
                      <a:cs typeface="Inconsolata Medium" charset="0"/>
                    </a:rPr>
                    <a:t>MC</a:t>
                  </a:r>
                  <a:endParaRPr lang="en-US" sz="2200" dirty="0">
                    <a:solidFill>
                      <a:schemeClr val="bg1"/>
                    </a:solidFill>
                    <a:latin typeface="Inconsolata Medium" charset="0"/>
                    <a:ea typeface="Inconsolata Medium" charset="0"/>
                    <a:cs typeface="Inconsolata Medium" charset="0"/>
                  </a:endParaRPr>
                </a:p>
              </p:txBody>
            </p:sp>
          </p:grpSp>
          <p:pic>
            <p:nvPicPr>
              <p:cNvPr id="125" name="Picture 124">
                <a:extLst>
                  <a:ext uri="{FF2B5EF4-FFF2-40B4-BE49-F238E27FC236}">
                    <a16:creationId xmlns:a16="http://schemas.microsoft.com/office/drawing/2014/main" id="{CEF643FE-D2DA-1B44-9F1D-FAB687B61F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33712" y="3997077"/>
                <a:ext cx="644230" cy="574764"/>
              </a:xfrm>
              <a:prstGeom prst="rect">
                <a:avLst/>
              </a:prstGeom>
            </p:spPr>
          </p:pic>
        </p:grp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F60A8A60-3942-DB42-A995-5B80DFC8E2FF}"/>
                </a:ext>
              </a:extLst>
            </p:cNvPr>
            <p:cNvCxnSpPr/>
            <p:nvPr/>
          </p:nvCxnSpPr>
          <p:spPr>
            <a:xfrm flipH="1">
              <a:off x="2265096" y="4450175"/>
              <a:ext cx="17427" cy="525366"/>
            </a:xfrm>
            <a:prstGeom prst="straightConnector1">
              <a:avLst/>
            </a:prstGeom>
            <a:ln w="66675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F973934D-777B-8F4E-88C6-1935C2C7D6F7}"/>
                </a:ext>
              </a:extLst>
            </p:cNvPr>
            <p:cNvGrpSpPr/>
            <p:nvPr/>
          </p:nvGrpSpPr>
          <p:grpSpPr>
            <a:xfrm>
              <a:off x="1591119" y="5483226"/>
              <a:ext cx="1056160" cy="610977"/>
              <a:chOff x="7989565" y="2206064"/>
              <a:chExt cx="2649647" cy="1532793"/>
            </a:xfrm>
          </p:grpSpPr>
          <p:grpSp>
            <p:nvGrpSpPr>
              <p:cNvPr id="71" name="Group 70">
                <a:extLst>
                  <a:ext uri="{FF2B5EF4-FFF2-40B4-BE49-F238E27FC236}">
                    <a16:creationId xmlns:a16="http://schemas.microsoft.com/office/drawing/2014/main" id="{80B6E9FA-821F-484F-8BA9-1798FF95D3EB}"/>
                  </a:ext>
                </a:extLst>
              </p:cNvPr>
              <p:cNvGrpSpPr/>
              <p:nvPr/>
            </p:nvGrpSpPr>
            <p:grpSpPr>
              <a:xfrm>
                <a:off x="7989565" y="2206064"/>
                <a:ext cx="2649647" cy="1532793"/>
                <a:chOff x="4437802" y="2295143"/>
                <a:chExt cx="2565113" cy="1483893"/>
              </a:xfrm>
            </p:grpSpPr>
            <p:cxnSp>
              <p:nvCxnSpPr>
                <p:cNvPr id="94" name="Straight Arrow Connector 93">
                  <a:extLst>
                    <a:ext uri="{FF2B5EF4-FFF2-40B4-BE49-F238E27FC236}">
                      <a16:creationId xmlns:a16="http://schemas.microsoft.com/office/drawing/2014/main" id="{E5F5CBA3-5FE9-7044-B96F-78E26492D9D9}"/>
                    </a:ext>
                  </a:extLst>
                </p:cNvPr>
                <p:cNvCxnSpPr/>
                <p:nvPr/>
              </p:nvCxnSpPr>
              <p:spPr>
                <a:xfrm>
                  <a:off x="6221474" y="3037091"/>
                  <a:ext cx="781441" cy="0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</p:cxnSp>
            <p:cxnSp>
              <p:nvCxnSpPr>
                <p:cNvPr id="95" name="Straight Arrow Connector 94">
                  <a:extLst>
                    <a:ext uri="{FF2B5EF4-FFF2-40B4-BE49-F238E27FC236}">
                      <a16:creationId xmlns:a16="http://schemas.microsoft.com/office/drawing/2014/main" id="{4643A500-2AF8-CA4A-83ED-2274A27DF2D1}"/>
                    </a:ext>
                  </a:extLst>
                </p:cNvPr>
                <p:cNvCxnSpPr/>
                <p:nvPr/>
              </p:nvCxnSpPr>
              <p:spPr>
                <a:xfrm>
                  <a:off x="4608575" y="2380530"/>
                  <a:ext cx="1922918" cy="656560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</p:cxnSp>
            <p:cxnSp>
              <p:nvCxnSpPr>
                <p:cNvPr id="97" name="Straight Arrow Connector 96">
                  <a:extLst>
                    <a:ext uri="{FF2B5EF4-FFF2-40B4-BE49-F238E27FC236}">
                      <a16:creationId xmlns:a16="http://schemas.microsoft.com/office/drawing/2014/main" id="{14C6D01C-B2C3-D645-8320-CD215E576B45}"/>
                    </a:ext>
                  </a:extLst>
                </p:cNvPr>
                <p:cNvCxnSpPr/>
                <p:nvPr/>
              </p:nvCxnSpPr>
              <p:spPr>
                <a:xfrm>
                  <a:off x="4608575" y="2708810"/>
                  <a:ext cx="1922918" cy="328280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</p:cxnSp>
            <p:cxnSp>
              <p:nvCxnSpPr>
                <p:cNvPr id="98" name="Straight Arrow Connector 97">
                  <a:extLst>
                    <a:ext uri="{FF2B5EF4-FFF2-40B4-BE49-F238E27FC236}">
                      <a16:creationId xmlns:a16="http://schemas.microsoft.com/office/drawing/2014/main" id="{19A98BBF-E437-8E41-9CCC-F0584BE887AF}"/>
                    </a:ext>
                  </a:extLst>
                </p:cNvPr>
                <p:cNvCxnSpPr/>
                <p:nvPr/>
              </p:nvCxnSpPr>
              <p:spPr>
                <a:xfrm>
                  <a:off x="4608575" y="3037089"/>
                  <a:ext cx="1922918" cy="1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</p:cxnSp>
            <p:cxnSp>
              <p:nvCxnSpPr>
                <p:cNvPr id="115" name="Straight Arrow Connector 114">
                  <a:extLst>
                    <a:ext uri="{FF2B5EF4-FFF2-40B4-BE49-F238E27FC236}">
                      <a16:creationId xmlns:a16="http://schemas.microsoft.com/office/drawing/2014/main" id="{871F9DC4-D227-6C48-9D78-0CE1B1ACA412}"/>
                    </a:ext>
                  </a:extLst>
                </p:cNvPr>
                <p:cNvCxnSpPr/>
                <p:nvPr/>
              </p:nvCxnSpPr>
              <p:spPr>
                <a:xfrm flipV="1">
                  <a:off x="4608575" y="3037090"/>
                  <a:ext cx="1922918" cy="328279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</p:cxnSp>
            <p:cxnSp>
              <p:nvCxnSpPr>
                <p:cNvPr id="116" name="Straight Arrow Connector 115">
                  <a:extLst>
                    <a:ext uri="{FF2B5EF4-FFF2-40B4-BE49-F238E27FC236}">
                      <a16:creationId xmlns:a16="http://schemas.microsoft.com/office/drawing/2014/main" id="{6C3A50A1-CD35-3E4A-A41A-43481E0D9DF5}"/>
                    </a:ext>
                  </a:extLst>
                </p:cNvPr>
                <p:cNvCxnSpPr/>
                <p:nvPr/>
              </p:nvCxnSpPr>
              <p:spPr>
                <a:xfrm flipV="1">
                  <a:off x="4608575" y="3037090"/>
                  <a:ext cx="1922918" cy="656560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</p:cxnSp>
            <p:sp>
              <p:nvSpPr>
                <p:cNvPr id="117" name="Oval 116">
                  <a:extLst>
                    <a:ext uri="{FF2B5EF4-FFF2-40B4-BE49-F238E27FC236}">
                      <a16:creationId xmlns:a16="http://schemas.microsoft.com/office/drawing/2014/main" id="{F166EEBB-EEA5-5249-9F5F-B82F237486C3}"/>
                    </a:ext>
                  </a:extLst>
                </p:cNvPr>
                <p:cNvSpPr/>
                <p:nvPr/>
              </p:nvSpPr>
              <p:spPr>
                <a:xfrm>
                  <a:off x="5121690" y="2390319"/>
                  <a:ext cx="1293541" cy="1293541"/>
                </a:xfrm>
                <a:prstGeom prst="ellipse">
                  <a:avLst/>
                </a:prstGeom>
                <a:solidFill>
                  <a:schemeClr val="bg1"/>
                </a:solidFill>
                <a:ln w="28575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black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grpSp>
              <p:nvGrpSpPr>
                <p:cNvPr id="118" name="Group 117">
                  <a:extLst>
                    <a:ext uri="{FF2B5EF4-FFF2-40B4-BE49-F238E27FC236}">
                      <a16:creationId xmlns:a16="http://schemas.microsoft.com/office/drawing/2014/main" id="{336A10C9-CCEE-9047-AFAE-09AE204A7542}"/>
                    </a:ext>
                  </a:extLst>
                </p:cNvPr>
                <p:cNvGrpSpPr/>
                <p:nvPr/>
              </p:nvGrpSpPr>
              <p:grpSpPr>
                <a:xfrm>
                  <a:off x="4437802" y="2295143"/>
                  <a:ext cx="170773" cy="1483893"/>
                  <a:chOff x="4461603" y="726948"/>
                  <a:chExt cx="228600" cy="1986366"/>
                </a:xfrm>
              </p:grpSpPr>
              <p:sp>
                <p:nvSpPr>
                  <p:cNvPr id="119" name="Oval 118">
                    <a:extLst>
                      <a:ext uri="{FF2B5EF4-FFF2-40B4-BE49-F238E27FC236}">
                        <a16:creationId xmlns:a16="http://schemas.microsoft.com/office/drawing/2014/main" id="{3BDAD9D0-2C26-594A-A080-4F95AC7E4C07}"/>
                      </a:ext>
                    </a:extLst>
                  </p:cNvPr>
                  <p:cNvSpPr/>
                  <p:nvPr/>
                </p:nvSpPr>
                <p:spPr>
                  <a:xfrm>
                    <a:off x="4461603" y="726948"/>
                    <a:ext cx="228600" cy="228600"/>
                  </a:xfrm>
                  <a:prstGeom prst="ellipse">
                    <a:avLst/>
                  </a:prstGeom>
                  <a:ln w="28575"/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09585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600">
                      <a:solidFill>
                        <a:prstClr val="white"/>
                      </a:solidFill>
                      <a:latin typeface="Helvetica Neue" charset="0"/>
                      <a:ea typeface="Helvetica Neue" charset="0"/>
                      <a:cs typeface="Helvetica Neue" charset="0"/>
                    </a:endParaRPr>
                  </a:p>
                </p:txBody>
              </p:sp>
              <p:sp>
                <p:nvSpPr>
                  <p:cNvPr id="120" name="Oval 119">
                    <a:extLst>
                      <a:ext uri="{FF2B5EF4-FFF2-40B4-BE49-F238E27FC236}">
                        <a16:creationId xmlns:a16="http://schemas.microsoft.com/office/drawing/2014/main" id="{CE353CED-5DAC-4B42-9856-8637F367DAD2}"/>
                      </a:ext>
                    </a:extLst>
                  </p:cNvPr>
                  <p:cNvSpPr/>
                  <p:nvPr/>
                </p:nvSpPr>
                <p:spPr>
                  <a:xfrm>
                    <a:off x="4461603" y="1605830"/>
                    <a:ext cx="228600" cy="228600"/>
                  </a:xfrm>
                  <a:prstGeom prst="ellipse">
                    <a:avLst/>
                  </a:prstGeom>
                  <a:ln w="28575"/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09585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600">
                      <a:solidFill>
                        <a:prstClr val="white"/>
                      </a:solidFill>
                      <a:latin typeface="Helvetica Neue" charset="0"/>
                      <a:ea typeface="Helvetica Neue" charset="0"/>
                      <a:cs typeface="Helvetica Neue" charset="0"/>
                    </a:endParaRPr>
                  </a:p>
                </p:txBody>
              </p:sp>
              <p:sp>
                <p:nvSpPr>
                  <p:cNvPr id="121" name="Oval 120">
                    <a:extLst>
                      <a:ext uri="{FF2B5EF4-FFF2-40B4-BE49-F238E27FC236}">
                        <a16:creationId xmlns:a16="http://schemas.microsoft.com/office/drawing/2014/main" id="{4B38CC71-464E-BC40-863F-DD454A01CC1D}"/>
                      </a:ext>
                    </a:extLst>
                  </p:cNvPr>
                  <p:cNvSpPr/>
                  <p:nvPr/>
                </p:nvSpPr>
                <p:spPr>
                  <a:xfrm>
                    <a:off x="4461603" y="2045271"/>
                    <a:ext cx="228600" cy="228600"/>
                  </a:xfrm>
                  <a:prstGeom prst="ellipse">
                    <a:avLst/>
                  </a:prstGeom>
                  <a:ln w="28575"/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09585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600">
                      <a:solidFill>
                        <a:prstClr val="white"/>
                      </a:solidFill>
                      <a:latin typeface="Helvetica Neue" charset="0"/>
                      <a:ea typeface="Helvetica Neue" charset="0"/>
                      <a:cs typeface="Helvetica Neue" charset="0"/>
                    </a:endParaRPr>
                  </a:p>
                </p:txBody>
              </p:sp>
              <p:sp>
                <p:nvSpPr>
                  <p:cNvPr id="122" name="Oval 121">
                    <a:extLst>
                      <a:ext uri="{FF2B5EF4-FFF2-40B4-BE49-F238E27FC236}">
                        <a16:creationId xmlns:a16="http://schemas.microsoft.com/office/drawing/2014/main" id="{26E2B722-179E-034F-B891-5CCD126BDD8E}"/>
                      </a:ext>
                    </a:extLst>
                  </p:cNvPr>
                  <p:cNvSpPr/>
                  <p:nvPr/>
                </p:nvSpPr>
                <p:spPr>
                  <a:xfrm>
                    <a:off x="4461603" y="2484714"/>
                    <a:ext cx="228600" cy="228600"/>
                  </a:xfrm>
                  <a:prstGeom prst="ellipse">
                    <a:avLst/>
                  </a:prstGeom>
                  <a:ln w="28575"/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09585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600">
                      <a:solidFill>
                        <a:prstClr val="white"/>
                      </a:solidFill>
                      <a:latin typeface="Helvetica Neue" charset="0"/>
                      <a:ea typeface="Helvetica Neue" charset="0"/>
                      <a:cs typeface="Helvetica Neue" charset="0"/>
                    </a:endParaRPr>
                  </a:p>
                </p:txBody>
              </p:sp>
              <p:sp>
                <p:nvSpPr>
                  <p:cNvPr id="123" name="Oval 122">
                    <a:extLst>
                      <a:ext uri="{FF2B5EF4-FFF2-40B4-BE49-F238E27FC236}">
                        <a16:creationId xmlns:a16="http://schemas.microsoft.com/office/drawing/2014/main" id="{78AC0363-F897-BD4B-911D-8414DF97257F}"/>
                      </a:ext>
                    </a:extLst>
                  </p:cNvPr>
                  <p:cNvSpPr/>
                  <p:nvPr/>
                </p:nvSpPr>
                <p:spPr>
                  <a:xfrm>
                    <a:off x="4461603" y="1166389"/>
                    <a:ext cx="228600" cy="228600"/>
                  </a:xfrm>
                  <a:prstGeom prst="ellipse">
                    <a:avLst/>
                  </a:prstGeom>
                  <a:ln w="28575"/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09585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600">
                      <a:solidFill>
                        <a:prstClr val="white"/>
                      </a:solidFill>
                      <a:latin typeface="Helvetica Neue" charset="0"/>
                      <a:ea typeface="Helvetica Neue" charset="0"/>
                      <a:cs typeface="Helvetica Neue" charset="0"/>
                    </a:endParaRPr>
                  </a:p>
                </p:txBody>
              </p:sp>
            </p:grpSp>
          </p:grpSp>
          <p:pic>
            <p:nvPicPr>
              <p:cNvPr id="77" name="Picture 76">
                <a:extLst>
                  <a:ext uri="{FF2B5EF4-FFF2-40B4-BE49-F238E27FC236}">
                    <a16:creationId xmlns:a16="http://schemas.microsoft.com/office/drawing/2014/main" id="{845DB2B3-DBBB-4D40-ABCF-06F8F5D31F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821090" y="2637032"/>
                <a:ext cx="1102291" cy="586325"/>
              </a:xfrm>
              <a:prstGeom prst="rect">
                <a:avLst/>
              </a:prstGeom>
            </p:spPr>
          </p:pic>
        </p:grpSp>
      </p:grp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B94AC19A-15D4-9D44-9348-353F716DCA0E}"/>
              </a:ext>
            </a:extLst>
          </p:cNvPr>
          <p:cNvGrpSpPr/>
          <p:nvPr/>
        </p:nvGrpSpPr>
        <p:grpSpPr>
          <a:xfrm>
            <a:off x="3572793" y="4500975"/>
            <a:ext cx="1542405" cy="1785818"/>
            <a:chOff x="1413793" y="4450175"/>
            <a:chExt cx="1542405" cy="1785818"/>
          </a:xfrm>
        </p:grpSpPr>
        <p:grpSp>
          <p:nvGrpSpPr>
            <p:cNvPr id="129" name="Group 128">
              <a:extLst>
                <a:ext uri="{FF2B5EF4-FFF2-40B4-BE49-F238E27FC236}">
                  <a16:creationId xmlns:a16="http://schemas.microsoft.com/office/drawing/2014/main" id="{43BDD09F-EDDF-0A4E-8074-819280552B89}"/>
                </a:ext>
              </a:extLst>
            </p:cNvPr>
            <p:cNvGrpSpPr/>
            <p:nvPr/>
          </p:nvGrpSpPr>
          <p:grpSpPr>
            <a:xfrm>
              <a:off x="1413793" y="4856525"/>
              <a:ext cx="1542405" cy="1379468"/>
              <a:chOff x="1528539" y="3997077"/>
              <a:chExt cx="1766329" cy="1543280"/>
            </a:xfrm>
          </p:grpSpPr>
          <p:grpSp>
            <p:nvGrpSpPr>
              <p:cNvPr id="163" name="Group 162">
                <a:extLst>
                  <a:ext uri="{FF2B5EF4-FFF2-40B4-BE49-F238E27FC236}">
                    <a16:creationId xmlns:a16="http://schemas.microsoft.com/office/drawing/2014/main" id="{F3E2C1A7-B0AB-A64D-8A82-094B4B15AFBA}"/>
                  </a:ext>
                </a:extLst>
              </p:cNvPr>
              <p:cNvGrpSpPr/>
              <p:nvPr/>
            </p:nvGrpSpPr>
            <p:grpSpPr>
              <a:xfrm>
                <a:off x="1528539" y="4044171"/>
                <a:ext cx="1766329" cy="1496186"/>
                <a:chOff x="7068754" y="4612178"/>
                <a:chExt cx="1742103" cy="968879"/>
              </a:xfrm>
            </p:grpSpPr>
            <p:sp>
              <p:nvSpPr>
                <p:cNvPr id="165" name="Rounded Rectangle 164">
                  <a:extLst>
                    <a:ext uri="{FF2B5EF4-FFF2-40B4-BE49-F238E27FC236}">
                      <a16:creationId xmlns:a16="http://schemas.microsoft.com/office/drawing/2014/main" id="{708B6A7D-CB01-1A4C-938D-E9646D721A4C}"/>
                    </a:ext>
                  </a:extLst>
                </p:cNvPr>
                <p:cNvSpPr/>
                <p:nvPr/>
              </p:nvSpPr>
              <p:spPr>
                <a:xfrm>
                  <a:off x="7068754" y="4612178"/>
                  <a:ext cx="1742103" cy="968879"/>
                </a:xfrm>
                <a:prstGeom prst="roundRect">
                  <a:avLst/>
                </a:prstGeom>
                <a:solidFill>
                  <a:schemeClr val="accent6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" name="TextBox 165">
                  <a:extLst>
                    <a:ext uri="{FF2B5EF4-FFF2-40B4-BE49-F238E27FC236}">
                      <a16:creationId xmlns:a16="http://schemas.microsoft.com/office/drawing/2014/main" id="{453E3E5C-F120-4546-9CA7-314E11D72137}"/>
                    </a:ext>
                  </a:extLst>
                </p:cNvPr>
                <p:cNvSpPr txBox="1"/>
                <p:nvPr/>
              </p:nvSpPr>
              <p:spPr>
                <a:xfrm>
                  <a:off x="7669336" y="4628266"/>
                  <a:ext cx="958742" cy="27902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200">
                      <a:solidFill>
                        <a:schemeClr val="bg1"/>
                      </a:solidFill>
                      <a:latin typeface="Inconsolata Medium" charset="0"/>
                      <a:ea typeface="Inconsolata Medium" charset="0"/>
                      <a:cs typeface="Inconsolata Medium" charset="0"/>
                    </a:rPr>
                    <a:t>MC</a:t>
                  </a:r>
                  <a:endParaRPr lang="en-US" sz="2200" dirty="0">
                    <a:solidFill>
                      <a:schemeClr val="bg1"/>
                    </a:solidFill>
                    <a:latin typeface="Inconsolata Medium" charset="0"/>
                    <a:ea typeface="Inconsolata Medium" charset="0"/>
                    <a:cs typeface="Inconsolata Medium" charset="0"/>
                  </a:endParaRPr>
                </a:p>
              </p:txBody>
            </p:sp>
          </p:grpSp>
          <p:pic>
            <p:nvPicPr>
              <p:cNvPr id="164" name="Picture 163">
                <a:extLst>
                  <a:ext uri="{FF2B5EF4-FFF2-40B4-BE49-F238E27FC236}">
                    <a16:creationId xmlns:a16="http://schemas.microsoft.com/office/drawing/2014/main" id="{36D09E1C-0419-5740-B61D-68D8845806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33712" y="3997077"/>
                <a:ext cx="644230" cy="574764"/>
              </a:xfrm>
              <a:prstGeom prst="rect">
                <a:avLst/>
              </a:prstGeom>
            </p:spPr>
          </p:pic>
        </p:grpSp>
        <p:cxnSp>
          <p:nvCxnSpPr>
            <p:cNvPr id="130" name="Straight Arrow Connector 129">
              <a:extLst>
                <a:ext uri="{FF2B5EF4-FFF2-40B4-BE49-F238E27FC236}">
                  <a16:creationId xmlns:a16="http://schemas.microsoft.com/office/drawing/2014/main" id="{07BBF87A-7A93-0247-BF63-BDDFCE0DFC23}"/>
                </a:ext>
              </a:extLst>
            </p:cNvPr>
            <p:cNvCxnSpPr/>
            <p:nvPr/>
          </p:nvCxnSpPr>
          <p:spPr>
            <a:xfrm flipH="1">
              <a:off x="2265096" y="4450175"/>
              <a:ext cx="17427" cy="525366"/>
            </a:xfrm>
            <a:prstGeom prst="straightConnector1">
              <a:avLst/>
            </a:prstGeom>
            <a:ln w="66675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E951B2CA-0B7F-474B-9F9A-2989DC046194}"/>
                </a:ext>
              </a:extLst>
            </p:cNvPr>
            <p:cNvGrpSpPr/>
            <p:nvPr/>
          </p:nvGrpSpPr>
          <p:grpSpPr>
            <a:xfrm>
              <a:off x="1591119" y="5483226"/>
              <a:ext cx="1056160" cy="610977"/>
              <a:chOff x="7989565" y="2206064"/>
              <a:chExt cx="2649647" cy="1532793"/>
            </a:xfrm>
          </p:grpSpPr>
          <p:grpSp>
            <p:nvGrpSpPr>
              <p:cNvPr id="132" name="Group 131">
                <a:extLst>
                  <a:ext uri="{FF2B5EF4-FFF2-40B4-BE49-F238E27FC236}">
                    <a16:creationId xmlns:a16="http://schemas.microsoft.com/office/drawing/2014/main" id="{4C401DE7-0F4C-C843-8CFB-A3B399ADF15D}"/>
                  </a:ext>
                </a:extLst>
              </p:cNvPr>
              <p:cNvGrpSpPr/>
              <p:nvPr/>
            </p:nvGrpSpPr>
            <p:grpSpPr>
              <a:xfrm>
                <a:off x="7989565" y="2206064"/>
                <a:ext cx="2649647" cy="1532793"/>
                <a:chOff x="4437802" y="2295143"/>
                <a:chExt cx="2565113" cy="1483893"/>
              </a:xfrm>
            </p:grpSpPr>
            <p:cxnSp>
              <p:nvCxnSpPr>
                <p:cNvPr id="134" name="Straight Arrow Connector 133">
                  <a:extLst>
                    <a:ext uri="{FF2B5EF4-FFF2-40B4-BE49-F238E27FC236}">
                      <a16:creationId xmlns:a16="http://schemas.microsoft.com/office/drawing/2014/main" id="{9B29959A-CCDA-4A48-9F52-71C136775717}"/>
                    </a:ext>
                  </a:extLst>
                </p:cNvPr>
                <p:cNvCxnSpPr/>
                <p:nvPr/>
              </p:nvCxnSpPr>
              <p:spPr>
                <a:xfrm>
                  <a:off x="6221474" y="3037091"/>
                  <a:ext cx="781441" cy="0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</p:cxnSp>
            <p:cxnSp>
              <p:nvCxnSpPr>
                <p:cNvPr id="135" name="Straight Arrow Connector 134">
                  <a:extLst>
                    <a:ext uri="{FF2B5EF4-FFF2-40B4-BE49-F238E27FC236}">
                      <a16:creationId xmlns:a16="http://schemas.microsoft.com/office/drawing/2014/main" id="{CCF70FEE-1073-A44B-8612-894EA99CA3AD}"/>
                    </a:ext>
                  </a:extLst>
                </p:cNvPr>
                <p:cNvCxnSpPr/>
                <p:nvPr/>
              </p:nvCxnSpPr>
              <p:spPr>
                <a:xfrm>
                  <a:off x="4608575" y="2380530"/>
                  <a:ext cx="1922918" cy="656560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</p:cxnSp>
            <p:cxnSp>
              <p:nvCxnSpPr>
                <p:cNvPr id="136" name="Straight Arrow Connector 135">
                  <a:extLst>
                    <a:ext uri="{FF2B5EF4-FFF2-40B4-BE49-F238E27FC236}">
                      <a16:creationId xmlns:a16="http://schemas.microsoft.com/office/drawing/2014/main" id="{89D2CAD9-5CF6-844B-890A-7BE4181D6FB1}"/>
                    </a:ext>
                  </a:extLst>
                </p:cNvPr>
                <p:cNvCxnSpPr/>
                <p:nvPr/>
              </p:nvCxnSpPr>
              <p:spPr>
                <a:xfrm>
                  <a:off x="4608575" y="2708810"/>
                  <a:ext cx="1922918" cy="328280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</p:cxnSp>
            <p:cxnSp>
              <p:nvCxnSpPr>
                <p:cNvPr id="137" name="Straight Arrow Connector 136">
                  <a:extLst>
                    <a:ext uri="{FF2B5EF4-FFF2-40B4-BE49-F238E27FC236}">
                      <a16:creationId xmlns:a16="http://schemas.microsoft.com/office/drawing/2014/main" id="{8FA53B3F-58E7-5D43-94C0-DB273C459D7D}"/>
                    </a:ext>
                  </a:extLst>
                </p:cNvPr>
                <p:cNvCxnSpPr/>
                <p:nvPr/>
              </p:nvCxnSpPr>
              <p:spPr>
                <a:xfrm>
                  <a:off x="4608575" y="3037089"/>
                  <a:ext cx="1922918" cy="1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</p:cxnSp>
            <p:cxnSp>
              <p:nvCxnSpPr>
                <p:cNvPr id="154" name="Straight Arrow Connector 153">
                  <a:extLst>
                    <a:ext uri="{FF2B5EF4-FFF2-40B4-BE49-F238E27FC236}">
                      <a16:creationId xmlns:a16="http://schemas.microsoft.com/office/drawing/2014/main" id="{841F9317-93C5-444E-8C9C-EEE4FCBACCD0}"/>
                    </a:ext>
                  </a:extLst>
                </p:cNvPr>
                <p:cNvCxnSpPr/>
                <p:nvPr/>
              </p:nvCxnSpPr>
              <p:spPr>
                <a:xfrm flipV="1">
                  <a:off x="4608575" y="3037090"/>
                  <a:ext cx="1922918" cy="328279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</p:cxnSp>
            <p:cxnSp>
              <p:nvCxnSpPr>
                <p:cNvPr id="155" name="Straight Arrow Connector 154">
                  <a:extLst>
                    <a:ext uri="{FF2B5EF4-FFF2-40B4-BE49-F238E27FC236}">
                      <a16:creationId xmlns:a16="http://schemas.microsoft.com/office/drawing/2014/main" id="{D690B3CC-721A-BD45-B157-6222B8B3DAA2}"/>
                    </a:ext>
                  </a:extLst>
                </p:cNvPr>
                <p:cNvCxnSpPr/>
                <p:nvPr/>
              </p:nvCxnSpPr>
              <p:spPr>
                <a:xfrm flipV="1">
                  <a:off x="4608575" y="3037090"/>
                  <a:ext cx="1922918" cy="656560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</p:cxnSp>
            <p:sp>
              <p:nvSpPr>
                <p:cNvPr id="156" name="Oval 155">
                  <a:extLst>
                    <a:ext uri="{FF2B5EF4-FFF2-40B4-BE49-F238E27FC236}">
                      <a16:creationId xmlns:a16="http://schemas.microsoft.com/office/drawing/2014/main" id="{F031378D-2298-5940-B9E5-8C59A3343F4D}"/>
                    </a:ext>
                  </a:extLst>
                </p:cNvPr>
                <p:cNvSpPr/>
                <p:nvPr/>
              </p:nvSpPr>
              <p:spPr>
                <a:xfrm>
                  <a:off x="5121690" y="2390319"/>
                  <a:ext cx="1293541" cy="1293541"/>
                </a:xfrm>
                <a:prstGeom prst="ellipse">
                  <a:avLst/>
                </a:prstGeom>
                <a:solidFill>
                  <a:schemeClr val="bg1"/>
                </a:solidFill>
                <a:ln w="28575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 defTabSz="60958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>
                    <a:solidFill>
                      <a:prstClr val="black"/>
                    </a:solidFill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grpSp>
              <p:nvGrpSpPr>
                <p:cNvPr id="157" name="Group 156">
                  <a:extLst>
                    <a:ext uri="{FF2B5EF4-FFF2-40B4-BE49-F238E27FC236}">
                      <a16:creationId xmlns:a16="http://schemas.microsoft.com/office/drawing/2014/main" id="{76767A2A-90E3-224E-9BF4-651F2C09F3C4}"/>
                    </a:ext>
                  </a:extLst>
                </p:cNvPr>
                <p:cNvGrpSpPr/>
                <p:nvPr/>
              </p:nvGrpSpPr>
              <p:grpSpPr>
                <a:xfrm>
                  <a:off x="4437802" y="2295143"/>
                  <a:ext cx="170773" cy="1483893"/>
                  <a:chOff x="4461603" y="726948"/>
                  <a:chExt cx="228600" cy="1986366"/>
                </a:xfrm>
              </p:grpSpPr>
              <p:sp>
                <p:nvSpPr>
                  <p:cNvPr id="158" name="Oval 157">
                    <a:extLst>
                      <a:ext uri="{FF2B5EF4-FFF2-40B4-BE49-F238E27FC236}">
                        <a16:creationId xmlns:a16="http://schemas.microsoft.com/office/drawing/2014/main" id="{BE9A5043-49A4-F54F-A44B-1CBBF7EC9AF9}"/>
                      </a:ext>
                    </a:extLst>
                  </p:cNvPr>
                  <p:cNvSpPr/>
                  <p:nvPr/>
                </p:nvSpPr>
                <p:spPr>
                  <a:xfrm>
                    <a:off x="4461603" y="726948"/>
                    <a:ext cx="228600" cy="228600"/>
                  </a:xfrm>
                  <a:prstGeom prst="ellipse">
                    <a:avLst/>
                  </a:prstGeom>
                  <a:ln w="28575"/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09585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600">
                      <a:solidFill>
                        <a:prstClr val="white"/>
                      </a:solidFill>
                      <a:latin typeface="Helvetica Neue" charset="0"/>
                      <a:ea typeface="Helvetica Neue" charset="0"/>
                      <a:cs typeface="Helvetica Neue" charset="0"/>
                    </a:endParaRPr>
                  </a:p>
                </p:txBody>
              </p:sp>
              <p:sp>
                <p:nvSpPr>
                  <p:cNvPr id="159" name="Oval 158">
                    <a:extLst>
                      <a:ext uri="{FF2B5EF4-FFF2-40B4-BE49-F238E27FC236}">
                        <a16:creationId xmlns:a16="http://schemas.microsoft.com/office/drawing/2014/main" id="{9BA06532-ED75-4A4C-BCBF-EC2ECFF9E804}"/>
                      </a:ext>
                    </a:extLst>
                  </p:cNvPr>
                  <p:cNvSpPr/>
                  <p:nvPr/>
                </p:nvSpPr>
                <p:spPr>
                  <a:xfrm>
                    <a:off x="4461603" y="1605830"/>
                    <a:ext cx="228600" cy="228600"/>
                  </a:xfrm>
                  <a:prstGeom prst="ellipse">
                    <a:avLst/>
                  </a:prstGeom>
                  <a:ln w="28575"/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09585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600">
                      <a:solidFill>
                        <a:prstClr val="white"/>
                      </a:solidFill>
                      <a:latin typeface="Helvetica Neue" charset="0"/>
                      <a:ea typeface="Helvetica Neue" charset="0"/>
                      <a:cs typeface="Helvetica Neue" charset="0"/>
                    </a:endParaRPr>
                  </a:p>
                </p:txBody>
              </p:sp>
              <p:sp>
                <p:nvSpPr>
                  <p:cNvPr id="160" name="Oval 159">
                    <a:extLst>
                      <a:ext uri="{FF2B5EF4-FFF2-40B4-BE49-F238E27FC236}">
                        <a16:creationId xmlns:a16="http://schemas.microsoft.com/office/drawing/2014/main" id="{92ABABB4-5E19-3749-8B01-C4CC36CC144D}"/>
                      </a:ext>
                    </a:extLst>
                  </p:cNvPr>
                  <p:cNvSpPr/>
                  <p:nvPr/>
                </p:nvSpPr>
                <p:spPr>
                  <a:xfrm>
                    <a:off x="4461603" y="2045271"/>
                    <a:ext cx="228600" cy="228600"/>
                  </a:xfrm>
                  <a:prstGeom prst="ellipse">
                    <a:avLst/>
                  </a:prstGeom>
                  <a:ln w="28575"/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09585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600">
                      <a:solidFill>
                        <a:prstClr val="white"/>
                      </a:solidFill>
                      <a:latin typeface="Helvetica Neue" charset="0"/>
                      <a:ea typeface="Helvetica Neue" charset="0"/>
                      <a:cs typeface="Helvetica Neue" charset="0"/>
                    </a:endParaRPr>
                  </a:p>
                </p:txBody>
              </p:sp>
              <p:sp>
                <p:nvSpPr>
                  <p:cNvPr id="161" name="Oval 160">
                    <a:extLst>
                      <a:ext uri="{FF2B5EF4-FFF2-40B4-BE49-F238E27FC236}">
                        <a16:creationId xmlns:a16="http://schemas.microsoft.com/office/drawing/2014/main" id="{2972C3AA-035B-6D4F-8601-8167487A2215}"/>
                      </a:ext>
                    </a:extLst>
                  </p:cNvPr>
                  <p:cNvSpPr/>
                  <p:nvPr/>
                </p:nvSpPr>
                <p:spPr>
                  <a:xfrm>
                    <a:off x="4461603" y="2484714"/>
                    <a:ext cx="228600" cy="228600"/>
                  </a:xfrm>
                  <a:prstGeom prst="ellipse">
                    <a:avLst/>
                  </a:prstGeom>
                  <a:ln w="28575"/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09585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600">
                      <a:solidFill>
                        <a:prstClr val="white"/>
                      </a:solidFill>
                      <a:latin typeface="Helvetica Neue" charset="0"/>
                      <a:ea typeface="Helvetica Neue" charset="0"/>
                      <a:cs typeface="Helvetica Neue" charset="0"/>
                    </a:endParaRPr>
                  </a:p>
                </p:txBody>
              </p:sp>
              <p:sp>
                <p:nvSpPr>
                  <p:cNvPr id="162" name="Oval 161">
                    <a:extLst>
                      <a:ext uri="{FF2B5EF4-FFF2-40B4-BE49-F238E27FC236}">
                        <a16:creationId xmlns:a16="http://schemas.microsoft.com/office/drawing/2014/main" id="{18FBAB14-5BC9-1344-A786-8A14A3440C69}"/>
                      </a:ext>
                    </a:extLst>
                  </p:cNvPr>
                  <p:cNvSpPr/>
                  <p:nvPr/>
                </p:nvSpPr>
                <p:spPr>
                  <a:xfrm>
                    <a:off x="4461603" y="1166389"/>
                    <a:ext cx="228600" cy="228600"/>
                  </a:xfrm>
                  <a:prstGeom prst="ellipse">
                    <a:avLst/>
                  </a:prstGeom>
                  <a:ln w="28575"/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09585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600">
                      <a:solidFill>
                        <a:prstClr val="white"/>
                      </a:solidFill>
                      <a:latin typeface="Helvetica Neue" charset="0"/>
                      <a:ea typeface="Helvetica Neue" charset="0"/>
                      <a:cs typeface="Helvetica Neue" charset="0"/>
                    </a:endParaRPr>
                  </a:p>
                </p:txBody>
              </p:sp>
            </p:grpSp>
          </p:grpSp>
          <p:pic>
            <p:nvPicPr>
              <p:cNvPr id="133" name="Picture 132">
                <a:extLst>
                  <a:ext uri="{FF2B5EF4-FFF2-40B4-BE49-F238E27FC236}">
                    <a16:creationId xmlns:a16="http://schemas.microsoft.com/office/drawing/2014/main" id="{DFEDD639-520E-694A-A7E1-C177AEB4BC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821090" y="2637032"/>
                <a:ext cx="1102291" cy="586325"/>
              </a:xfrm>
              <a:prstGeom prst="rect">
                <a:avLst/>
              </a:prstGeom>
            </p:spPr>
          </p:pic>
        </p:grp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8D4E63B3-ECB0-7442-A333-52063A26CFB5}"/>
              </a:ext>
            </a:extLst>
          </p:cNvPr>
          <p:cNvGrpSpPr/>
          <p:nvPr/>
        </p:nvGrpSpPr>
        <p:grpSpPr>
          <a:xfrm>
            <a:off x="5477793" y="2971087"/>
            <a:ext cx="4768205" cy="3391906"/>
            <a:chOff x="5477793" y="2971087"/>
            <a:chExt cx="4768205" cy="3391906"/>
          </a:xfrm>
        </p:grpSpPr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D1018118-5FF9-404F-AC58-82B9B7201C75}"/>
                </a:ext>
              </a:extLst>
            </p:cNvPr>
            <p:cNvGrpSpPr/>
            <p:nvPr/>
          </p:nvGrpSpPr>
          <p:grpSpPr>
            <a:xfrm>
              <a:off x="5870297" y="3662139"/>
              <a:ext cx="4066782" cy="939525"/>
              <a:chOff x="739497" y="3585939"/>
              <a:chExt cx="4066782" cy="939525"/>
            </a:xfrm>
          </p:grpSpPr>
          <p:grpSp>
            <p:nvGrpSpPr>
              <p:cNvPr id="90" name="Group 89">
                <a:extLst>
                  <a:ext uri="{FF2B5EF4-FFF2-40B4-BE49-F238E27FC236}">
                    <a16:creationId xmlns:a16="http://schemas.microsoft.com/office/drawing/2014/main" id="{907FEE1F-8317-4349-B9BF-62152F1E58B3}"/>
                  </a:ext>
                </a:extLst>
              </p:cNvPr>
              <p:cNvGrpSpPr/>
              <p:nvPr/>
            </p:nvGrpSpPr>
            <p:grpSpPr>
              <a:xfrm>
                <a:off x="739497" y="3620628"/>
                <a:ext cx="4066782" cy="904836"/>
                <a:chOff x="2229823" y="1726138"/>
                <a:chExt cx="6406974" cy="1350778"/>
              </a:xfrm>
            </p:grpSpPr>
            <p:sp>
              <p:nvSpPr>
                <p:cNvPr id="92" name="Rounded Rectangle 91">
                  <a:extLst>
                    <a:ext uri="{FF2B5EF4-FFF2-40B4-BE49-F238E27FC236}">
                      <a16:creationId xmlns:a16="http://schemas.microsoft.com/office/drawing/2014/main" id="{BB6F85E6-70F6-274A-9FFD-900997E5F93A}"/>
                    </a:ext>
                  </a:extLst>
                </p:cNvPr>
                <p:cNvSpPr/>
                <p:nvPr/>
              </p:nvSpPr>
              <p:spPr>
                <a:xfrm>
                  <a:off x="2229823" y="1726138"/>
                  <a:ext cx="6406974" cy="1350778"/>
                </a:xfrm>
                <a:prstGeom prst="roundRect">
                  <a:avLst/>
                </a:prstGeom>
                <a:solidFill>
                  <a:schemeClr val="accent6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3" name="TextBox 92">
                  <a:extLst>
                    <a:ext uri="{FF2B5EF4-FFF2-40B4-BE49-F238E27FC236}">
                      <a16:creationId xmlns:a16="http://schemas.microsoft.com/office/drawing/2014/main" id="{90C2ACD8-6FD0-1F41-BE7D-C2CE7E888055}"/>
                    </a:ext>
                  </a:extLst>
                </p:cNvPr>
                <p:cNvSpPr txBox="1"/>
                <p:nvPr/>
              </p:nvSpPr>
              <p:spPr>
                <a:xfrm>
                  <a:off x="3512441" y="2069368"/>
                  <a:ext cx="4074466" cy="68919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400" dirty="0">
                      <a:solidFill>
                        <a:schemeClr val="bg1"/>
                      </a:solidFill>
                      <a:latin typeface="Inconsolata Medium" charset="0"/>
                      <a:ea typeface="Inconsolata Medium" charset="0"/>
                      <a:cs typeface="Inconsolata Medium" charset="0"/>
                    </a:rPr>
                    <a:t>Clipper</a:t>
                  </a:r>
                </a:p>
              </p:txBody>
            </p:sp>
          </p:grpSp>
          <p:pic>
            <p:nvPicPr>
              <p:cNvPr id="91" name="Picture 90">
                <a:extLst>
                  <a:ext uri="{FF2B5EF4-FFF2-40B4-BE49-F238E27FC236}">
                    <a16:creationId xmlns:a16="http://schemas.microsoft.com/office/drawing/2014/main" id="{16DDE4FA-2F51-794A-A662-D94A0B4194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9497" y="3585939"/>
                <a:ext cx="691183" cy="616654"/>
              </a:xfrm>
              <a:prstGeom prst="rect">
                <a:avLst/>
              </a:prstGeom>
            </p:spPr>
          </p:pic>
        </p:grp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C5462CF1-E116-EF48-9978-9F0B644983F5}"/>
                </a:ext>
              </a:extLst>
            </p:cNvPr>
            <p:cNvGrpSpPr/>
            <p:nvPr/>
          </p:nvGrpSpPr>
          <p:grpSpPr>
            <a:xfrm>
              <a:off x="5477793" y="4526375"/>
              <a:ext cx="1542405" cy="1785818"/>
              <a:chOff x="1413793" y="4450175"/>
              <a:chExt cx="1542405" cy="1785818"/>
            </a:xfrm>
          </p:grpSpPr>
          <p:grpSp>
            <p:nvGrpSpPr>
              <p:cNvPr id="99" name="Group 98">
                <a:extLst>
                  <a:ext uri="{FF2B5EF4-FFF2-40B4-BE49-F238E27FC236}">
                    <a16:creationId xmlns:a16="http://schemas.microsoft.com/office/drawing/2014/main" id="{E3848916-78C6-D247-B49E-EB6709241277}"/>
                  </a:ext>
                </a:extLst>
              </p:cNvPr>
              <p:cNvGrpSpPr/>
              <p:nvPr/>
            </p:nvGrpSpPr>
            <p:grpSpPr>
              <a:xfrm>
                <a:off x="1413793" y="4856525"/>
                <a:ext cx="1542405" cy="1379468"/>
                <a:chOff x="1528539" y="3997077"/>
                <a:chExt cx="1766329" cy="1543280"/>
              </a:xfrm>
            </p:grpSpPr>
            <p:grpSp>
              <p:nvGrpSpPr>
                <p:cNvPr id="170" name="Group 169">
                  <a:extLst>
                    <a:ext uri="{FF2B5EF4-FFF2-40B4-BE49-F238E27FC236}">
                      <a16:creationId xmlns:a16="http://schemas.microsoft.com/office/drawing/2014/main" id="{18D1D07D-B08D-6A4D-95B8-A5724EB9B910}"/>
                    </a:ext>
                  </a:extLst>
                </p:cNvPr>
                <p:cNvGrpSpPr/>
                <p:nvPr/>
              </p:nvGrpSpPr>
              <p:grpSpPr>
                <a:xfrm>
                  <a:off x="1528539" y="4044171"/>
                  <a:ext cx="1766329" cy="1496186"/>
                  <a:chOff x="7068754" y="4612178"/>
                  <a:chExt cx="1742103" cy="968879"/>
                </a:xfrm>
              </p:grpSpPr>
              <p:sp>
                <p:nvSpPr>
                  <p:cNvPr id="172" name="Rounded Rectangle 171">
                    <a:extLst>
                      <a:ext uri="{FF2B5EF4-FFF2-40B4-BE49-F238E27FC236}">
                        <a16:creationId xmlns:a16="http://schemas.microsoft.com/office/drawing/2014/main" id="{DD6E51F2-9061-EB45-9E96-F771BFD80E91}"/>
                      </a:ext>
                    </a:extLst>
                  </p:cNvPr>
                  <p:cNvSpPr/>
                  <p:nvPr/>
                </p:nvSpPr>
                <p:spPr>
                  <a:xfrm>
                    <a:off x="7068754" y="4612178"/>
                    <a:ext cx="1742103" cy="968879"/>
                  </a:xfrm>
                  <a:prstGeom prst="roundRect">
                    <a:avLst/>
                  </a:prstGeom>
                  <a:solidFill>
                    <a:schemeClr val="accent6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3" name="TextBox 172">
                    <a:extLst>
                      <a:ext uri="{FF2B5EF4-FFF2-40B4-BE49-F238E27FC236}">
                        <a16:creationId xmlns:a16="http://schemas.microsoft.com/office/drawing/2014/main" id="{21C77F89-1881-8C40-B2FC-8E10194F07E7}"/>
                      </a:ext>
                    </a:extLst>
                  </p:cNvPr>
                  <p:cNvSpPr txBox="1"/>
                  <p:nvPr/>
                </p:nvSpPr>
                <p:spPr>
                  <a:xfrm>
                    <a:off x="7669336" y="4628266"/>
                    <a:ext cx="958742" cy="27902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2200">
                        <a:solidFill>
                          <a:schemeClr val="bg1"/>
                        </a:solidFill>
                        <a:latin typeface="Inconsolata Medium" charset="0"/>
                        <a:ea typeface="Inconsolata Medium" charset="0"/>
                        <a:cs typeface="Inconsolata Medium" charset="0"/>
                      </a:rPr>
                      <a:t>MC</a:t>
                    </a:r>
                    <a:endParaRPr lang="en-US" sz="2200" dirty="0">
                      <a:solidFill>
                        <a:schemeClr val="bg1"/>
                      </a:solidFill>
                      <a:latin typeface="Inconsolata Medium" charset="0"/>
                      <a:ea typeface="Inconsolata Medium" charset="0"/>
                      <a:cs typeface="Inconsolata Medium" charset="0"/>
                    </a:endParaRPr>
                  </a:p>
                </p:txBody>
              </p:sp>
            </p:grpSp>
            <p:pic>
              <p:nvPicPr>
                <p:cNvPr id="171" name="Picture 170">
                  <a:extLst>
                    <a:ext uri="{FF2B5EF4-FFF2-40B4-BE49-F238E27FC236}">
                      <a16:creationId xmlns:a16="http://schemas.microsoft.com/office/drawing/2014/main" id="{DC189814-03FE-A548-B34E-0907594F8DA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533712" y="3997077"/>
                  <a:ext cx="644230" cy="574764"/>
                </a:xfrm>
                <a:prstGeom prst="rect">
                  <a:avLst/>
                </a:prstGeom>
              </p:spPr>
            </p:pic>
          </p:grpSp>
          <p:cxnSp>
            <p:nvCxnSpPr>
              <p:cNvPr id="100" name="Straight Arrow Connector 99">
                <a:extLst>
                  <a:ext uri="{FF2B5EF4-FFF2-40B4-BE49-F238E27FC236}">
                    <a16:creationId xmlns:a16="http://schemas.microsoft.com/office/drawing/2014/main" id="{9A28FB7A-13DA-8E45-9E9B-B05BF90528A8}"/>
                  </a:ext>
                </a:extLst>
              </p:cNvPr>
              <p:cNvCxnSpPr/>
              <p:nvPr/>
            </p:nvCxnSpPr>
            <p:spPr>
              <a:xfrm flipH="1">
                <a:off x="2265096" y="4450175"/>
                <a:ext cx="17427" cy="525366"/>
              </a:xfrm>
              <a:prstGeom prst="straightConnector1">
                <a:avLst/>
              </a:prstGeom>
              <a:ln w="66675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1" name="Group 100">
                <a:extLst>
                  <a:ext uri="{FF2B5EF4-FFF2-40B4-BE49-F238E27FC236}">
                    <a16:creationId xmlns:a16="http://schemas.microsoft.com/office/drawing/2014/main" id="{A1386BC9-CBC0-6B4C-BCFA-D627563FAC62}"/>
                  </a:ext>
                </a:extLst>
              </p:cNvPr>
              <p:cNvGrpSpPr/>
              <p:nvPr/>
            </p:nvGrpSpPr>
            <p:grpSpPr>
              <a:xfrm>
                <a:off x="1591119" y="5483226"/>
                <a:ext cx="1056160" cy="610977"/>
                <a:chOff x="7989565" y="2206064"/>
                <a:chExt cx="2649647" cy="1532793"/>
              </a:xfrm>
            </p:grpSpPr>
            <p:grpSp>
              <p:nvGrpSpPr>
                <p:cNvPr id="102" name="Group 101">
                  <a:extLst>
                    <a:ext uri="{FF2B5EF4-FFF2-40B4-BE49-F238E27FC236}">
                      <a16:creationId xmlns:a16="http://schemas.microsoft.com/office/drawing/2014/main" id="{6250DF88-A73D-CE45-830E-4772ABBBF40E}"/>
                    </a:ext>
                  </a:extLst>
                </p:cNvPr>
                <p:cNvGrpSpPr/>
                <p:nvPr/>
              </p:nvGrpSpPr>
              <p:grpSpPr>
                <a:xfrm>
                  <a:off x="7989565" y="2206064"/>
                  <a:ext cx="2649647" cy="1532793"/>
                  <a:chOff x="4437802" y="2295143"/>
                  <a:chExt cx="2565113" cy="1483893"/>
                </a:xfrm>
              </p:grpSpPr>
              <p:cxnSp>
                <p:nvCxnSpPr>
                  <p:cNvPr id="104" name="Straight Arrow Connector 103">
                    <a:extLst>
                      <a:ext uri="{FF2B5EF4-FFF2-40B4-BE49-F238E27FC236}">
                        <a16:creationId xmlns:a16="http://schemas.microsoft.com/office/drawing/2014/main" id="{3F875949-44F1-FD47-AA16-D124FE84B384}"/>
                      </a:ext>
                    </a:extLst>
                  </p:cNvPr>
                  <p:cNvCxnSpPr/>
                  <p:nvPr/>
                </p:nvCxnSpPr>
                <p:spPr>
                  <a:xfrm>
                    <a:off x="6221474" y="3037091"/>
                    <a:ext cx="781441" cy="0"/>
                  </a:xfrm>
                  <a:prstGeom prst="straightConnector1">
                    <a:avLst/>
                  </a:prstGeom>
                  <a:ln w="28575">
                    <a:tailEnd type="triangle"/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105" name="Straight Arrow Connector 104">
                    <a:extLst>
                      <a:ext uri="{FF2B5EF4-FFF2-40B4-BE49-F238E27FC236}">
                        <a16:creationId xmlns:a16="http://schemas.microsoft.com/office/drawing/2014/main" id="{4094E167-4085-9045-8762-554B05D6E10F}"/>
                      </a:ext>
                    </a:extLst>
                  </p:cNvPr>
                  <p:cNvCxnSpPr/>
                  <p:nvPr/>
                </p:nvCxnSpPr>
                <p:spPr>
                  <a:xfrm>
                    <a:off x="4608575" y="2380530"/>
                    <a:ext cx="1922918" cy="656560"/>
                  </a:xfrm>
                  <a:prstGeom prst="straightConnector1">
                    <a:avLst/>
                  </a:prstGeom>
                  <a:ln w="28575">
                    <a:tailEnd type="triangle"/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106" name="Straight Arrow Connector 105">
                    <a:extLst>
                      <a:ext uri="{FF2B5EF4-FFF2-40B4-BE49-F238E27FC236}">
                        <a16:creationId xmlns:a16="http://schemas.microsoft.com/office/drawing/2014/main" id="{39BD774E-4E2D-0245-8E38-C2D3730EE56A}"/>
                      </a:ext>
                    </a:extLst>
                  </p:cNvPr>
                  <p:cNvCxnSpPr/>
                  <p:nvPr/>
                </p:nvCxnSpPr>
                <p:spPr>
                  <a:xfrm>
                    <a:off x="4608575" y="2708810"/>
                    <a:ext cx="1922918" cy="328280"/>
                  </a:xfrm>
                  <a:prstGeom prst="straightConnector1">
                    <a:avLst/>
                  </a:prstGeom>
                  <a:ln w="28575">
                    <a:tailEnd type="triangle"/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107" name="Straight Arrow Connector 106">
                    <a:extLst>
                      <a:ext uri="{FF2B5EF4-FFF2-40B4-BE49-F238E27FC236}">
                        <a16:creationId xmlns:a16="http://schemas.microsoft.com/office/drawing/2014/main" id="{BE41D123-9F2E-4A45-8241-CE9073B28909}"/>
                      </a:ext>
                    </a:extLst>
                  </p:cNvPr>
                  <p:cNvCxnSpPr/>
                  <p:nvPr/>
                </p:nvCxnSpPr>
                <p:spPr>
                  <a:xfrm>
                    <a:off x="4608575" y="3037089"/>
                    <a:ext cx="1922918" cy="1"/>
                  </a:xfrm>
                  <a:prstGeom prst="straightConnector1">
                    <a:avLst/>
                  </a:prstGeom>
                  <a:ln w="28575">
                    <a:tailEnd type="triangle"/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108" name="Straight Arrow Connector 107">
                    <a:extLst>
                      <a:ext uri="{FF2B5EF4-FFF2-40B4-BE49-F238E27FC236}">
                        <a16:creationId xmlns:a16="http://schemas.microsoft.com/office/drawing/2014/main" id="{810DA9FD-31F5-7B4E-87EB-08B45736AF6A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4608575" y="3037090"/>
                    <a:ext cx="1922918" cy="328279"/>
                  </a:xfrm>
                  <a:prstGeom prst="straightConnector1">
                    <a:avLst/>
                  </a:prstGeom>
                  <a:ln w="28575">
                    <a:tailEnd type="triangle"/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109" name="Straight Arrow Connector 108">
                    <a:extLst>
                      <a:ext uri="{FF2B5EF4-FFF2-40B4-BE49-F238E27FC236}">
                        <a16:creationId xmlns:a16="http://schemas.microsoft.com/office/drawing/2014/main" id="{9FE82AF7-2E1D-BD4B-A9BE-E877F04C6BE3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4608575" y="3037090"/>
                    <a:ext cx="1922918" cy="656560"/>
                  </a:xfrm>
                  <a:prstGeom prst="straightConnector1">
                    <a:avLst/>
                  </a:prstGeom>
                  <a:ln w="28575">
                    <a:tailEnd type="triangle"/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</p:cxnSp>
              <p:sp>
                <p:nvSpPr>
                  <p:cNvPr id="110" name="Oval 109">
                    <a:extLst>
                      <a:ext uri="{FF2B5EF4-FFF2-40B4-BE49-F238E27FC236}">
                        <a16:creationId xmlns:a16="http://schemas.microsoft.com/office/drawing/2014/main" id="{3FBB2719-1F1E-4E45-B365-504FFAC9BA49}"/>
                      </a:ext>
                    </a:extLst>
                  </p:cNvPr>
                  <p:cNvSpPr/>
                  <p:nvPr/>
                </p:nvSpPr>
                <p:spPr>
                  <a:xfrm>
                    <a:off x="5121690" y="2390319"/>
                    <a:ext cx="1293541" cy="1293541"/>
                  </a:xfrm>
                  <a:prstGeom prst="ellipse">
                    <a:avLst/>
                  </a:prstGeom>
                  <a:solidFill>
                    <a:schemeClr val="bg1"/>
                  </a:solidFill>
                  <a:ln w="28575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 defTabSz="609585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600">
                      <a:solidFill>
                        <a:prstClr val="black"/>
                      </a:solidFill>
                      <a:latin typeface="Helvetica Neue" charset="0"/>
                      <a:ea typeface="Helvetica Neue" charset="0"/>
                      <a:cs typeface="Helvetica Neue" charset="0"/>
                    </a:endParaRPr>
                  </a:p>
                </p:txBody>
              </p:sp>
              <p:grpSp>
                <p:nvGrpSpPr>
                  <p:cNvPr id="111" name="Group 110">
                    <a:extLst>
                      <a:ext uri="{FF2B5EF4-FFF2-40B4-BE49-F238E27FC236}">
                        <a16:creationId xmlns:a16="http://schemas.microsoft.com/office/drawing/2014/main" id="{C47AD007-3443-EB49-A131-C7566CFE409A}"/>
                      </a:ext>
                    </a:extLst>
                  </p:cNvPr>
                  <p:cNvGrpSpPr/>
                  <p:nvPr/>
                </p:nvGrpSpPr>
                <p:grpSpPr>
                  <a:xfrm>
                    <a:off x="4437802" y="2295143"/>
                    <a:ext cx="170773" cy="1483893"/>
                    <a:chOff x="4461603" y="726948"/>
                    <a:chExt cx="228600" cy="1986366"/>
                  </a:xfrm>
                </p:grpSpPr>
                <p:sp>
                  <p:nvSpPr>
                    <p:cNvPr id="112" name="Oval 111">
                      <a:extLst>
                        <a:ext uri="{FF2B5EF4-FFF2-40B4-BE49-F238E27FC236}">
                          <a16:creationId xmlns:a16="http://schemas.microsoft.com/office/drawing/2014/main" id="{A8D27084-FF3B-3441-8B47-4AE6A4BABC3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461603" y="726948"/>
                      <a:ext cx="228600" cy="228600"/>
                    </a:xfrm>
                    <a:prstGeom prst="ellipse">
                      <a:avLst/>
                    </a:prstGeom>
                    <a:ln w="28575"/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 defTabSz="609585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600">
                        <a:solidFill>
                          <a:prstClr val="white"/>
                        </a:solidFill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p:txBody>
                </p:sp>
                <p:sp>
                  <p:nvSpPr>
                    <p:cNvPr id="113" name="Oval 112">
                      <a:extLst>
                        <a:ext uri="{FF2B5EF4-FFF2-40B4-BE49-F238E27FC236}">
                          <a16:creationId xmlns:a16="http://schemas.microsoft.com/office/drawing/2014/main" id="{427F355C-D0A4-DB4D-9DAA-78796045046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461603" y="1605830"/>
                      <a:ext cx="228600" cy="228600"/>
                    </a:xfrm>
                    <a:prstGeom prst="ellipse">
                      <a:avLst/>
                    </a:prstGeom>
                    <a:ln w="28575"/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 defTabSz="609585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600">
                        <a:solidFill>
                          <a:prstClr val="white"/>
                        </a:solidFill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p:txBody>
                </p:sp>
                <p:sp>
                  <p:nvSpPr>
                    <p:cNvPr id="167" name="Oval 166">
                      <a:extLst>
                        <a:ext uri="{FF2B5EF4-FFF2-40B4-BE49-F238E27FC236}">
                          <a16:creationId xmlns:a16="http://schemas.microsoft.com/office/drawing/2014/main" id="{8AA94634-6C62-4D43-91EF-2EFD0C67869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461603" y="2045271"/>
                      <a:ext cx="228600" cy="228600"/>
                    </a:xfrm>
                    <a:prstGeom prst="ellipse">
                      <a:avLst/>
                    </a:prstGeom>
                    <a:ln w="28575"/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 defTabSz="609585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600">
                        <a:solidFill>
                          <a:prstClr val="white"/>
                        </a:solidFill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p:txBody>
                </p:sp>
                <p:sp>
                  <p:nvSpPr>
                    <p:cNvPr id="168" name="Oval 167">
                      <a:extLst>
                        <a:ext uri="{FF2B5EF4-FFF2-40B4-BE49-F238E27FC236}">
                          <a16:creationId xmlns:a16="http://schemas.microsoft.com/office/drawing/2014/main" id="{5A29022E-86E7-4046-AFDB-AF4C8632CDB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461603" y="2484714"/>
                      <a:ext cx="228600" cy="228600"/>
                    </a:xfrm>
                    <a:prstGeom prst="ellipse">
                      <a:avLst/>
                    </a:prstGeom>
                    <a:ln w="28575"/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 defTabSz="609585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600">
                        <a:solidFill>
                          <a:prstClr val="white"/>
                        </a:solidFill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p:txBody>
                </p:sp>
                <p:sp>
                  <p:nvSpPr>
                    <p:cNvPr id="169" name="Oval 168">
                      <a:extLst>
                        <a:ext uri="{FF2B5EF4-FFF2-40B4-BE49-F238E27FC236}">
                          <a16:creationId xmlns:a16="http://schemas.microsoft.com/office/drawing/2014/main" id="{5A43D1B3-C612-514E-8823-79B7809175C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461603" y="1166389"/>
                      <a:ext cx="228600" cy="228600"/>
                    </a:xfrm>
                    <a:prstGeom prst="ellipse">
                      <a:avLst/>
                    </a:prstGeom>
                    <a:ln w="28575"/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 defTabSz="609585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600">
                        <a:solidFill>
                          <a:prstClr val="white"/>
                        </a:solidFill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p:txBody>
                </p:sp>
              </p:grpSp>
            </p:grpSp>
            <p:pic>
              <p:nvPicPr>
                <p:cNvPr id="103" name="Picture 102">
                  <a:extLst>
                    <a:ext uri="{FF2B5EF4-FFF2-40B4-BE49-F238E27FC236}">
                      <a16:creationId xmlns:a16="http://schemas.microsoft.com/office/drawing/2014/main" id="{67BDE9F2-C05A-9E46-B70D-27443D87AE4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821090" y="2637032"/>
                  <a:ext cx="1102291" cy="58632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74" name="Group 173">
              <a:extLst>
                <a:ext uri="{FF2B5EF4-FFF2-40B4-BE49-F238E27FC236}">
                  <a16:creationId xmlns:a16="http://schemas.microsoft.com/office/drawing/2014/main" id="{B94AE53D-B115-D54D-AC81-ADCB52B3D9D6}"/>
                </a:ext>
              </a:extLst>
            </p:cNvPr>
            <p:cNvGrpSpPr/>
            <p:nvPr/>
          </p:nvGrpSpPr>
          <p:grpSpPr>
            <a:xfrm>
              <a:off x="7077993" y="4551775"/>
              <a:ext cx="1542405" cy="1785818"/>
              <a:chOff x="1413793" y="4450175"/>
              <a:chExt cx="1542405" cy="1785818"/>
            </a:xfrm>
          </p:grpSpPr>
          <p:grpSp>
            <p:nvGrpSpPr>
              <p:cNvPr id="175" name="Group 174">
                <a:extLst>
                  <a:ext uri="{FF2B5EF4-FFF2-40B4-BE49-F238E27FC236}">
                    <a16:creationId xmlns:a16="http://schemas.microsoft.com/office/drawing/2014/main" id="{900C9D37-E176-FA42-9F45-9C8BBE62831C}"/>
                  </a:ext>
                </a:extLst>
              </p:cNvPr>
              <p:cNvGrpSpPr/>
              <p:nvPr/>
            </p:nvGrpSpPr>
            <p:grpSpPr>
              <a:xfrm>
                <a:off x="1413793" y="4856525"/>
                <a:ext cx="1542405" cy="1379468"/>
                <a:chOff x="1528539" y="3997077"/>
                <a:chExt cx="1766329" cy="1543280"/>
              </a:xfrm>
            </p:grpSpPr>
            <p:grpSp>
              <p:nvGrpSpPr>
                <p:cNvPr id="193" name="Group 192">
                  <a:extLst>
                    <a:ext uri="{FF2B5EF4-FFF2-40B4-BE49-F238E27FC236}">
                      <a16:creationId xmlns:a16="http://schemas.microsoft.com/office/drawing/2014/main" id="{95ADFC6A-972E-9148-8C09-619378526746}"/>
                    </a:ext>
                  </a:extLst>
                </p:cNvPr>
                <p:cNvGrpSpPr/>
                <p:nvPr/>
              </p:nvGrpSpPr>
              <p:grpSpPr>
                <a:xfrm>
                  <a:off x="1528539" y="4044171"/>
                  <a:ext cx="1766329" cy="1496186"/>
                  <a:chOff x="7068754" y="4612178"/>
                  <a:chExt cx="1742103" cy="968879"/>
                </a:xfrm>
              </p:grpSpPr>
              <p:sp>
                <p:nvSpPr>
                  <p:cNvPr id="195" name="Rounded Rectangle 194">
                    <a:extLst>
                      <a:ext uri="{FF2B5EF4-FFF2-40B4-BE49-F238E27FC236}">
                        <a16:creationId xmlns:a16="http://schemas.microsoft.com/office/drawing/2014/main" id="{587B25E6-D57B-7741-8CB2-D67AE8D9E33E}"/>
                      </a:ext>
                    </a:extLst>
                  </p:cNvPr>
                  <p:cNvSpPr/>
                  <p:nvPr/>
                </p:nvSpPr>
                <p:spPr>
                  <a:xfrm>
                    <a:off x="7068754" y="4612178"/>
                    <a:ext cx="1742103" cy="968879"/>
                  </a:xfrm>
                  <a:prstGeom prst="roundRect">
                    <a:avLst/>
                  </a:prstGeom>
                  <a:solidFill>
                    <a:schemeClr val="accent6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96" name="TextBox 195">
                    <a:extLst>
                      <a:ext uri="{FF2B5EF4-FFF2-40B4-BE49-F238E27FC236}">
                        <a16:creationId xmlns:a16="http://schemas.microsoft.com/office/drawing/2014/main" id="{7270AC28-6F30-4A4C-9520-77E6A2C5EAC8}"/>
                      </a:ext>
                    </a:extLst>
                  </p:cNvPr>
                  <p:cNvSpPr txBox="1"/>
                  <p:nvPr/>
                </p:nvSpPr>
                <p:spPr>
                  <a:xfrm>
                    <a:off x="7669336" y="4628266"/>
                    <a:ext cx="958742" cy="27902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2200">
                        <a:solidFill>
                          <a:schemeClr val="bg1"/>
                        </a:solidFill>
                        <a:latin typeface="Inconsolata Medium" charset="0"/>
                        <a:ea typeface="Inconsolata Medium" charset="0"/>
                        <a:cs typeface="Inconsolata Medium" charset="0"/>
                      </a:rPr>
                      <a:t>MC</a:t>
                    </a:r>
                    <a:endParaRPr lang="en-US" sz="2200" dirty="0">
                      <a:solidFill>
                        <a:schemeClr val="bg1"/>
                      </a:solidFill>
                      <a:latin typeface="Inconsolata Medium" charset="0"/>
                      <a:ea typeface="Inconsolata Medium" charset="0"/>
                      <a:cs typeface="Inconsolata Medium" charset="0"/>
                    </a:endParaRPr>
                  </a:p>
                </p:txBody>
              </p:sp>
            </p:grpSp>
            <p:pic>
              <p:nvPicPr>
                <p:cNvPr id="194" name="Picture 193">
                  <a:extLst>
                    <a:ext uri="{FF2B5EF4-FFF2-40B4-BE49-F238E27FC236}">
                      <a16:creationId xmlns:a16="http://schemas.microsoft.com/office/drawing/2014/main" id="{FDB958E1-384D-4E49-903F-4714CD1CD60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533712" y="3997077"/>
                  <a:ext cx="644230" cy="574764"/>
                </a:xfrm>
                <a:prstGeom prst="rect">
                  <a:avLst/>
                </a:prstGeom>
              </p:spPr>
            </p:pic>
          </p:grpSp>
          <p:cxnSp>
            <p:nvCxnSpPr>
              <p:cNvPr id="176" name="Straight Arrow Connector 175">
                <a:extLst>
                  <a:ext uri="{FF2B5EF4-FFF2-40B4-BE49-F238E27FC236}">
                    <a16:creationId xmlns:a16="http://schemas.microsoft.com/office/drawing/2014/main" id="{7B0239D5-C4EF-B442-B662-A4557899979B}"/>
                  </a:ext>
                </a:extLst>
              </p:cNvPr>
              <p:cNvCxnSpPr/>
              <p:nvPr/>
            </p:nvCxnSpPr>
            <p:spPr>
              <a:xfrm flipH="1">
                <a:off x="2265096" y="4450175"/>
                <a:ext cx="17427" cy="525366"/>
              </a:xfrm>
              <a:prstGeom prst="straightConnector1">
                <a:avLst/>
              </a:prstGeom>
              <a:ln w="66675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77" name="Group 176">
                <a:extLst>
                  <a:ext uri="{FF2B5EF4-FFF2-40B4-BE49-F238E27FC236}">
                    <a16:creationId xmlns:a16="http://schemas.microsoft.com/office/drawing/2014/main" id="{B5DBBFB5-473A-A94E-9CCC-F86D2B22D09A}"/>
                  </a:ext>
                </a:extLst>
              </p:cNvPr>
              <p:cNvGrpSpPr/>
              <p:nvPr/>
            </p:nvGrpSpPr>
            <p:grpSpPr>
              <a:xfrm>
                <a:off x="1591119" y="5483226"/>
                <a:ext cx="1056160" cy="610977"/>
                <a:chOff x="7989565" y="2206064"/>
                <a:chExt cx="2649647" cy="1532793"/>
              </a:xfrm>
            </p:grpSpPr>
            <p:grpSp>
              <p:nvGrpSpPr>
                <p:cNvPr id="178" name="Group 177">
                  <a:extLst>
                    <a:ext uri="{FF2B5EF4-FFF2-40B4-BE49-F238E27FC236}">
                      <a16:creationId xmlns:a16="http://schemas.microsoft.com/office/drawing/2014/main" id="{21ACA312-FD9B-D94F-8777-E8E08E6F5610}"/>
                    </a:ext>
                  </a:extLst>
                </p:cNvPr>
                <p:cNvGrpSpPr/>
                <p:nvPr/>
              </p:nvGrpSpPr>
              <p:grpSpPr>
                <a:xfrm>
                  <a:off x="7989565" y="2206064"/>
                  <a:ext cx="2649647" cy="1532793"/>
                  <a:chOff x="4437802" y="2295143"/>
                  <a:chExt cx="2565113" cy="1483893"/>
                </a:xfrm>
              </p:grpSpPr>
              <p:cxnSp>
                <p:nvCxnSpPr>
                  <p:cNvPr id="180" name="Straight Arrow Connector 179">
                    <a:extLst>
                      <a:ext uri="{FF2B5EF4-FFF2-40B4-BE49-F238E27FC236}">
                        <a16:creationId xmlns:a16="http://schemas.microsoft.com/office/drawing/2014/main" id="{3B4E68D6-2D4A-FE47-A9CA-0CB2019D3B93}"/>
                      </a:ext>
                    </a:extLst>
                  </p:cNvPr>
                  <p:cNvCxnSpPr/>
                  <p:nvPr/>
                </p:nvCxnSpPr>
                <p:spPr>
                  <a:xfrm>
                    <a:off x="6221474" y="3037091"/>
                    <a:ext cx="781441" cy="0"/>
                  </a:xfrm>
                  <a:prstGeom prst="straightConnector1">
                    <a:avLst/>
                  </a:prstGeom>
                  <a:ln w="28575">
                    <a:tailEnd type="triangle"/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181" name="Straight Arrow Connector 180">
                    <a:extLst>
                      <a:ext uri="{FF2B5EF4-FFF2-40B4-BE49-F238E27FC236}">
                        <a16:creationId xmlns:a16="http://schemas.microsoft.com/office/drawing/2014/main" id="{02604F01-8347-E64D-AFBD-223D4383F978}"/>
                      </a:ext>
                    </a:extLst>
                  </p:cNvPr>
                  <p:cNvCxnSpPr/>
                  <p:nvPr/>
                </p:nvCxnSpPr>
                <p:spPr>
                  <a:xfrm>
                    <a:off x="4608575" y="2380530"/>
                    <a:ext cx="1922918" cy="656560"/>
                  </a:xfrm>
                  <a:prstGeom prst="straightConnector1">
                    <a:avLst/>
                  </a:prstGeom>
                  <a:ln w="28575">
                    <a:tailEnd type="triangle"/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182" name="Straight Arrow Connector 181">
                    <a:extLst>
                      <a:ext uri="{FF2B5EF4-FFF2-40B4-BE49-F238E27FC236}">
                        <a16:creationId xmlns:a16="http://schemas.microsoft.com/office/drawing/2014/main" id="{4D0502C3-A93E-254A-8E0B-95BB35BA209E}"/>
                      </a:ext>
                    </a:extLst>
                  </p:cNvPr>
                  <p:cNvCxnSpPr/>
                  <p:nvPr/>
                </p:nvCxnSpPr>
                <p:spPr>
                  <a:xfrm>
                    <a:off x="4608575" y="2708810"/>
                    <a:ext cx="1922918" cy="328280"/>
                  </a:xfrm>
                  <a:prstGeom prst="straightConnector1">
                    <a:avLst/>
                  </a:prstGeom>
                  <a:ln w="28575">
                    <a:tailEnd type="triangle"/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183" name="Straight Arrow Connector 182">
                    <a:extLst>
                      <a:ext uri="{FF2B5EF4-FFF2-40B4-BE49-F238E27FC236}">
                        <a16:creationId xmlns:a16="http://schemas.microsoft.com/office/drawing/2014/main" id="{E5B0B233-DE5F-9A46-B33E-38AC0AF5F4D7}"/>
                      </a:ext>
                    </a:extLst>
                  </p:cNvPr>
                  <p:cNvCxnSpPr/>
                  <p:nvPr/>
                </p:nvCxnSpPr>
                <p:spPr>
                  <a:xfrm>
                    <a:off x="4608575" y="3037089"/>
                    <a:ext cx="1922918" cy="1"/>
                  </a:xfrm>
                  <a:prstGeom prst="straightConnector1">
                    <a:avLst/>
                  </a:prstGeom>
                  <a:ln w="28575">
                    <a:tailEnd type="triangle"/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184" name="Straight Arrow Connector 183">
                    <a:extLst>
                      <a:ext uri="{FF2B5EF4-FFF2-40B4-BE49-F238E27FC236}">
                        <a16:creationId xmlns:a16="http://schemas.microsoft.com/office/drawing/2014/main" id="{496958B1-106D-264B-9497-3C11B36DBD7B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4608575" y="3037090"/>
                    <a:ext cx="1922918" cy="328279"/>
                  </a:xfrm>
                  <a:prstGeom prst="straightConnector1">
                    <a:avLst/>
                  </a:prstGeom>
                  <a:ln w="28575">
                    <a:tailEnd type="triangle"/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185" name="Straight Arrow Connector 184">
                    <a:extLst>
                      <a:ext uri="{FF2B5EF4-FFF2-40B4-BE49-F238E27FC236}">
                        <a16:creationId xmlns:a16="http://schemas.microsoft.com/office/drawing/2014/main" id="{782EA349-5FBD-3B40-BEA4-3E86D94A5C72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4608575" y="3037090"/>
                    <a:ext cx="1922918" cy="656560"/>
                  </a:xfrm>
                  <a:prstGeom prst="straightConnector1">
                    <a:avLst/>
                  </a:prstGeom>
                  <a:ln w="28575">
                    <a:tailEnd type="triangle"/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</p:cxnSp>
              <p:sp>
                <p:nvSpPr>
                  <p:cNvPr id="186" name="Oval 185">
                    <a:extLst>
                      <a:ext uri="{FF2B5EF4-FFF2-40B4-BE49-F238E27FC236}">
                        <a16:creationId xmlns:a16="http://schemas.microsoft.com/office/drawing/2014/main" id="{39A77D1D-55BE-534E-9169-80DCB35D91C8}"/>
                      </a:ext>
                    </a:extLst>
                  </p:cNvPr>
                  <p:cNvSpPr/>
                  <p:nvPr/>
                </p:nvSpPr>
                <p:spPr>
                  <a:xfrm>
                    <a:off x="5121690" y="2390319"/>
                    <a:ext cx="1293541" cy="1293541"/>
                  </a:xfrm>
                  <a:prstGeom prst="ellipse">
                    <a:avLst/>
                  </a:prstGeom>
                  <a:solidFill>
                    <a:schemeClr val="bg1"/>
                  </a:solidFill>
                  <a:ln w="28575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 defTabSz="609585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600">
                      <a:solidFill>
                        <a:prstClr val="black"/>
                      </a:solidFill>
                      <a:latin typeface="Helvetica Neue" charset="0"/>
                      <a:ea typeface="Helvetica Neue" charset="0"/>
                      <a:cs typeface="Helvetica Neue" charset="0"/>
                    </a:endParaRPr>
                  </a:p>
                </p:txBody>
              </p:sp>
              <p:grpSp>
                <p:nvGrpSpPr>
                  <p:cNvPr id="187" name="Group 186">
                    <a:extLst>
                      <a:ext uri="{FF2B5EF4-FFF2-40B4-BE49-F238E27FC236}">
                        <a16:creationId xmlns:a16="http://schemas.microsoft.com/office/drawing/2014/main" id="{95E15FFB-0E37-704B-8379-D2A83F8A190B}"/>
                      </a:ext>
                    </a:extLst>
                  </p:cNvPr>
                  <p:cNvGrpSpPr/>
                  <p:nvPr/>
                </p:nvGrpSpPr>
                <p:grpSpPr>
                  <a:xfrm>
                    <a:off x="4437802" y="2295143"/>
                    <a:ext cx="170773" cy="1483893"/>
                    <a:chOff x="4461603" y="726948"/>
                    <a:chExt cx="228600" cy="1986366"/>
                  </a:xfrm>
                </p:grpSpPr>
                <p:sp>
                  <p:nvSpPr>
                    <p:cNvPr id="188" name="Oval 187">
                      <a:extLst>
                        <a:ext uri="{FF2B5EF4-FFF2-40B4-BE49-F238E27FC236}">
                          <a16:creationId xmlns:a16="http://schemas.microsoft.com/office/drawing/2014/main" id="{21F96277-AE59-F245-B360-7C16D8FDB86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461603" y="726948"/>
                      <a:ext cx="228600" cy="228600"/>
                    </a:xfrm>
                    <a:prstGeom prst="ellipse">
                      <a:avLst/>
                    </a:prstGeom>
                    <a:ln w="28575"/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 defTabSz="609585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600">
                        <a:solidFill>
                          <a:prstClr val="white"/>
                        </a:solidFill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p:txBody>
                </p:sp>
                <p:sp>
                  <p:nvSpPr>
                    <p:cNvPr id="189" name="Oval 188">
                      <a:extLst>
                        <a:ext uri="{FF2B5EF4-FFF2-40B4-BE49-F238E27FC236}">
                          <a16:creationId xmlns:a16="http://schemas.microsoft.com/office/drawing/2014/main" id="{BD738024-41F0-3245-BF65-F7DC5C6C583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461603" y="1605830"/>
                      <a:ext cx="228600" cy="228600"/>
                    </a:xfrm>
                    <a:prstGeom prst="ellipse">
                      <a:avLst/>
                    </a:prstGeom>
                    <a:ln w="28575"/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 defTabSz="609585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600">
                        <a:solidFill>
                          <a:prstClr val="white"/>
                        </a:solidFill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p:txBody>
                </p:sp>
                <p:sp>
                  <p:nvSpPr>
                    <p:cNvPr id="190" name="Oval 189">
                      <a:extLst>
                        <a:ext uri="{FF2B5EF4-FFF2-40B4-BE49-F238E27FC236}">
                          <a16:creationId xmlns:a16="http://schemas.microsoft.com/office/drawing/2014/main" id="{BAA0C550-0E51-2A4C-A2A3-DF4238E3BE8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461603" y="2045271"/>
                      <a:ext cx="228600" cy="228600"/>
                    </a:xfrm>
                    <a:prstGeom prst="ellipse">
                      <a:avLst/>
                    </a:prstGeom>
                    <a:ln w="28575"/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 defTabSz="609585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600">
                        <a:solidFill>
                          <a:prstClr val="white"/>
                        </a:solidFill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p:txBody>
                </p:sp>
                <p:sp>
                  <p:nvSpPr>
                    <p:cNvPr id="191" name="Oval 190">
                      <a:extLst>
                        <a:ext uri="{FF2B5EF4-FFF2-40B4-BE49-F238E27FC236}">
                          <a16:creationId xmlns:a16="http://schemas.microsoft.com/office/drawing/2014/main" id="{EFA62119-3CDA-C748-84BB-018B50BBA1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461603" y="2484714"/>
                      <a:ext cx="228600" cy="228600"/>
                    </a:xfrm>
                    <a:prstGeom prst="ellipse">
                      <a:avLst/>
                    </a:prstGeom>
                    <a:ln w="28575"/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 defTabSz="609585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600">
                        <a:solidFill>
                          <a:prstClr val="white"/>
                        </a:solidFill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p:txBody>
                </p:sp>
                <p:sp>
                  <p:nvSpPr>
                    <p:cNvPr id="192" name="Oval 191">
                      <a:extLst>
                        <a:ext uri="{FF2B5EF4-FFF2-40B4-BE49-F238E27FC236}">
                          <a16:creationId xmlns:a16="http://schemas.microsoft.com/office/drawing/2014/main" id="{109A0D73-DDAD-124D-BF7B-3B3F25A1428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461603" y="1166389"/>
                      <a:ext cx="228600" cy="228600"/>
                    </a:xfrm>
                    <a:prstGeom prst="ellipse">
                      <a:avLst/>
                    </a:prstGeom>
                    <a:ln w="28575"/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 defTabSz="609585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600">
                        <a:solidFill>
                          <a:prstClr val="white"/>
                        </a:solidFill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p:txBody>
                </p:sp>
              </p:grpSp>
            </p:grpSp>
            <p:pic>
              <p:nvPicPr>
                <p:cNvPr id="179" name="Picture 178">
                  <a:extLst>
                    <a:ext uri="{FF2B5EF4-FFF2-40B4-BE49-F238E27FC236}">
                      <a16:creationId xmlns:a16="http://schemas.microsoft.com/office/drawing/2014/main" id="{FD7FF618-A484-4C44-9119-306DCD51C1C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821090" y="2637032"/>
                  <a:ext cx="1102291" cy="58632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97" name="Group 196">
              <a:extLst>
                <a:ext uri="{FF2B5EF4-FFF2-40B4-BE49-F238E27FC236}">
                  <a16:creationId xmlns:a16="http://schemas.microsoft.com/office/drawing/2014/main" id="{7DBDC632-2109-4D4E-AD68-56A73BFE2120}"/>
                </a:ext>
              </a:extLst>
            </p:cNvPr>
            <p:cNvGrpSpPr/>
            <p:nvPr/>
          </p:nvGrpSpPr>
          <p:grpSpPr>
            <a:xfrm>
              <a:off x="8703593" y="4577175"/>
              <a:ext cx="1542405" cy="1785818"/>
              <a:chOff x="1413793" y="4450175"/>
              <a:chExt cx="1542405" cy="1785818"/>
            </a:xfrm>
          </p:grpSpPr>
          <p:grpSp>
            <p:nvGrpSpPr>
              <p:cNvPr id="198" name="Group 197">
                <a:extLst>
                  <a:ext uri="{FF2B5EF4-FFF2-40B4-BE49-F238E27FC236}">
                    <a16:creationId xmlns:a16="http://schemas.microsoft.com/office/drawing/2014/main" id="{344A938E-7A2A-F647-A23E-C2AD405DF072}"/>
                  </a:ext>
                </a:extLst>
              </p:cNvPr>
              <p:cNvGrpSpPr/>
              <p:nvPr/>
            </p:nvGrpSpPr>
            <p:grpSpPr>
              <a:xfrm>
                <a:off x="1413793" y="4856525"/>
                <a:ext cx="1542405" cy="1379468"/>
                <a:chOff x="1528539" y="3997077"/>
                <a:chExt cx="1766329" cy="1543280"/>
              </a:xfrm>
            </p:grpSpPr>
            <p:grpSp>
              <p:nvGrpSpPr>
                <p:cNvPr id="216" name="Group 215">
                  <a:extLst>
                    <a:ext uri="{FF2B5EF4-FFF2-40B4-BE49-F238E27FC236}">
                      <a16:creationId xmlns:a16="http://schemas.microsoft.com/office/drawing/2014/main" id="{F0990D93-40FE-204C-8903-15ADA53062EF}"/>
                    </a:ext>
                  </a:extLst>
                </p:cNvPr>
                <p:cNvGrpSpPr/>
                <p:nvPr/>
              </p:nvGrpSpPr>
              <p:grpSpPr>
                <a:xfrm>
                  <a:off x="1528539" y="4044171"/>
                  <a:ext cx="1766329" cy="1496186"/>
                  <a:chOff x="7068754" y="4612178"/>
                  <a:chExt cx="1742103" cy="968879"/>
                </a:xfrm>
              </p:grpSpPr>
              <p:sp>
                <p:nvSpPr>
                  <p:cNvPr id="218" name="Rounded Rectangle 217">
                    <a:extLst>
                      <a:ext uri="{FF2B5EF4-FFF2-40B4-BE49-F238E27FC236}">
                        <a16:creationId xmlns:a16="http://schemas.microsoft.com/office/drawing/2014/main" id="{DB0C3268-BEC7-DE46-804B-0D8A1474AA09}"/>
                      </a:ext>
                    </a:extLst>
                  </p:cNvPr>
                  <p:cNvSpPr/>
                  <p:nvPr/>
                </p:nvSpPr>
                <p:spPr>
                  <a:xfrm>
                    <a:off x="7068754" y="4612178"/>
                    <a:ext cx="1742103" cy="968879"/>
                  </a:xfrm>
                  <a:prstGeom prst="roundRect">
                    <a:avLst/>
                  </a:prstGeom>
                  <a:solidFill>
                    <a:schemeClr val="accent6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19" name="TextBox 218">
                    <a:extLst>
                      <a:ext uri="{FF2B5EF4-FFF2-40B4-BE49-F238E27FC236}">
                        <a16:creationId xmlns:a16="http://schemas.microsoft.com/office/drawing/2014/main" id="{81E828DF-E3F5-CB4E-BB2F-C45BD4DECC58}"/>
                      </a:ext>
                    </a:extLst>
                  </p:cNvPr>
                  <p:cNvSpPr txBox="1"/>
                  <p:nvPr/>
                </p:nvSpPr>
                <p:spPr>
                  <a:xfrm>
                    <a:off x="7669336" y="4628266"/>
                    <a:ext cx="958742" cy="27902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2200">
                        <a:solidFill>
                          <a:schemeClr val="bg1"/>
                        </a:solidFill>
                        <a:latin typeface="Inconsolata Medium" charset="0"/>
                        <a:ea typeface="Inconsolata Medium" charset="0"/>
                        <a:cs typeface="Inconsolata Medium" charset="0"/>
                      </a:rPr>
                      <a:t>MC</a:t>
                    </a:r>
                    <a:endParaRPr lang="en-US" sz="2200" dirty="0">
                      <a:solidFill>
                        <a:schemeClr val="bg1"/>
                      </a:solidFill>
                      <a:latin typeface="Inconsolata Medium" charset="0"/>
                      <a:ea typeface="Inconsolata Medium" charset="0"/>
                      <a:cs typeface="Inconsolata Medium" charset="0"/>
                    </a:endParaRPr>
                  </a:p>
                </p:txBody>
              </p:sp>
            </p:grpSp>
            <p:pic>
              <p:nvPicPr>
                <p:cNvPr id="217" name="Picture 216">
                  <a:extLst>
                    <a:ext uri="{FF2B5EF4-FFF2-40B4-BE49-F238E27FC236}">
                      <a16:creationId xmlns:a16="http://schemas.microsoft.com/office/drawing/2014/main" id="{C0536840-2798-664C-81EB-1D8764ADCB6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533712" y="3997077"/>
                  <a:ext cx="644230" cy="574764"/>
                </a:xfrm>
                <a:prstGeom prst="rect">
                  <a:avLst/>
                </a:prstGeom>
              </p:spPr>
            </p:pic>
          </p:grpSp>
          <p:cxnSp>
            <p:nvCxnSpPr>
              <p:cNvPr id="199" name="Straight Arrow Connector 198">
                <a:extLst>
                  <a:ext uri="{FF2B5EF4-FFF2-40B4-BE49-F238E27FC236}">
                    <a16:creationId xmlns:a16="http://schemas.microsoft.com/office/drawing/2014/main" id="{4B354342-D925-D14E-94C2-9D47A83ADD45}"/>
                  </a:ext>
                </a:extLst>
              </p:cNvPr>
              <p:cNvCxnSpPr/>
              <p:nvPr/>
            </p:nvCxnSpPr>
            <p:spPr>
              <a:xfrm flipH="1">
                <a:off x="2265096" y="4450175"/>
                <a:ext cx="17427" cy="525366"/>
              </a:xfrm>
              <a:prstGeom prst="straightConnector1">
                <a:avLst/>
              </a:prstGeom>
              <a:ln w="66675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0" name="Group 199">
                <a:extLst>
                  <a:ext uri="{FF2B5EF4-FFF2-40B4-BE49-F238E27FC236}">
                    <a16:creationId xmlns:a16="http://schemas.microsoft.com/office/drawing/2014/main" id="{6794A674-F7A6-C442-80EA-1F6B1521A5A8}"/>
                  </a:ext>
                </a:extLst>
              </p:cNvPr>
              <p:cNvGrpSpPr/>
              <p:nvPr/>
            </p:nvGrpSpPr>
            <p:grpSpPr>
              <a:xfrm>
                <a:off x="1591119" y="5483226"/>
                <a:ext cx="1056160" cy="610977"/>
                <a:chOff x="7989565" y="2206064"/>
                <a:chExt cx="2649647" cy="1532793"/>
              </a:xfrm>
            </p:grpSpPr>
            <p:grpSp>
              <p:nvGrpSpPr>
                <p:cNvPr id="201" name="Group 200">
                  <a:extLst>
                    <a:ext uri="{FF2B5EF4-FFF2-40B4-BE49-F238E27FC236}">
                      <a16:creationId xmlns:a16="http://schemas.microsoft.com/office/drawing/2014/main" id="{E68A5A91-2383-FD4E-A5F7-5DA7CE97CBCF}"/>
                    </a:ext>
                  </a:extLst>
                </p:cNvPr>
                <p:cNvGrpSpPr/>
                <p:nvPr/>
              </p:nvGrpSpPr>
              <p:grpSpPr>
                <a:xfrm>
                  <a:off x="7989565" y="2206064"/>
                  <a:ext cx="2649647" cy="1532793"/>
                  <a:chOff x="4437802" y="2295143"/>
                  <a:chExt cx="2565113" cy="1483893"/>
                </a:xfrm>
              </p:grpSpPr>
              <p:cxnSp>
                <p:nvCxnSpPr>
                  <p:cNvPr id="203" name="Straight Arrow Connector 202">
                    <a:extLst>
                      <a:ext uri="{FF2B5EF4-FFF2-40B4-BE49-F238E27FC236}">
                        <a16:creationId xmlns:a16="http://schemas.microsoft.com/office/drawing/2014/main" id="{18DB09CC-2575-0C43-9E6C-892BE2993C36}"/>
                      </a:ext>
                    </a:extLst>
                  </p:cNvPr>
                  <p:cNvCxnSpPr/>
                  <p:nvPr/>
                </p:nvCxnSpPr>
                <p:spPr>
                  <a:xfrm>
                    <a:off x="6221474" y="3037091"/>
                    <a:ext cx="781441" cy="0"/>
                  </a:xfrm>
                  <a:prstGeom prst="straightConnector1">
                    <a:avLst/>
                  </a:prstGeom>
                  <a:ln w="28575">
                    <a:tailEnd type="triangle"/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204" name="Straight Arrow Connector 203">
                    <a:extLst>
                      <a:ext uri="{FF2B5EF4-FFF2-40B4-BE49-F238E27FC236}">
                        <a16:creationId xmlns:a16="http://schemas.microsoft.com/office/drawing/2014/main" id="{10A9E722-9ABC-C940-8240-A3151B76E57B}"/>
                      </a:ext>
                    </a:extLst>
                  </p:cNvPr>
                  <p:cNvCxnSpPr/>
                  <p:nvPr/>
                </p:nvCxnSpPr>
                <p:spPr>
                  <a:xfrm>
                    <a:off x="4608575" y="2380530"/>
                    <a:ext cx="1922918" cy="656560"/>
                  </a:xfrm>
                  <a:prstGeom prst="straightConnector1">
                    <a:avLst/>
                  </a:prstGeom>
                  <a:ln w="28575">
                    <a:tailEnd type="triangle"/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205" name="Straight Arrow Connector 204">
                    <a:extLst>
                      <a:ext uri="{FF2B5EF4-FFF2-40B4-BE49-F238E27FC236}">
                        <a16:creationId xmlns:a16="http://schemas.microsoft.com/office/drawing/2014/main" id="{BF850F5F-50F4-524C-9F11-136324FEC797}"/>
                      </a:ext>
                    </a:extLst>
                  </p:cNvPr>
                  <p:cNvCxnSpPr/>
                  <p:nvPr/>
                </p:nvCxnSpPr>
                <p:spPr>
                  <a:xfrm>
                    <a:off x="4608575" y="2708810"/>
                    <a:ext cx="1922918" cy="328280"/>
                  </a:xfrm>
                  <a:prstGeom prst="straightConnector1">
                    <a:avLst/>
                  </a:prstGeom>
                  <a:ln w="28575">
                    <a:tailEnd type="triangle"/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206" name="Straight Arrow Connector 205">
                    <a:extLst>
                      <a:ext uri="{FF2B5EF4-FFF2-40B4-BE49-F238E27FC236}">
                        <a16:creationId xmlns:a16="http://schemas.microsoft.com/office/drawing/2014/main" id="{84BFEC48-086F-4248-94DB-6EABEAD82199}"/>
                      </a:ext>
                    </a:extLst>
                  </p:cNvPr>
                  <p:cNvCxnSpPr/>
                  <p:nvPr/>
                </p:nvCxnSpPr>
                <p:spPr>
                  <a:xfrm>
                    <a:off x="4608575" y="3037089"/>
                    <a:ext cx="1922918" cy="1"/>
                  </a:xfrm>
                  <a:prstGeom prst="straightConnector1">
                    <a:avLst/>
                  </a:prstGeom>
                  <a:ln w="28575">
                    <a:tailEnd type="triangle"/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207" name="Straight Arrow Connector 206">
                    <a:extLst>
                      <a:ext uri="{FF2B5EF4-FFF2-40B4-BE49-F238E27FC236}">
                        <a16:creationId xmlns:a16="http://schemas.microsoft.com/office/drawing/2014/main" id="{62886C56-F1AC-EE48-9D8E-ED9B2F1C9B73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4608575" y="3037090"/>
                    <a:ext cx="1922918" cy="328279"/>
                  </a:xfrm>
                  <a:prstGeom prst="straightConnector1">
                    <a:avLst/>
                  </a:prstGeom>
                  <a:ln w="28575">
                    <a:tailEnd type="triangle"/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208" name="Straight Arrow Connector 207">
                    <a:extLst>
                      <a:ext uri="{FF2B5EF4-FFF2-40B4-BE49-F238E27FC236}">
                        <a16:creationId xmlns:a16="http://schemas.microsoft.com/office/drawing/2014/main" id="{4C39ABDC-75FD-1049-8B5D-28F7B0E5BD1C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4608575" y="3037090"/>
                    <a:ext cx="1922918" cy="656560"/>
                  </a:xfrm>
                  <a:prstGeom prst="straightConnector1">
                    <a:avLst/>
                  </a:prstGeom>
                  <a:ln w="28575">
                    <a:tailEnd type="triangle"/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</p:cxnSp>
              <p:sp>
                <p:nvSpPr>
                  <p:cNvPr id="209" name="Oval 208">
                    <a:extLst>
                      <a:ext uri="{FF2B5EF4-FFF2-40B4-BE49-F238E27FC236}">
                        <a16:creationId xmlns:a16="http://schemas.microsoft.com/office/drawing/2014/main" id="{EAA4F9D5-D576-934E-9BB9-2DD2C1DCA7BF}"/>
                      </a:ext>
                    </a:extLst>
                  </p:cNvPr>
                  <p:cNvSpPr/>
                  <p:nvPr/>
                </p:nvSpPr>
                <p:spPr>
                  <a:xfrm>
                    <a:off x="5121690" y="2390319"/>
                    <a:ext cx="1293541" cy="1293541"/>
                  </a:xfrm>
                  <a:prstGeom prst="ellipse">
                    <a:avLst/>
                  </a:prstGeom>
                  <a:solidFill>
                    <a:schemeClr val="bg1"/>
                  </a:solidFill>
                  <a:ln w="28575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 defTabSz="609585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600">
                      <a:solidFill>
                        <a:prstClr val="black"/>
                      </a:solidFill>
                      <a:latin typeface="Helvetica Neue" charset="0"/>
                      <a:ea typeface="Helvetica Neue" charset="0"/>
                      <a:cs typeface="Helvetica Neue" charset="0"/>
                    </a:endParaRPr>
                  </a:p>
                </p:txBody>
              </p:sp>
              <p:grpSp>
                <p:nvGrpSpPr>
                  <p:cNvPr id="210" name="Group 209">
                    <a:extLst>
                      <a:ext uri="{FF2B5EF4-FFF2-40B4-BE49-F238E27FC236}">
                        <a16:creationId xmlns:a16="http://schemas.microsoft.com/office/drawing/2014/main" id="{EFC7196F-0E2D-0441-9130-1FBFC1AD86FE}"/>
                      </a:ext>
                    </a:extLst>
                  </p:cNvPr>
                  <p:cNvGrpSpPr/>
                  <p:nvPr/>
                </p:nvGrpSpPr>
                <p:grpSpPr>
                  <a:xfrm>
                    <a:off x="4437802" y="2295143"/>
                    <a:ext cx="170773" cy="1483893"/>
                    <a:chOff x="4461603" y="726948"/>
                    <a:chExt cx="228600" cy="1986366"/>
                  </a:xfrm>
                </p:grpSpPr>
                <p:sp>
                  <p:nvSpPr>
                    <p:cNvPr id="211" name="Oval 210">
                      <a:extLst>
                        <a:ext uri="{FF2B5EF4-FFF2-40B4-BE49-F238E27FC236}">
                          <a16:creationId xmlns:a16="http://schemas.microsoft.com/office/drawing/2014/main" id="{264892B5-614E-B849-BD8F-7D60C161B09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461603" y="726948"/>
                      <a:ext cx="228600" cy="228600"/>
                    </a:xfrm>
                    <a:prstGeom prst="ellipse">
                      <a:avLst/>
                    </a:prstGeom>
                    <a:ln w="28575"/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 defTabSz="609585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600">
                        <a:solidFill>
                          <a:prstClr val="white"/>
                        </a:solidFill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p:txBody>
                </p:sp>
                <p:sp>
                  <p:nvSpPr>
                    <p:cNvPr id="212" name="Oval 211">
                      <a:extLst>
                        <a:ext uri="{FF2B5EF4-FFF2-40B4-BE49-F238E27FC236}">
                          <a16:creationId xmlns:a16="http://schemas.microsoft.com/office/drawing/2014/main" id="{524CF7E7-DF86-D14D-A442-D3AAF4BE620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461603" y="1605830"/>
                      <a:ext cx="228600" cy="228600"/>
                    </a:xfrm>
                    <a:prstGeom prst="ellipse">
                      <a:avLst/>
                    </a:prstGeom>
                    <a:ln w="28575"/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 defTabSz="609585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600">
                        <a:solidFill>
                          <a:prstClr val="white"/>
                        </a:solidFill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p:txBody>
                </p:sp>
                <p:sp>
                  <p:nvSpPr>
                    <p:cNvPr id="213" name="Oval 212">
                      <a:extLst>
                        <a:ext uri="{FF2B5EF4-FFF2-40B4-BE49-F238E27FC236}">
                          <a16:creationId xmlns:a16="http://schemas.microsoft.com/office/drawing/2014/main" id="{65BB5978-201D-E949-8BE6-A1767C9AC35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461603" y="2045271"/>
                      <a:ext cx="228600" cy="228600"/>
                    </a:xfrm>
                    <a:prstGeom prst="ellipse">
                      <a:avLst/>
                    </a:prstGeom>
                    <a:ln w="28575"/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 defTabSz="609585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600">
                        <a:solidFill>
                          <a:prstClr val="white"/>
                        </a:solidFill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p:txBody>
                </p:sp>
                <p:sp>
                  <p:nvSpPr>
                    <p:cNvPr id="214" name="Oval 213">
                      <a:extLst>
                        <a:ext uri="{FF2B5EF4-FFF2-40B4-BE49-F238E27FC236}">
                          <a16:creationId xmlns:a16="http://schemas.microsoft.com/office/drawing/2014/main" id="{406B5BD0-2668-0F41-BF49-EDED570CA11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461603" y="2484714"/>
                      <a:ext cx="228600" cy="228600"/>
                    </a:xfrm>
                    <a:prstGeom prst="ellipse">
                      <a:avLst/>
                    </a:prstGeom>
                    <a:ln w="28575"/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 defTabSz="609585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600">
                        <a:solidFill>
                          <a:prstClr val="white"/>
                        </a:solidFill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p:txBody>
                </p:sp>
                <p:sp>
                  <p:nvSpPr>
                    <p:cNvPr id="215" name="Oval 214">
                      <a:extLst>
                        <a:ext uri="{FF2B5EF4-FFF2-40B4-BE49-F238E27FC236}">
                          <a16:creationId xmlns:a16="http://schemas.microsoft.com/office/drawing/2014/main" id="{6F76B1E4-7D0B-E14E-BA4E-2D30FCC12E5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461603" y="1166389"/>
                      <a:ext cx="228600" cy="228600"/>
                    </a:xfrm>
                    <a:prstGeom prst="ellipse">
                      <a:avLst/>
                    </a:prstGeom>
                    <a:ln w="28575"/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 defTabSz="609585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600">
                        <a:solidFill>
                          <a:prstClr val="white"/>
                        </a:solidFill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p:txBody>
                </p:sp>
              </p:grpSp>
            </p:grpSp>
            <p:pic>
              <p:nvPicPr>
                <p:cNvPr id="202" name="Picture 201">
                  <a:extLst>
                    <a:ext uri="{FF2B5EF4-FFF2-40B4-BE49-F238E27FC236}">
                      <a16:creationId xmlns:a16="http://schemas.microsoft.com/office/drawing/2014/main" id="{73CBE31E-97FD-8245-BEF6-6C11A4291B8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821090" y="2637032"/>
                  <a:ext cx="1102291" cy="586325"/>
                </a:xfrm>
                <a:prstGeom prst="rect">
                  <a:avLst/>
                </a:prstGeom>
              </p:spPr>
            </p:pic>
          </p:grpSp>
        </p:grpSp>
        <p:cxnSp>
          <p:nvCxnSpPr>
            <p:cNvPr id="220" name="Straight Arrow Connector 219">
              <a:extLst>
                <a:ext uri="{FF2B5EF4-FFF2-40B4-BE49-F238E27FC236}">
                  <a16:creationId xmlns:a16="http://schemas.microsoft.com/office/drawing/2014/main" id="{86F54DCE-17DE-C747-818B-2E0EA67905CD}"/>
                </a:ext>
              </a:extLst>
            </p:cNvPr>
            <p:cNvCxnSpPr>
              <a:cxnSpLocks/>
            </p:cNvCxnSpPr>
            <p:nvPr/>
          </p:nvCxnSpPr>
          <p:spPr>
            <a:xfrm>
              <a:off x="6621926" y="2971087"/>
              <a:ext cx="362368" cy="712203"/>
            </a:xfrm>
            <a:prstGeom prst="straightConnector1">
              <a:avLst/>
            </a:prstGeom>
            <a:ln w="60325">
              <a:solidFill>
                <a:schemeClr val="tx1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FA2CC583-3ECA-6348-9A70-3296967BC2F3}"/>
              </a:ext>
            </a:extLst>
          </p:cNvPr>
          <p:cNvSpPr/>
          <p:nvPr/>
        </p:nvSpPr>
        <p:spPr>
          <a:xfrm>
            <a:off x="-406400" y="1295417"/>
            <a:ext cx="13106400" cy="5562584"/>
          </a:xfrm>
          <a:prstGeom prst="rect">
            <a:avLst/>
          </a:prstGeom>
          <a:solidFill>
            <a:srgbClr val="FFFFFF">
              <a:alpha val="9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05EA27-B720-D04D-8A75-FC05A1B21834}"/>
              </a:ext>
            </a:extLst>
          </p:cNvPr>
          <p:cNvSpPr txBox="1"/>
          <p:nvPr/>
        </p:nvSpPr>
        <p:spPr>
          <a:xfrm>
            <a:off x="499290" y="3084033"/>
            <a:ext cx="1123588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200" dirty="0">
                <a:latin typeface="Helvetica Neue Thin" panose="020B0403020202020204" pitchFamily="34" charset="0"/>
                <a:ea typeface="Helvetica Neue Thin" panose="020B0403020202020204" pitchFamily="34" charset="0"/>
                <a:cs typeface="Helvetica Neue Medium" panose="02000503000000020004" pitchFamily="2" charset="0"/>
              </a:rPr>
              <a:t>Hierarchical </a:t>
            </a:r>
            <a:r>
              <a:rPr lang="en-US" sz="4200" dirty="0" err="1">
                <a:latin typeface="Helvetica Neue Thin" panose="020B0403020202020204" pitchFamily="34" charset="0"/>
                <a:ea typeface="Helvetica Neue Thin" panose="020B0403020202020204" pitchFamily="34" charset="0"/>
                <a:cs typeface="Helvetica Neue Medium" panose="02000503000000020004" pitchFamily="2" charset="0"/>
              </a:rPr>
              <a:t>scaleout</a:t>
            </a:r>
            <a:r>
              <a:rPr lang="en-US" sz="4200" dirty="0">
                <a:latin typeface="Helvetica Neue Thin" panose="020B0403020202020204" pitchFamily="34" charset="0"/>
                <a:ea typeface="Helvetica Neue Thin" panose="020B0403020202020204" pitchFamily="34" charset="0"/>
                <a:cs typeface="Helvetica Neue Medium" panose="02000503000000020004" pitchFamily="2" charset="0"/>
              </a:rPr>
              <a:t> enables fine-grained replication to minimize cost while scaling to massive workloads</a:t>
            </a:r>
          </a:p>
        </p:txBody>
      </p:sp>
    </p:spTree>
    <p:extLst>
      <p:ext uri="{BB962C8B-B14F-4D97-AF65-F5344CB8AC3E}">
        <p14:creationId xmlns:p14="http://schemas.microsoft.com/office/powerpoint/2010/main" val="408548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290510" y="246063"/>
            <a:ext cx="1190149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r>
              <a:rPr lang="en-US" sz="4800" b="1" i="1" dirty="0">
                <a:solidFill>
                  <a:schemeClr val="accent6">
                    <a:lumMod val="7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How does Clipper satisfy the prediction-serving requirements?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A062603-C1B2-5049-8AD8-500548925549}"/>
              </a:ext>
            </a:extLst>
          </p:cNvPr>
          <p:cNvSpPr txBox="1"/>
          <p:nvPr/>
        </p:nvSpPr>
        <p:spPr>
          <a:xfrm>
            <a:off x="621792" y="1571626"/>
            <a:ext cx="1101140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lnSpc>
                <a:spcPct val="200000"/>
              </a:lnSpc>
              <a:buFont typeface="Wingdings" pitchFamily="2" charset="2"/>
              <a:buChar char="q"/>
            </a:pPr>
            <a:r>
              <a:rPr lang="en-US" sz="4800" i="1" dirty="0">
                <a:solidFill>
                  <a:schemeClr val="accent6">
                    <a:lumMod val="75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Affordable</a:t>
            </a:r>
          </a:p>
          <a:p>
            <a:pPr marL="1143000" lvl="1" indent="-685800">
              <a:buFont typeface="Wingdings" pitchFamily="2" charset="2"/>
              <a:buChar char="q"/>
            </a:pPr>
            <a:r>
              <a:rPr lang="en-US" sz="4800" i="1" dirty="0">
                <a:solidFill>
                  <a:schemeClr val="accent6">
                    <a:lumMod val="75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Hierarchical </a:t>
            </a:r>
            <a:r>
              <a:rPr lang="en-US" sz="4800" i="1" dirty="0" err="1">
                <a:solidFill>
                  <a:schemeClr val="accent6">
                    <a:lumMod val="75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scaleout</a:t>
            </a:r>
            <a:endParaRPr lang="en-US" sz="4800" i="1" dirty="0">
              <a:solidFill>
                <a:schemeClr val="accent6">
                  <a:lumMod val="75000"/>
                </a:schemeClr>
              </a:solidFill>
              <a:latin typeface="Helvetica Neue Light" panose="02000403000000020004" pitchFamily="2" charset="0"/>
              <a:ea typeface="Helvetica Neue Light" panose="02000403000000020004" pitchFamily="2" charset="0"/>
              <a:cs typeface="Helvetica Neue" panose="02000503000000020004" pitchFamily="2" charset="0"/>
            </a:endParaRPr>
          </a:p>
          <a:p>
            <a:pPr marL="1143000" lvl="1" indent="-685800">
              <a:buFont typeface="Wingdings" pitchFamily="2" charset="2"/>
              <a:buChar char="q"/>
            </a:pPr>
            <a:r>
              <a:rPr lang="en-US" sz="4800" i="1" dirty="0">
                <a:solidFill>
                  <a:schemeClr val="accent6">
                    <a:lumMod val="75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Latency-aware batching</a:t>
            </a:r>
          </a:p>
        </p:txBody>
      </p:sp>
    </p:spTree>
    <p:extLst>
      <p:ext uri="{BB962C8B-B14F-4D97-AF65-F5344CB8AC3E}">
        <p14:creationId xmlns:p14="http://schemas.microsoft.com/office/powerpoint/2010/main" val="168962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bldLvl="2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004" y="-34791"/>
            <a:ext cx="12896828" cy="1325563"/>
          </a:xfrm>
        </p:spPr>
        <p:txBody>
          <a:bodyPr>
            <a:normAutofit/>
          </a:bodyPr>
          <a:lstStyle/>
          <a:p>
            <a:r>
              <a:rPr lang="en-US" sz="3700" dirty="0"/>
              <a:t>Problem: Compute resources are expensive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6AA9FB5-4FCB-D34A-9950-6FFEE3F32E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6300" y="1214573"/>
            <a:ext cx="10515600" cy="3992428"/>
          </a:xfrm>
        </p:spPr>
        <p:txBody>
          <a:bodyPr>
            <a:noAutofit/>
          </a:bodyPr>
          <a:lstStyle/>
          <a:p>
            <a:r>
              <a:rPr lang="en-US" sz="3200" dirty="0"/>
              <a:t>Many machine learning models require expensive compute resources to perform inference at interactive latencies</a:t>
            </a:r>
          </a:p>
          <a:p>
            <a:pPr lvl="1"/>
            <a:r>
              <a:rPr lang="en-US" sz="2600" dirty="0"/>
              <a:t>Multi-core servers</a:t>
            </a:r>
          </a:p>
          <a:p>
            <a:pPr lvl="1"/>
            <a:r>
              <a:rPr lang="en-US" sz="2600" dirty="0"/>
              <a:t>GPUs</a:t>
            </a:r>
          </a:p>
          <a:p>
            <a:pPr lvl="1"/>
            <a:r>
              <a:rPr lang="en-US" sz="2600" dirty="0"/>
              <a:t>Other hardware accelerators like TPUs and FPGAs</a:t>
            </a:r>
          </a:p>
          <a:p>
            <a:r>
              <a:rPr lang="en-US" sz="3200" dirty="0"/>
              <a:t>Models must be initialized and warmed to respond to queries in 10s of </a:t>
            </a:r>
            <a:r>
              <a:rPr lang="en-US" sz="3200" dirty="0" err="1"/>
              <a:t>ms</a:t>
            </a:r>
            <a:endParaRPr lang="en-US" sz="3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75279F-B560-704A-9780-17535760342B}"/>
              </a:ext>
            </a:extLst>
          </p:cNvPr>
          <p:cNvSpPr txBox="1"/>
          <p:nvPr/>
        </p:nvSpPr>
        <p:spPr>
          <a:xfrm>
            <a:off x="558800" y="5207001"/>
            <a:ext cx="10642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i="1" dirty="0">
                <a:solidFill>
                  <a:schemeClr val="accent6">
                    <a:lumMod val="75000"/>
                  </a:schemeClr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Prediction-Serving systems must maximize resource utilization to reduce cost</a:t>
            </a:r>
          </a:p>
        </p:txBody>
      </p:sp>
    </p:spTree>
    <p:extLst>
      <p:ext uri="{BB962C8B-B14F-4D97-AF65-F5344CB8AC3E}">
        <p14:creationId xmlns:p14="http://schemas.microsoft.com/office/powerpoint/2010/main" val="36325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bldLvl="2"/>
      <p:bldP spid="7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roup 69">
            <a:extLst>
              <a:ext uri="{FF2B5EF4-FFF2-40B4-BE49-F238E27FC236}">
                <a16:creationId xmlns:a16="http://schemas.microsoft.com/office/drawing/2014/main" id="{F0D38F63-8220-5246-B253-84362C7AE41F}"/>
              </a:ext>
            </a:extLst>
          </p:cNvPr>
          <p:cNvGrpSpPr/>
          <p:nvPr/>
        </p:nvGrpSpPr>
        <p:grpSpPr>
          <a:xfrm>
            <a:off x="3809008" y="1756092"/>
            <a:ext cx="1736806" cy="698557"/>
            <a:chOff x="3857392" y="2298303"/>
            <a:chExt cx="1736805" cy="635052"/>
          </a:xfrm>
        </p:grpSpPr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C7CF6A5B-469B-5444-9D22-67418C123D71}"/>
                </a:ext>
              </a:extLst>
            </p:cNvPr>
            <p:cNvSpPr txBox="1"/>
            <p:nvPr/>
          </p:nvSpPr>
          <p:spPr>
            <a:xfrm>
              <a:off x="3857392" y="2323442"/>
              <a:ext cx="1483739" cy="5316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 defTabSz="914377"/>
              <a:r>
                <a:rPr lang="en-US" sz="3200" dirty="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rPr>
                <a:t>Predict</a:t>
              </a:r>
            </a:p>
          </p:txBody>
        </p:sp>
        <p:sp>
          <p:nvSpPr>
            <p:cNvPr id="72" name="Up-Down Arrow 71">
              <a:extLst>
                <a:ext uri="{FF2B5EF4-FFF2-40B4-BE49-F238E27FC236}">
                  <a16:creationId xmlns:a16="http://schemas.microsoft.com/office/drawing/2014/main" id="{CEEF4C1C-DA40-4D45-A309-1F501CC2219F}"/>
                </a:ext>
              </a:extLst>
            </p:cNvPr>
            <p:cNvSpPr/>
            <p:nvPr/>
          </p:nvSpPr>
          <p:spPr>
            <a:xfrm>
              <a:off x="5341131" y="2298303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en-US" sz="2400">
                <a:solidFill>
                  <a:srgbClr val="FFFFFF"/>
                </a:solidFill>
                <a:latin typeface="Arial" panose="020B0604020202020204"/>
              </a:endParaRPr>
            </a:p>
          </p:txBody>
        </p:sp>
      </p:grpSp>
      <p:sp>
        <p:nvSpPr>
          <p:cNvPr id="73" name="TextBox 72">
            <a:extLst>
              <a:ext uri="{FF2B5EF4-FFF2-40B4-BE49-F238E27FC236}">
                <a16:creationId xmlns:a16="http://schemas.microsoft.com/office/drawing/2014/main" id="{99C23619-A1FA-2A4E-9953-C9C7B64E6982}"/>
              </a:ext>
            </a:extLst>
          </p:cNvPr>
          <p:cNvSpPr txBox="1"/>
          <p:nvPr/>
        </p:nvSpPr>
        <p:spPr>
          <a:xfrm>
            <a:off x="6243209" y="1812025"/>
            <a:ext cx="41537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/>
            <a:r>
              <a:rPr lang="en-US" sz="3200" b="1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RPC/REST Interface</a:t>
            </a:r>
          </a:p>
        </p:txBody>
      </p:sp>
      <p:sp>
        <p:nvSpPr>
          <p:cNvPr id="10" name="Rectangle 9"/>
          <p:cNvSpPr/>
          <p:nvPr/>
        </p:nvSpPr>
        <p:spPr>
          <a:xfrm>
            <a:off x="445539" y="1118353"/>
            <a:ext cx="11344152" cy="64249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240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445567" y="2454116"/>
            <a:ext cx="11344123" cy="2812928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4400" dirty="0">
              <a:solidFill>
                <a:srgbClr val="000000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33" name="Title 1"/>
          <p:cNvSpPr>
            <a:spLocks noGrp="1"/>
          </p:cNvSpPr>
          <p:nvPr>
            <p:ph type="title"/>
          </p:nvPr>
        </p:nvSpPr>
        <p:spPr>
          <a:xfrm>
            <a:off x="445538" y="-13144"/>
            <a:ext cx="11746463" cy="1325563"/>
          </a:xfrm>
        </p:spPr>
        <p:txBody>
          <a:bodyPr>
            <a:normAutofit/>
          </a:bodyPr>
          <a:lstStyle/>
          <a:p>
            <a:r>
              <a:rPr lang="en-US" sz="4000" dirty="0"/>
              <a:t>System Optimizations</a:t>
            </a:r>
          </a:p>
        </p:txBody>
      </p:sp>
      <p:sp>
        <p:nvSpPr>
          <p:cNvPr id="40" name="Rectangle 39"/>
          <p:cNvSpPr/>
          <p:nvPr/>
        </p:nvSpPr>
        <p:spPr>
          <a:xfrm>
            <a:off x="4949994" y="2357236"/>
            <a:ext cx="212750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377"/>
            <a:r>
              <a:rPr lang="en-US" sz="4400" b="1" dirty="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</a:rPr>
              <a:t>Clipper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08471" y="1209030"/>
            <a:ext cx="1909439" cy="486743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67686" y="1209030"/>
            <a:ext cx="1828581" cy="486743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30115" y="1209030"/>
            <a:ext cx="1194440" cy="486743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36760" y="1132713"/>
            <a:ext cx="1166301" cy="57172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5263" y="1209030"/>
            <a:ext cx="1652740" cy="48674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45537" y="1183892"/>
            <a:ext cx="30221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7"/>
            <a:r>
              <a:rPr lang="en-US" sz="3200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Applications</a:t>
            </a:r>
          </a:p>
        </p:txBody>
      </p:sp>
      <p:sp>
        <p:nvSpPr>
          <p:cNvPr id="64" name="Rectangle 63"/>
          <p:cNvSpPr/>
          <p:nvPr/>
        </p:nvSpPr>
        <p:spPr>
          <a:xfrm>
            <a:off x="6079348" y="7376673"/>
            <a:ext cx="1810909" cy="4318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70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  <a:latin typeface="Arial" panose="020B0604020202020204"/>
            </a:endParaRPr>
          </a:p>
        </p:txBody>
      </p:sp>
      <p:grpSp>
        <p:nvGrpSpPr>
          <p:cNvPr id="68" name="Group 67"/>
          <p:cNvGrpSpPr/>
          <p:nvPr/>
        </p:nvGrpSpPr>
        <p:grpSpPr>
          <a:xfrm>
            <a:off x="4031694" y="5991398"/>
            <a:ext cx="1810911" cy="1374519"/>
            <a:chOff x="4031693" y="5304392"/>
            <a:chExt cx="1810910" cy="1374519"/>
          </a:xfrm>
        </p:grpSpPr>
        <p:sp>
          <p:nvSpPr>
            <p:cNvPr id="82" name="Rectangle 81"/>
            <p:cNvSpPr/>
            <p:nvPr/>
          </p:nvSpPr>
          <p:spPr>
            <a:xfrm>
              <a:off x="4031693" y="5687745"/>
              <a:ext cx="1810910" cy="99116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70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latin typeface="Arial" panose="020B0604020202020204"/>
              </a:endParaRPr>
            </a:p>
          </p:txBody>
        </p:sp>
        <p:sp>
          <p:nvSpPr>
            <p:cNvPr id="83" name="Rectangle 82"/>
            <p:cNvSpPr/>
            <p:nvPr/>
          </p:nvSpPr>
          <p:spPr>
            <a:xfrm>
              <a:off x="4031693" y="5304392"/>
              <a:ext cx="1810910" cy="40642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7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srgbClr val="FFFFFF"/>
                  </a:solidFill>
                  <a:latin typeface="Helvetica Neue" charset="0"/>
                  <a:ea typeface="Helvetica Neue" charset="0"/>
                  <a:cs typeface="Helvetica Neue" charset="0"/>
                </a:rPr>
                <a:t>MC</a:t>
              </a:r>
            </a:p>
          </p:txBody>
        </p:sp>
      </p:grpSp>
      <p:pic>
        <p:nvPicPr>
          <p:cNvPr id="84" name="Picture 83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06712" y="6353235"/>
            <a:ext cx="1764600" cy="1315485"/>
          </a:xfrm>
          <a:prstGeom prst="rect">
            <a:avLst/>
          </a:prstGeom>
        </p:spPr>
      </p:pic>
      <p:sp>
        <p:nvSpPr>
          <p:cNvPr id="86" name="Rectangle 85"/>
          <p:cNvSpPr/>
          <p:nvPr/>
        </p:nvSpPr>
        <p:spPr>
          <a:xfrm>
            <a:off x="6079348" y="6374751"/>
            <a:ext cx="1810909" cy="991164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09570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88" name="Rectangle 87"/>
          <p:cNvSpPr/>
          <p:nvPr/>
        </p:nvSpPr>
        <p:spPr>
          <a:xfrm>
            <a:off x="6079348" y="5991396"/>
            <a:ext cx="1810909" cy="40642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70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</a:rPr>
              <a:t>MC</a:t>
            </a:r>
          </a:p>
        </p:txBody>
      </p:sp>
      <p:sp>
        <p:nvSpPr>
          <p:cNvPr id="89" name="Rectangle 88"/>
          <p:cNvSpPr/>
          <p:nvPr/>
        </p:nvSpPr>
        <p:spPr>
          <a:xfrm>
            <a:off x="8110365" y="6374749"/>
            <a:ext cx="2418935" cy="99116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09570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Arial" panose="020B0604020202020204"/>
            </a:endParaRPr>
          </a:p>
        </p:txBody>
      </p:sp>
      <p:pic>
        <p:nvPicPr>
          <p:cNvPr id="90" name="Picture 8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20060" y="6532984"/>
            <a:ext cx="2032001" cy="736601"/>
          </a:xfrm>
          <a:prstGeom prst="rect">
            <a:avLst/>
          </a:prstGeom>
        </p:spPr>
      </p:pic>
      <p:sp>
        <p:nvSpPr>
          <p:cNvPr id="91" name="Rectangle 90"/>
          <p:cNvSpPr/>
          <p:nvPr/>
        </p:nvSpPr>
        <p:spPr>
          <a:xfrm>
            <a:off x="8110365" y="5991395"/>
            <a:ext cx="2418935" cy="40642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70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</a:rPr>
              <a:t>MC</a:t>
            </a:r>
          </a:p>
        </p:txBody>
      </p:sp>
      <p:grpSp>
        <p:nvGrpSpPr>
          <p:cNvPr id="92" name="Group 91"/>
          <p:cNvGrpSpPr/>
          <p:nvPr/>
        </p:nvGrpSpPr>
        <p:grpSpPr>
          <a:xfrm>
            <a:off x="1196856" y="5319211"/>
            <a:ext cx="1197411" cy="635052"/>
            <a:chOff x="1055582" y="4658605"/>
            <a:chExt cx="1197409" cy="635052"/>
          </a:xfrm>
        </p:grpSpPr>
        <p:sp>
          <p:nvSpPr>
            <p:cNvPr id="93" name="Up-Down Arrow 92"/>
            <p:cNvSpPr/>
            <p:nvPr/>
          </p:nvSpPr>
          <p:spPr>
            <a:xfrm>
              <a:off x="1999925" y="4658605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70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94" name="TextBox 93"/>
            <p:cNvSpPr txBox="1"/>
            <p:nvPr/>
          </p:nvSpPr>
          <p:spPr>
            <a:xfrm>
              <a:off x="1055582" y="4675478"/>
              <a:ext cx="102784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 defTabSz="60957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3200" dirty="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rPr>
                <a:t>RPC</a:t>
              </a:r>
            </a:p>
          </p:txBody>
        </p:sp>
      </p:grpSp>
      <p:grpSp>
        <p:nvGrpSpPr>
          <p:cNvPr id="95" name="Group 94"/>
          <p:cNvGrpSpPr/>
          <p:nvPr/>
        </p:nvGrpSpPr>
        <p:grpSpPr>
          <a:xfrm>
            <a:off x="4256916" y="5319211"/>
            <a:ext cx="1197411" cy="635052"/>
            <a:chOff x="1055582" y="4658605"/>
            <a:chExt cx="1197409" cy="635052"/>
          </a:xfrm>
        </p:grpSpPr>
        <p:sp>
          <p:nvSpPr>
            <p:cNvPr id="96" name="Up-Down Arrow 95"/>
            <p:cNvSpPr/>
            <p:nvPr/>
          </p:nvSpPr>
          <p:spPr>
            <a:xfrm>
              <a:off x="1999925" y="4658605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70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1055582" y="4675478"/>
              <a:ext cx="102784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 defTabSz="60957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3200" dirty="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rPr>
                <a:t>RPC</a:t>
              </a:r>
            </a:p>
          </p:txBody>
        </p:sp>
      </p:grpSp>
      <p:grpSp>
        <p:nvGrpSpPr>
          <p:cNvPr id="98" name="Group 97"/>
          <p:cNvGrpSpPr/>
          <p:nvPr/>
        </p:nvGrpSpPr>
        <p:grpSpPr>
          <a:xfrm>
            <a:off x="6300552" y="5319211"/>
            <a:ext cx="1197411" cy="635052"/>
            <a:chOff x="1055582" y="4658605"/>
            <a:chExt cx="1197409" cy="635052"/>
          </a:xfrm>
        </p:grpSpPr>
        <p:sp>
          <p:nvSpPr>
            <p:cNvPr id="99" name="Up-Down Arrow 98"/>
            <p:cNvSpPr/>
            <p:nvPr/>
          </p:nvSpPr>
          <p:spPr>
            <a:xfrm>
              <a:off x="1999925" y="4658605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70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1055582" y="4675478"/>
              <a:ext cx="102784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 defTabSz="60957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3200" dirty="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rPr>
                <a:t>RPC</a:t>
              </a:r>
            </a:p>
          </p:txBody>
        </p:sp>
      </p:grpSp>
      <p:grpSp>
        <p:nvGrpSpPr>
          <p:cNvPr id="101" name="Group 100"/>
          <p:cNvGrpSpPr/>
          <p:nvPr/>
        </p:nvGrpSpPr>
        <p:grpSpPr>
          <a:xfrm>
            <a:off x="8624556" y="5319211"/>
            <a:ext cx="1197411" cy="635052"/>
            <a:chOff x="1055582" y="4658605"/>
            <a:chExt cx="1197409" cy="635052"/>
          </a:xfrm>
        </p:grpSpPr>
        <p:sp>
          <p:nvSpPr>
            <p:cNvPr id="102" name="Up-Down Arrow 101"/>
            <p:cNvSpPr/>
            <p:nvPr/>
          </p:nvSpPr>
          <p:spPr>
            <a:xfrm>
              <a:off x="1999925" y="4658605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70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1055582" y="4675478"/>
              <a:ext cx="102784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 defTabSz="60957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320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rPr>
                <a:t>RPC</a:t>
              </a:r>
            </a:p>
          </p:txBody>
        </p:sp>
      </p:grpSp>
      <p:grpSp>
        <p:nvGrpSpPr>
          <p:cNvPr id="104" name="Group 103"/>
          <p:cNvGrpSpPr/>
          <p:nvPr/>
        </p:nvGrpSpPr>
        <p:grpSpPr>
          <a:xfrm>
            <a:off x="10830373" y="6753017"/>
            <a:ext cx="542513" cy="147044"/>
            <a:chOff x="10658591" y="6109729"/>
            <a:chExt cx="874878" cy="237129"/>
          </a:xfrm>
        </p:grpSpPr>
        <p:sp>
          <p:nvSpPr>
            <p:cNvPr id="105" name="Oval 104"/>
            <p:cNvSpPr/>
            <p:nvPr/>
          </p:nvSpPr>
          <p:spPr>
            <a:xfrm>
              <a:off x="10658591" y="6109729"/>
              <a:ext cx="237129" cy="237129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70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106" name="Oval 105"/>
            <p:cNvSpPr/>
            <p:nvPr/>
          </p:nvSpPr>
          <p:spPr>
            <a:xfrm>
              <a:off x="10977466" y="6109729"/>
              <a:ext cx="237129" cy="237129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70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107" name="Oval 106"/>
            <p:cNvSpPr/>
            <p:nvPr/>
          </p:nvSpPr>
          <p:spPr>
            <a:xfrm>
              <a:off x="11296340" y="6109729"/>
              <a:ext cx="237129" cy="237129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70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FFFFFF"/>
                </a:solidFill>
                <a:latin typeface="Arial" panose="020B0604020202020204"/>
              </a:endParaRPr>
            </a:p>
          </p:txBody>
        </p:sp>
      </p:grpSp>
      <p:grpSp>
        <p:nvGrpSpPr>
          <p:cNvPr id="108" name="Group 107"/>
          <p:cNvGrpSpPr/>
          <p:nvPr/>
        </p:nvGrpSpPr>
        <p:grpSpPr>
          <a:xfrm>
            <a:off x="445537" y="6002155"/>
            <a:ext cx="3361843" cy="1374519"/>
            <a:chOff x="445537" y="5304390"/>
            <a:chExt cx="3361842" cy="1374518"/>
          </a:xfrm>
        </p:grpSpPr>
        <p:sp>
          <p:nvSpPr>
            <p:cNvPr id="109" name="Rectangle 108"/>
            <p:cNvSpPr/>
            <p:nvPr/>
          </p:nvSpPr>
          <p:spPr>
            <a:xfrm>
              <a:off x="445538" y="5687743"/>
              <a:ext cx="3361841" cy="99116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70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latin typeface="Arial" panose="020B0604020202020204"/>
              </a:endParaRPr>
            </a:p>
          </p:txBody>
        </p:sp>
        <p:sp>
          <p:nvSpPr>
            <p:cNvPr id="110" name="Rectangle 109"/>
            <p:cNvSpPr/>
            <p:nvPr/>
          </p:nvSpPr>
          <p:spPr>
            <a:xfrm>
              <a:off x="445537" y="5304390"/>
              <a:ext cx="3361842" cy="40642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7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srgbClr val="FFFFFF"/>
                  </a:solidFill>
                  <a:latin typeface="Helvetica Neue" charset="0"/>
                  <a:ea typeface="Helvetica Neue" charset="0"/>
                  <a:cs typeface="Helvetica Neue" charset="0"/>
                </a:rPr>
                <a:t>Model Container (MC)</a:t>
              </a:r>
            </a:p>
          </p:txBody>
        </p:sp>
      </p:grpSp>
      <p:pic>
        <p:nvPicPr>
          <p:cNvPr id="111" name="Picture 110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2031" y="6427065"/>
            <a:ext cx="1707131" cy="908048"/>
          </a:xfrm>
          <a:prstGeom prst="rect">
            <a:avLst/>
          </a:prstGeom>
        </p:spPr>
      </p:pic>
      <p:sp>
        <p:nvSpPr>
          <p:cNvPr id="112" name="Rectangle 111"/>
          <p:cNvSpPr/>
          <p:nvPr/>
        </p:nvSpPr>
        <p:spPr>
          <a:xfrm>
            <a:off x="6013745" y="7376672"/>
            <a:ext cx="2028712" cy="4211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70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113" name="Rectangle 112"/>
          <p:cNvSpPr/>
          <p:nvPr/>
        </p:nvSpPr>
        <p:spPr>
          <a:xfrm>
            <a:off x="4285695" y="6565316"/>
            <a:ext cx="152445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70" fontAlgn="base">
              <a:spcBef>
                <a:spcPct val="0"/>
              </a:spcBef>
              <a:spcAft>
                <a:spcPct val="0"/>
              </a:spcAft>
            </a:pPr>
            <a:r>
              <a:rPr lang="en-US" sz="4400" dirty="0" err="1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</a:rPr>
              <a:t>Caffe</a:t>
            </a:r>
            <a:endParaRPr lang="en-US" sz="4400" dirty="0">
              <a:solidFill>
                <a:srgbClr val="000000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E4B716AB-EB64-1945-9346-03841244694D}"/>
              </a:ext>
            </a:extLst>
          </p:cNvPr>
          <p:cNvSpPr/>
          <p:nvPr/>
        </p:nvSpPr>
        <p:spPr>
          <a:xfrm>
            <a:off x="-60733" y="0"/>
            <a:ext cx="12558713" cy="8363537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2400" dirty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BE19012D-731A-F840-BC60-2F8316B705A9}"/>
              </a:ext>
            </a:extLst>
          </p:cNvPr>
          <p:cNvSpPr txBox="1"/>
          <p:nvPr/>
        </p:nvSpPr>
        <p:spPr>
          <a:xfrm>
            <a:off x="903695" y="1151158"/>
            <a:ext cx="257474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377"/>
            <a:r>
              <a:rPr lang="en-US" sz="3600" dirty="0">
                <a:solidFill>
                  <a:srgbClr val="000000"/>
                </a:solidFill>
                <a:latin typeface="Century Gothic" charset="0"/>
                <a:ea typeface="Century Gothic" charset="0"/>
                <a:cs typeface="Century Gothic" charset="0"/>
              </a:rPr>
              <a:t>Zero-Copy</a:t>
            </a:r>
          </a:p>
          <a:p>
            <a:pPr algn="ctr" defTabSz="914377"/>
            <a:r>
              <a:rPr lang="en-US" sz="3600" dirty="0">
                <a:solidFill>
                  <a:srgbClr val="000000"/>
                </a:solidFill>
                <a:latin typeface="Century Gothic" charset="0"/>
                <a:ea typeface="Century Gothic" charset="0"/>
                <a:cs typeface="Century Gothic" charset="0"/>
              </a:rPr>
              <a:t>RPC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9CBA5005-25AF-CA4B-80CD-40D629A5A63B}"/>
              </a:ext>
            </a:extLst>
          </p:cNvPr>
          <p:cNvSpPr txBox="1"/>
          <p:nvPr/>
        </p:nvSpPr>
        <p:spPr>
          <a:xfrm>
            <a:off x="4076692" y="1428158"/>
            <a:ext cx="21419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377"/>
            <a:r>
              <a:rPr lang="en-US" sz="3600" dirty="0">
                <a:solidFill>
                  <a:srgbClr val="000000"/>
                </a:solidFill>
                <a:latin typeface="Century Gothic" charset="0"/>
                <a:ea typeface="Century Gothic" charset="0"/>
                <a:cs typeface="Century Gothic" charset="0"/>
              </a:rPr>
              <a:t>Caching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C1769AB-D2B2-6D49-A0F6-D790891BA911}"/>
              </a:ext>
            </a:extLst>
          </p:cNvPr>
          <p:cNvSpPr txBox="1"/>
          <p:nvPr/>
        </p:nvSpPr>
        <p:spPr>
          <a:xfrm>
            <a:off x="6596171" y="1151158"/>
            <a:ext cx="231345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377"/>
            <a:r>
              <a:rPr lang="en-US" sz="3600" dirty="0">
                <a:solidFill>
                  <a:srgbClr val="000000"/>
                </a:solidFill>
                <a:latin typeface="Century Gothic" charset="0"/>
                <a:ea typeface="Century Gothic" charset="0"/>
                <a:cs typeface="Century Gothic" charset="0"/>
              </a:rPr>
              <a:t>Common</a:t>
            </a:r>
          </a:p>
          <a:p>
            <a:pPr algn="ctr" defTabSz="914377"/>
            <a:r>
              <a:rPr lang="en-US" sz="3600" dirty="0">
                <a:solidFill>
                  <a:srgbClr val="000000"/>
                </a:solidFill>
                <a:latin typeface="Century Gothic" charset="0"/>
                <a:ea typeface="Century Gothic" charset="0"/>
                <a:cs typeface="Century Gothic" charset="0"/>
              </a:rPr>
              <a:t>API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3E8C2B05-F2A9-2B4E-9516-D5D95F0B1746}"/>
              </a:ext>
            </a:extLst>
          </p:cNvPr>
          <p:cNvSpPr txBox="1"/>
          <p:nvPr/>
        </p:nvSpPr>
        <p:spPr>
          <a:xfrm>
            <a:off x="9389049" y="1533182"/>
            <a:ext cx="21884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377"/>
            <a:r>
              <a:rPr lang="en-US" sz="3600" b="1" dirty="0">
                <a:solidFill>
                  <a:srgbClr val="000000"/>
                </a:solidFill>
                <a:latin typeface="Century Gothic" charset="0"/>
                <a:ea typeface="Century Gothic" charset="0"/>
                <a:cs typeface="Century Gothic" charset="0"/>
              </a:rPr>
              <a:t>Batching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608013" y="2650316"/>
            <a:ext cx="10997397" cy="1181124"/>
            <a:chOff x="634701" y="3946785"/>
            <a:chExt cx="10997397" cy="1181124"/>
          </a:xfrm>
        </p:grpSpPr>
        <p:sp>
          <p:nvSpPr>
            <p:cNvPr id="63" name="Rectangle 62"/>
            <p:cNvSpPr/>
            <p:nvPr/>
          </p:nvSpPr>
          <p:spPr>
            <a:xfrm>
              <a:off x="634701" y="3946785"/>
              <a:ext cx="10997397" cy="1181124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Ins="274320" rtlCol="0" anchor="ctr"/>
            <a:lstStyle/>
            <a:p>
              <a:pPr algn="r" defTabSz="914377"/>
              <a:r>
                <a:rPr lang="en-US" sz="3200" dirty="0">
                  <a:solidFill>
                    <a:srgbClr val="FFFFFF"/>
                  </a:solidFill>
                  <a:latin typeface="Helvetica Neue" charset="0"/>
                  <a:ea typeface="Helvetica Neue" charset="0"/>
                  <a:cs typeface="Helvetica Neue" charset="0"/>
                </a:rPr>
                <a:t>Model Abstraction Layer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37486" y="4143993"/>
              <a:ext cx="4582601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377"/>
              <a:r>
                <a:rPr lang="en-US" sz="2400" i="1" dirty="0">
                  <a:solidFill>
                    <a:srgbClr val="FFFFFF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Provide a </a:t>
              </a:r>
              <a:r>
                <a:rPr lang="en-US" sz="2400" b="1" i="1" dirty="0">
                  <a:solidFill>
                    <a:srgbClr val="FFFFFF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common interface </a:t>
              </a:r>
              <a:r>
                <a:rPr lang="en-US" sz="2400" i="1" dirty="0">
                  <a:solidFill>
                    <a:srgbClr val="FFFFFF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and </a:t>
              </a:r>
              <a:br>
                <a:rPr lang="en-US" sz="2400" i="1" dirty="0">
                  <a:solidFill>
                    <a:srgbClr val="FFFFFF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</a:br>
              <a:r>
                <a:rPr lang="en-US" sz="2400" b="1" i="1" dirty="0">
                  <a:solidFill>
                    <a:srgbClr val="FFFFFF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system optimizations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741552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/>
          <p:cNvGrpSpPr/>
          <p:nvPr/>
        </p:nvGrpSpPr>
        <p:grpSpPr>
          <a:xfrm>
            <a:off x="726023" y="1852807"/>
            <a:ext cx="3885557" cy="1981277"/>
            <a:chOff x="374332" y="1887984"/>
            <a:chExt cx="3885557" cy="1981277"/>
          </a:xfrm>
        </p:grpSpPr>
        <p:grpSp>
          <p:nvGrpSpPr>
            <p:cNvPr id="41" name="Group 40"/>
            <p:cNvGrpSpPr/>
            <p:nvPr/>
          </p:nvGrpSpPr>
          <p:grpSpPr>
            <a:xfrm>
              <a:off x="374332" y="1887984"/>
              <a:ext cx="1836305" cy="1981277"/>
              <a:chOff x="374332" y="1887984"/>
              <a:chExt cx="1836305" cy="1981277"/>
            </a:xfrm>
          </p:grpSpPr>
          <p:sp>
            <p:nvSpPr>
              <p:cNvPr id="9" name="Rectangle 8"/>
              <p:cNvSpPr/>
              <p:nvPr/>
            </p:nvSpPr>
            <p:spPr>
              <a:xfrm>
                <a:off x="374332" y="1887984"/>
                <a:ext cx="1836305" cy="1981277"/>
              </a:xfrm>
              <a:prstGeom prst="rect">
                <a:avLst/>
              </a:prstGeom>
              <a:ln w="571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493217" y="2023345"/>
                <a:ext cx="1596800" cy="187709"/>
              </a:xfrm>
              <a:prstGeom prst="rect">
                <a:avLst/>
              </a:prstGeom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493217" y="2325958"/>
                <a:ext cx="1596800" cy="1423727"/>
              </a:xfrm>
              <a:prstGeom prst="rect">
                <a:avLst/>
              </a:prstGeom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sp>
          <p:nvSpPr>
            <p:cNvPr id="39" name="Rectangle 38"/>
            <p:cNvSpPr/>
            <p:nvPr/>
          </p:nvSpPr>
          <p:spPr>
            <a:xfrm>
              <a:off x="2256840" y="2093792"/>
              <a:ext cx="2003049" cy="156966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14287" lvl="0"/>
              <a:r>
                <a:rPr lang="en-US" sz="2400" dirty="0">
                  <a:solidFill>
                    <a:srgbClr val="00000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A single </a:t>
              </a:r>
            </a:p>
            <a:p>
              <a:pPr marL="14287" lvl="0"/>
              <a:r>
                <a:rPr lang="en-US" sz="2400" dirty="0">
                  <a:solidFill>
                    <a:srgbClr val="00000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page load </a:t>
              </a:r>
              <a:br>
                <a:rPr lang="en-US" sz="2400" dirty="0">
                  <a:solidFill>
                    <a:srgbClr val="00000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</a:br>
              <a:r>
                <a:rPr lang="en-US" sz="2400" dirty="0">
                  <a:solidFill>
                    <a:srgbClr val="000000"/>
                  </a:solidFill>
                  <a:latin typeface="Helvetica Neue Light" charset="0"/>
                  <a:ea typeface="Helvetica Neue Light" charset="0"/>
                  <a:cs typeface="Helvetica Neue Light" charset="0"/>
                  <a:sym typeface="Wingdings"/>
                </a:rPr>
                <a:t>may generate</a:t>
              </a:r>
            </a:p>
            <a:p>
              <a:pPr marL="14287" lvl="0"/>
              <a:r>
                <a:rPr lang="en-US" sz="2400" dirty="0">
                  <a:solidFill>
                    <a:srgbClr val="000000"/>
                  </a:solidFill>
                  <a:latin typeface="Helvetica Neue Light" charset="0"/>
                  <a:ea typeface="Helvetica Neue Light" charset="0"/>
                  <a:cs typeface="Helvetica Neue Light" charset="0"/>
                  <a:sym typeface="Wingdings"/>
                </a:rPr>
                <a:t>many queries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004" y="-34791"/>
            <a:ext cx="12896828" cy="1325563"/>
          </a:xfrm>
        </p:spPr>
        <p:txBody>
          <a:bodyPr>
            <a:normAutofit/>
          </a:bodyPr>
          <a:lstStyle/>
          <a:p>
            <a:r>
              <a:rPr lang="en-US" sz="3700" i="1" dirty="0"/>
              <a:t>Batching </a:t>
            </a:r>
            <a:r>
              <a:rPr lang="en-US" sz="3700" dirty="0"/>
              <a:t>to Improve Resource Utilization</a:t>
            </a:r>
            <a:endParaRPr lang="en-US" sz="3700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99538" y="1142658"/>
            <a:ext cx="6843933" cy="1809528"/>
          </a:xfrm>
        </p:spPr>
        <p:txBody>
          <a:bodyPr>
            <a:normAutofit/>
          </a:bodyPr>
          <a:lstStyle/>
          <a:p>
            <a:r>
              <a:rPr lang="en-US" dirty="0"/>
              <a:t>Optimal batch depends on:</a:t>
            </a:r>
          </a:p>
          <a:p>
            <a:pPr lvl="1"/>
            <a:r>
              <a:rPr lang="en-US" dirty="0"/>
              <a:t>hardware configuration</a:t>
            </a:r>
          </a:p>
          <a:p>
            <a:pPr lvl="1"/>
            <a:r>
              <a:rPr lang="en-US" dirty="0"/>
              <a:t>model and framework</a:t>
            </a:r>
          </a:p>
          <a:p>
            <a:pPr lvl="1"/>
            <a:r>
              <a:rPr lang="en-US" dirty="0"/>
              <a:t>system load</a:t>
            </a:r>
          </a:p>
        </p:txBody>
      </p:sp>
      <p:grpSp>
        <p:nvGrpSpPr>
          <p:cNvPr id="43" name="Group 42"/>
          <p:cNvGrpSpPr/>
          <p:nvPr/>
        </p:nvGrpSpPr>
        <p:grpSpPr>
          <a:xfrm>
            <a:off x="979190" y="2447842"/>
            <a:ext cx="1343331" cy="1109784"/>
            <a:chOff x="627499" y="2483019"/>
            <a:chExt cx="1343331" cy="1109784"/>
          </a:xfrm>
        </p:grpSpPr>
        <p:grpSp>
          <p:nvGrpSpPr>
            <p:cNvPr id="40" name="Group 39"/>
            <p:cNvGrpSpPr/>
            <p:nvPr/>
          </p:nvGrpSpPr>
          <p:grpSpPr>
            <a:xfrm>
              <a:off x="627499" y="2483019"/>
              <a:ext cx="641819" cy="616629"/>
              <a:chOff x="627499" y="2483019"/>
              <a:chExt cx="641819" cy="616629"/>
            </a:xfrm>
          </p:grpSpPr>
          <p:sp>
            <p:nvSpPr>
              <p:cNvPr id="21" name="Rectangle 20"/>
              <p:cNvSpPr/>
              <p:nvPr/>
            </p:nvSpPr>
            <p:spPr>
              <a:xfrm>
                <a:off x="627499" y="2483019"/>
                <a:ext cx="641819" cy="616629"/>
              </a:xfrm>
              <a:prstGeom prst="rect">
                <a:avLst/>
              </a:prstGeom>
              <a:solidFill>
                <a:schemeClr val="tx1"/>
              </a:solidFill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22" name="Oval 21"/>
              <p:cNvSpPr/>
              <p:nvPr/>
            </p:nvSpPr>
            <p:spPr>
              <a:xfrm>
                <a:off x="756003" y="2582486"/>
                <a:ext cx="404875" cy="404876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23" name="Triangle 22"/>
              <p:cNvSpPr/>
              <p:nvPr/>
            </p:nvSpPr>
            <p:spPr>
              <a:xfrm rot="5400000">
                <a:off x="876020" y="2681274"/>
                <a:ext cx="240468" cy="207300"/>
              </a:xfrm>
              <a:prstGeom prst="triangl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sp>
          <p:nvSpPr>
            <p:cNvPr id="24" name="Rectangle 23"/>
            <p:cNvSpPr/>
            <p:nvPr/>
          </p:nvSpPr>
          <p:spPr>
            <a:xfrm>
              <a:off x="1436141" y="2483019"/>
              <a:ext cx="534689" cy="315008"/>
            </a:xfrm>
            <a:prstGeom prst="rect">
              <a:avLst/>
            </a:prstGeom>
            <a:solidFill>
              <a:srgbClr val="7030A0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1436141" y="2888193"/>
              <a:ext cx="534689" cy="315008"/>
            </a:xfrm>
            <a:prstGeom prst="rect">
              <a:avLst/>
            </a:prstGeom>
            <a:solidFill>
              <a:schemeClr val="accent4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cxnSp>
          <p:nvCxnSpPr>
            <p:cNvPr id="26" name="Straight Connector 25"/>
            <p:cNvCxnSpPr/>
            <p:nvPr/>
          </p:nvCxnSpPr>
          <p:spPr>
            <a:xfrm>
              <a:off x="716638" y="3219488"/>
              <a:ext cx="513985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33" name="Rectangle 32"/>
            <p:cNvSpPr/>
            <p:nvPr/>
          </p:nvSpPr>
          <p:spPr>
            <a:xfrm>
              <a:off x="642113" y="3349318"/>
              <a:ext cx="359513" cy="243485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1126715" y="3349318"/>
              <a:ext cx="359513" cy="243485"/>
            </a:xfrm>
            <a:prstGeom prst="rect">
              <a:avLst/>
            </a:prstGeom>
            <a:solidFill>
              <a:srgbClr val="FFC000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1611317" y="3349318"/>
              <a:ext cx="359513" cy="243485"/>
            </a:xfrm>
            <a:prstGeom prst="rect">
              <a:avLst/>
            </a:prstGeom>
            <a:solidFill>
              <a:srgbClr val="00B0F0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sp>
        <p:nvSpPr>
          <p:cNvPr id="44" name="Content Placeholder 2"/>
          <p:cNvSpPr txBox="1">
            <a:spLocks/>
          </p:cNvSpPr>
          <p:nvPr/>
        </p:nvSpPr>
        <p:spPr>
          <a:xfrm>
            <a:off x="190004" y="1142657"/>
            <a:ext cx="4421576" cy="16272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42913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SzPct val="100000"/>
              <a:buFont typeface="Wingdings" charset="2"/>
              <a:buChar char="Ø"/>
              <a:tabLst/>
              <a:defRPr sz="2800" b="0" i="0" kern="120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1pPr>
            <a:lvl2pPr marL="914400" indent="-45720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tabLst/>
              <a:defRPr sz="2400" b="0" i="0" kern="120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2pPr>
            <a:lvl3pPr marL="1373188" indent="-3111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tabLst/>
              <a:defRPr sz="2000" b="0" i="0" kern="120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3pPr>
            <a:lvl4pPr marL="1830388" indent="-236538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tabLst/>
              <a:defRPr sz="1800" b="0" i="0" kern="120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4pPr>
            <a:lvl5pPr marL="2287588" indent="-2349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tabLst/>
              <a:defRPr sz="1800" b="0" i="0" kern="120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Why batching helps:</a:t>
            </a:r>
            <a:endParaRPr lang="en-US" b="1" dirty="0"/>
          </a:p>
        </p:txBody>
      </p:sp>
      <p:cxnSp>
        <p:nvCxnSpPr>
          <p:cNvPr id="56" name="Straight Connector 55"/>
          <p:cNvCxnSpPr/>
          <p:nvPr/>
        </p:nvCxnSpPr>
        <p:spPr>
          <a:xfrm>
            <a:off x="4944792" y="1063044"/>
            <a:ext cx="0" cy="553470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6" name="Group 5"/>
          <p:cNvGrpSpPr/>
          <p:nvPr/>
        </p:nvGrpSpPr>
        <p:grpSpPr>
          <a:xfrm>
            <a:off x="644361" y="4601927"/>
            <a:ext cx="4153293" cy="2054155"/>
            <a:chOff x="76162" y="4021065"/>
            <a:chExt cx="5394960" cy="2668265"/>
          </a:xfrm>
        </p:grpSpPr>
        <p:pic>
          <p:nvPicPr>
            <p:cNvPr id="30" name="Picture 29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5" t="45911" r="29104"/>
            <a:stretch/>
          </p:blipFill>
          <p:spPr>
            <a:xfrm>
              <a:off x="76162" y="4021065"/>
              <a:ext cx="5394959" cy="2668265"/>
            </a:xfrm>
            <a:prstGeom prst="rect">
              <a:avLst/>
            </a:prstGeom>
          </p:spPr>
        </p:pic>
        <p:cxnSp>
          <p:nvCxnSpPr>
            <p:cNvPr id="37" name="Straight Connector 36"/>
            <p:cNvCxnSpPr/>
            <p:nvPr/>
          </p:nvCxnSpPr>
          <p:spPr>
            <a:xfrm flipH="1">
              <a:off x="5471121" y="4262236"/>
              <a:ext cx="1" cy="2024264"/>
            </a:xfrm>
            <a:prstGeom prst="line">
              <a:avLst/>
            </a:prstGeom>
            <a:ln w="1905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9" name="TextBox 28"/>
          <p:cNvSpPr txBox="1"/>
          <p:nvPr/>
        </p:nvSpPr>
        <p:spPr>
          <a:xfrm rot="16200000">
            <a:off x="-258049" y="5452831"/>
            <a:ext cx="15105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377"/>
            <a:r>
              <a:rPr lang="en-US" sz="2000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Throughput</a:t>
            </a:r>
          </a:p>
        </p:txBody>
      </p:sp>
      <p:sp>
        <p:nvSpPr>
          <p:cNvPr id="38" name="Rectangle 37"/>
          <p:cNvSpPr/>
          <p:nvPr/>
        </p:nvSpPr>
        <p:spPr>
          <a:xfrm>
            <a:off x="190004" y="4178437"/>
            <a:ext cx="490953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4287" lvl="0"/>
            <a:r>
              <a:rPr lang="en-US" sz="2400">
                <a:solidFill>
                  <a:srgbClr val="000000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Throughput-optimized frameworks</a:t>
            </a:r>
            <a:endParaRPr lang="en-US" sz="2400" dirty="0">
              <a:solidFill>
                <a:srgbClr val="000000"/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2142764" y="6479179"/>
            <a:ext cx="13773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377"/>
            <a:r>
              <a:rPr lang="en-US" sz="2000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Batch size</a:t>
            </a:r>
          </a:p>
        </p:txBody>
      </p:sp>
    </p:spTree>
    <p:extLst>
      <p:ext uri="{BB962C8B-B14F-4D97-AF65-F5344CB8AC3E}">
        <p14:creationId xmlns:p14="http://schemas.microsoft.com/office/powerpoint/2010/main" val="1089893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9" grpId="0"/>
      <p:bldP spid="38" grpId="0"/>
      <p:bldP spid="52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/>
          <p:cNvGrpSpPr/>
          <p:nvPr/>
        </p:nvGrpSpPr>
        <p:grpSpPr>
          <a:xfrm>
            <a:off x="726023" y="1852807"/>
            <a:ext cx="3885557" cy="1981277"/>
            <a:chOff x="374332" y="1887984"/>
            <a:chExt cx="3885557" cy="1981277"/>
          </a:xfrm>
        </p:grpSpPr>
        <p:grpSp>
          <p:nvGrpSpPr>
            <p:cNvPr id="41" name="Group 40"/>
            <p:cNvGrpSpPr/>
            <p:nvPr/>
          </p:nvGrpSpPr>
          <p:grpSpPr>
            <a:xfrm>
              <a:off x="374332" y="1887984"/>
              <a:ext cx="1836305" cy="1981277"/>
              <a:chOff x="374332" y="1887984"/>
              <a:chExt cx="1836305" cy="1981277"/>
            </a:xfrm>
          </p:grpSpPr>
          <p:sp>
            <p:nvSpPr>
              <p:cNvPr id="9" name="Rectangle 8"/>
              <p:cNvSpPr/>
              <p:nvPr/>
            </p:nvSpPr>
            <p:spPr>
              <a:xfrm>
                <a:off x="374332" y="1887984"/>
                <a:ext cx="1836305" cy="1981277"/>
              </a:xfrm>
              <a:prstGeom prst="rect">
                <a:avLst/>
              </a:prstGeom>
              <a:ln w="571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493217" y="2023345"/>
                <a:ext cx="1596800" cy="187709"/>
              </a:xfrm>
              <a:prstGeom prst="rect">
                <a:avLst/>
              </a:prstGeom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493217" y="2325958"/>
                <a:ext cx="1596800" cy="1423727"/>
              </a:xfrm>
              <a:prstGeom prst="rect">
                <a:avLst/>
              </a:prstGeom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sp>
          <p:nvSpPr>
            <p:cNvPr id="39" name="Rectangle 38"/>
            <p:cNvSpPr/>
            <p:nvPr/>
          </p:nvSpPr>
          <p:spPr>
            <a:xfrm>
              <a:off x="2256840" y="2093792"/>
              <a:ext cx="2003049" cy="156966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14287" lvl="0"/>
              <a:r>
                <a:rPr lang="en-US" sz="2400" dirty="0">
                  <a:solidFill>
                    <a:srgbClr val="00000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A single </a:t>
              </a:r>
            </a:p>
            <a:p>
              <a:pPr marL="14287" lvl="0"/>
              <a:r>
                <a:rPr lang="en-US" sz="2400" dirty="0">
                  <a:solidFill>
                    <a:srgbClr val="00000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page load </a:t>
              </a:r>
              <a:br>
                <a:rPr lang="en-US" sz="2400" dirty="0">
                  <a:solidFill>
                    <a:srgbClr val="00000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</a:br>
              <a:r>
                <a:rPr lang="en-US" sz="2400" dirty="0">
                  <a:solidFill>
                    <a:srgbClr val="000000"/>
                  </a:solidFill>
                  <a:latin typeface="Helvetica Neue Light" charset="0"/>
                  <a:ea typeface="Helvetica Neue Light" charset="0"/>
                  <a:cs typeface="Helvetica Neue Light" charset="0"/>
                  <a:sym typeface="Wingdings"/>
                </a:rPr>
                <a:t>may generate</a:t>
              </a:r>
            </a:p>
            <a:p>
              <a:pPr marL="14287" lvl="0"/>
              <a:r>
                <a:rPr lang="en-US" sz="2400" dirty="0">
                  <a:solidFill>
                    <a:srgbClr val="000000"/>
                  </a:solidFill>
                  <a:latin typeface="Helvetica Neue Light" charset="0"/>
                  <a:ea typeface="Helvetica Neue Light" charset="0"/>
                  <a:cs typeface="Helvetica Neue Light" charset="0"/>
                  <a:sym typeface="Wingdings"/>
                </a:rPr>
                <a:t>many queries</a:t>
              </a: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99538" y="1142658"/>
            <a:ext cx="6843933" cy="1809528"/>
          </a:xfrm>
        </p:spPr>
        <p:txBody>
          <a:bodyPr>
            <a:normAutofit/>
          </a:bodyPr>
          <a:lstStyle/>
          <a:p>
            <a:r>
              <a:rPr lang="en-US" dirty="0"/>
              <a:t>Optimal batch depends on:</a:t>
            </a:r>
          </a:p>
          <a:p>
            <a:pPr lvl="1"/>
            <a:r>
              <a:rPr lang="en-US" dirty="0"/>
              <a:t>hardware configuration</a:t>
            </a:r>
          </a:p>
          <a:p>
            <a:pPr lvl="1"/>
            <a:r>
              <a:rPr lang="en-US" dirty="0"/>
              <a:t>model and framework</a:t>
            </a:r>
          </a:p>
          <a:p>
            <a:pPr lvl="1"/>
            <a:r>
              <a:rPr lang="en-US" dirty="0"/>
              <a:t>system load</a:t>
            </a:r>
          </a:p>
        </p:txBody>
      </p:sp>
      <p:grpSp>
        <p:nvGrpSpPr>
          <p:cNvPr id="43" name="Group 42"/>
          <p:cNvGrpSpPr/>
          <p:nvPr/>
        </p:nvGrpSpPr>
        <p:grpSpPr>
          <a:xfrm>
            <a:off x="979190" y="2447842"/>
            <a:ext cx="1343331" cy="1109784"/>
            <a:chOff x="627499" y="2483019"/>
            <a:chExt cx="1343331" cy="1109784"/>
          </a:xfrm>
        </p:grpSpPr>
        <p:grpSp>
          <p:nvGrpSpPr>
            <p:cNvPr id="40" name="Group 39"/>
            <p:cNvGrpSpPr/>
            <p:nvPr/>
          </p:nvGrpSpPr>
          <p:grpSpPr>
            <a:xfrm>
              <a:off x="627499" y="2483019"/>
              <a:ext cx="641819" cy="616629"/>
              <a:chOff x="627499" y="2483019"/>
              <a:chExt cx="641819" cy="616629"/>
            </a:xfrm>
          </p:grpSpPr>
          <p:sp>
            <p:nvSpPr>
              <p:cNvPr id="21" name="Rectangle 20"/>
              <p:cNvSpPr/>
              <p:nvPr/>
            </p:nvSpPr>
            <p:spPr>
              <a:xfrm>
                <a:off x="627499" y="2483019"/>
                <a:ext cx="641819" cy="616629"/>
              </a:xfrm>
              <a:prstGeom prst="rect">
                <a:avLst/>
              </a:prstGeom>
              <a:solidFill>
                <a:schemeClr val="tx1"/>
              </a:solidFill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22" name="Oval 21"/>
              <p:cNvSpPr/>
              <p:nvPr/>
            </p:nvSpPr>
            <p:spPr>
              <a:xfrm>
                <a:off x="756003" y="2582486"/>
                <a:ext cx="404875" cy="404876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23" name="Triangle 22"/>
              <p:cNvSpPr/>
              <p:nvPr/>
            </p:nvSpPr>
            <p:spPr>
              <a:xfrm rot="5400000">
                <a:off x="876020" y="2681274"/>
                <a:ext cx="240468" cy="207300"/>
              </a:xfrm>
              <a:prstGeom prst="triangl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sp>
          <p:nvSpPr>
            <p:cNvPr id="24" name="Rectangle 23"/>
            <p:cNvSpPr/>
            <p:nvPr/>
          </p:nvSpPr>
          <p:spPr>
            <a:xfrm>
              <a:off x="1436141" y="2483019"/>
              <a:ext cx="534689" cy="315008"/>
            </a:xfrm>
            <a:prstGeom prst="rect">
              <a:avLst/>
            </a:prstGeom>
            <a:solidFill>
              <a:srgbClr val="7030A0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1436141" y="2888193"/>
              <a:ext cx="534689" cy="315008"/>
            </a:xfrm>
            <a:prstGeom prst="rect">
              <a:avLst/>
            </a:prstGeom>
            <a:solidFill>
              <a:schemeClr val="accent4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cxnSp>
          <p:nvCxnSpPr>
            <p:cNvPr id="26" name="Straight Connector 25"/>
            <p:cNvCxnSpPr/>
            <p:nvPr/>
          </p:nvCxnSpPr>
          <p:spPr>
            <a:xfrm>
              <a:off x="716638" y="3219488"/>
              <a:ext cx="513985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33" name="Rectangle 32"/>
            <p:cNvSpPr/>
            <p:nvPr/>
          </p:nvSpPr>
          <p:spPr>
            <a:xfrm>
              <a:off x="642113" y="3349318"/>
              <a:ext cx="359513" cy="243485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1126715" y="3349318"/>
              <a:ext cx="359513" cy="243485"/>
            </a:xfrm>
            <a:prstGeom prst="rect">
              <a:avLst/>
            </a:prstGeom>
            <a:solidFill>
              <a:srgbClr val="FFC000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1611317" y="3349318"/>
              <a:ext cx="359513" cy="243485"/>
            </a:xfrm>
            <a:prstGeom prst="rect">
              <a:avLst/>
            </a:prstGeom>
            <a:solidFill>
              <a:srgbClr val="00B0F0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sp>
        <p:nvSpPr>
          <p:cNvPr id="44" name="Content Placeholder 2"/>
          <p:cNvSpPr txBox="1">
            <a:spLocks/>
          </p:cNvSpPr>
          <p:nvPr/>
        </p:nvSpPr>
        <p:spPr>
          <a:xfrm>
            <a:off x="190004" y="1142657"/>
            <a:ext cx="4421576" cy="16272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42913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SzPct val="100000"/>
              <a:buFont typeface="Wingdings" charset="2"/>
              <a:buChar char="Ø"/>
              <a:tabLst/>
              <a:defRPr sz="2800" b="0" i="0" kern="120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1pPr>
            <a:lvl2pPr marL="914400" indent="-45720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tabLst/>
              <a:defRPr sz="2400" b="0" i="0" kern="120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2pPr>
            <a:lvl3pPr marL="1373188" indent="-3111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tabLst/>
              <a:defRPr sz="2000" b="0" i="0" kern="120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3pPr>
            <a:lvl4pPr marL="1830388" indent="-236538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tabLst/>
              <a:defRPr sz="1800" b="0" i="0" kern="120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4pPr>
            <a:lvl5pPr marL="2287588" indent="-2349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tabLst/>
              <a:defRPr sz="1800" b="0" i="0" kern="120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Why batching helps:</a:t>
            </a:r>
            <a:endParaRPr lang="en-US" b="1" dirty="0"/>
          </a:p>
        </p:txBody>
      </p:sp>
      <p:cxnSp>
        <p:nvCxnSpPr>
          <p:cNvPr id="56" name="Straight Connector 55"/>
          <p:cNvCxnSpPr/>
          <p:nvPr/>
        </p:nvCxnSpPr>
        <p:spPr>
          <a:xfrm>
            <a:off x="4944792" y="1063044"/>
            <a:ext cx="0" cy="553470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6" name="Group 5"/>
          <p:cNvGrpSpPr/>
          <p:nvPr/>
        </p:nvGrpSpPr>
        <p:grpSpPr>
          <a:xfrm>
            <a:off x="644361" y="4601927"/>
            <a:ext cx="4153293" cy="2054155"/>
            <a:chOff x="76162" y="4021065"/>
            <a:chExt cx="5394960" cy="2668265"/>
          </a:xfrm>
        </p:grpSpPr>
        <p:pic>
          <p:nvPicPr>
            <p:cNvPr id="30" name="Picture 29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5" t="45911" r="29104"/>
            <a:stretch/>
          </p:blipFill>
          <p:spPr>
            <a:xfrm>
              <a:off x="76162" y="4021065"/>
              <a:ext cx="5394959" cy="2668265"/>
            </a:xfrm>
            <a:prstGeom prst="rect">
              <a:avLst/>
            </a:prstGeom>
          </p:spPr>
        </p:pic>
        <p:cxnSp>
          <p:nvCxnSpPr>
            <p:cNvPr id="37" name="Straight Connector 36"/>
            <p:cNvCxnSpPr/>
            <p:nvPr/>
          </p:nvCxnSpPr>
          <p:spPr>
            <a:xfrm flipH="1">
              <a:off x="5471121" y="4262236"/>
              <a:ext cx="1" cy="2024264"/>
            </a:xfrm>
            <a:prstGeom prst="line">
              <a:avLst/>
            </a:prstGeom>
            <a:ln w="1905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9" name="TextBox 28"/>
          <p:cNvSpPr txBox="1"/>
          <p:nvPr/>
        </p:nvSpPr>
        <p:spPr>
          <a:xfrm rot="16200000">
            <a:off x="-258049" y="5452831"/>
            <a:ext cx="15105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377"/>
            <a:r>
              <a:rPr lang="en-US" sz="2000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Throughput</a:t>
            </a:r>
          </a:p>
        </p:txBody>
      </p:sp>
      <p:sp>
        <p:nvSpPr>
          <p:cNvPr id="38" name="Rectangle 37"/>
          <p:cNvSpPr/>
          <p:nvPr/>
        </p:nvSpPr>
        <p:spPr>
          <a:xfrm>
            <a:off x="190004" y="4178437"/>
            <a:ext cx="490953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4287" lvl="0"/>
            <a:r>
              <a:rPr lang="en-US" sz="2400">
                <a:solidFill>
                  <a:srgbClr val="000000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Throughput-optimized frameworks</a:t>
            </a:r>
            <a:endParaRPr lang="en-US" sz="2400" dirty="0">
              <a:solidFill>
                <a:srgbClr val="000000"/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2142764" y="6479179"/>
            <a:ext cx="13773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377"/>
            <a:r>
              <a:rPr lang="en-US" sz="2000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Batch size</a:t>
            </a:r>
          </a:p>
        </p:txBody>
      </p:sp>
      <p:sp>
        <p:nvSpPr>
          <p:cNvPr id="31" name="Title 1"/>
          <p:cNvSpPr>
            <a:spLocks noGrp="1"/>
          </p:cNvSpPr>
          <p:nvPr>
            <p:ph type="title"/>
          </p:nvPr>
        </p:nvSpPr>
        <p:spPr>
          <a:xfrm>
            <a:off x="3336403" y="11585"/>
            <a:ext cx="9226032" cy="1325563"/>
          </a:xfrm>
        </p:spPr>
        <p:txBody>
          <a:bodyPr>
            <a:normAutofit/>
          </a:bodyPr>
          <a:lstStyle/>
          <a:p>
            <a:r>
              <a:rPr lang="en-US" sz="3700" i="1" dirty="0"/>
              <a:t>Batching </a:t>
            </a:r>
            <a:r>
              <a:rPr lang="en-US" sz="3700" dirty="0"/>
              <a:t>to Improve Resource Utilization</a:t>
            </a:r>
            <a:endParaRPr lang="en-US" sz="3700" i="1" dirty="0"/>
          </a:p>
        </p:txBody>
      </p:sp>
      <p:sp>
        <p:nvSpPr>
          <p:cNvPr id="32" name="Title 1"/>
          <p:cNvSpPr txBox="1">
            <a:spLocks/>
          </p:cNvSpPr>
          <p:nvPr/>
        </p:nvSpPr>
        <p:spPr>
          <a:xfrm>
            <a:off x="83580" y="-8050"/>
            <a:ext cx="394319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r>
              <a:rPr lang="en-US" sz="3700" i="1" dirty="0"/>
              <a:t>Latency-aware</a:t>
            </a:r>
          </a:p>
        </p:txBody>
      </p:sp>
      <p:sp>
        <p:nvSpPr>
          <p:cNvPr id="36" name="Content Placeholder 2"/>
          <p:cNvSpPr txBox="1">
            <a:spLocks/>
          </p:cNvSpPr>
          <p:nvPr/>
        </p:nvSpPr>
        <p:spPr>
          <a:xfrm>
            <a:off x="5099538" y="3557626"/>
            <a:ext cx="7092462" cy="318783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457200" indent="-442913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SzPct val="100000"/>
              <a:buFont typeface="Wingdings" charset="2"/>
              <a:buChar char="Ø"/>
              <a:tabLst/>
              <a:defRPr sz="2800" b="0" i="0" kern="120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1pPr>
            <a:lvl2pPr marL="914400" indent="-45720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tabLst/>
              <a:defRPr sz="2400" b="0" i="0" kern="120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2pPr>
            <a:lvl3pPr marL="1373188" indent="-3111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tabLst/>
              <a:defRPr sz="2000" b="0" i="0" kern="120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3pPr>
            <a:lvl4pPr marL="1830388" indent="-236538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tabLst/>
              <a:defRPr sz="1800" b="0" i="0" kern="120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4pPr>
            <a:lvl5pPr marL="2287588" indent="-2349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tabLst/>
              <a:defRPr sz="1800" b="0" i="0" kern="120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287" indent="0">
              <a:buFont typeface="Wingdings" charset="2"/>
              <a:buNone/>
            </a:pPr>
            <a:r>
              <a:rPr lang="en-US" b="1" dirty="0"/>
              <a:t>Clipper Solution:</a:t>
            </a:r>
            <a:endParaRPr lang="en-US" b="1" i="1" dirty="0"/>
          </a:p>
          <a:p>
            <a:pPr marL="14287" indent="0" algn="ctr">
              <a:spcBef>
                <a:spcPts val="2200"/>
              </a:spcBef>
              <a:spcAft>
                <a:spcPts val="1200"/>
              </a:spcAft>
              <a:buFont typeface="Wingdings" charset="2"/>
              <a:buNone/>
            </a:pPr>
            <a:r>
              <a:rPr lang="en-US" i="1" dirty="0"/>
              <a:t>Adaptively tradeoff latency and throughput</a:t>
            </a:r>
            <a:r>
              <a:rPr lang="is-IS" i="1" dirty="0"/>
              <a:t>…</a:t>
            </a:r>
            <a:endParaRPr lang="en-US" i="1" dirty="0"/>
          </a:p>
          <a:p>
            <a:r>
              <a:rPr lang="en-US" b="1" dirty="0"/>
              <a:t>Explore: </a:t>
            </a:r>
            <a:r>
              <a:rPr lang="en-US" dirty="0"/>
              <a:t>Inc. batch size </a:t>
            </a:r>
            <a:r>
              <a:rPr lang="en-US" i="1" dirty="0"/>
              <a:t>until the latency objective is exceeded</a:t>
            </a:r>
            <a:endParaRPr lang="en-US" dirty="0"/>
          </a:p>
          <a:p>
            <a:r>
              <a:rPr lang="en-US" b="1" dirty="0"/>
              <a:t>Exploit: </a:t>
            </a:r>
            <a:r>
              <a:rPr lang="en-US" dirty="0"/>
              <a:t>Use latency measurements from previous batches to </a:t>
            </a:r>
            <a:r>
              <a:rPr lang="en-US" i="1" dirty="0"/>
              <a:t>estimate optimal batch size for SLO</a:t>
            </a:r>
          </a:p>
        </p:txBody>
      </p:sp>
    </p:spTree>
    <p:extLst>
      <p:ext uri="{BB962C8B-B14F-4D97-AF65-F5344CB8AC3E}">
        <p14:creationId xmlns:p14="http://schemas.microsoft.com/office/powerpoint/2010/main" val="7007594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9007" y="2025087"/>
            <a:ext cx="407034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377"/>
            <a:r>
              <a:rPr lang="en-US" sz="3200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Throughput</a:t>
            </a:r>
            <a:br>
              <a:rPr lang="en-US" sz="3200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</a:br>
            <a:r>
              <a:rPr lang="en-US" sz="3200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(Queries Per Second)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1663" y="97305"/>
            <a:ext cx="10515600" cy="1325563"/>
          </a:xfrm>
        </p:spPr>
        <p:txBody>
          <a:bodyPr>
            <a:normAutofit/>
          </a:bodyPr>
          <a:lstStyle/>
          <a:p>
            <a:r>
              <a:rPr lang="en-US" sz="4800" dirty="0"/>
              <a:t>Tensor Flow Conv. Net (GPU)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911"/>
          <a:stretch/>
        </p:blipFill>
        <p:spPr>
          <a:xfrm>
            <a:off x="4406024" y="1106220"/>
            <a:ext cx="7763256" cy="266826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832251" y="3704524"/>
            <a:ext cx="21499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377"/>
            <a:r>
              <a:rPr lang="en-US" sz="320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Batch Size</a:t>
            </a:r>
            <a:endParaRPr lang="en-US" sz="3200" dirty="0">
              <a:solidFill>
                <a:srgbClr val="000000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1" name="Down Arrow 10"/>
          <p:cNvSpPr/>
          <p:nvPr/>
        </p:nvSpPr>
        <p:spPr>
          <a:xfrm rot="10800000">
            <a:off x="3992950" y="1503780"/>
            <a:ext cx="550127" cy="1234250"/>
          </a:xfrm>
          <a:prstGeom prst="down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2" name="TextBox 11"/>
          <p:cNvSpPr txBox="1"/>
          <p:nvPr/>
        </p:nvSpPr>
        <p:spPr>
          <a:xfrm>
            <a:off x="3712639" y="958402"/>
            <a:ext cx="10054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latin typeface="Helvetica" charset="0"/>
                <a:ea typeface="Helvetica" charset="0"/>
                <a:cs typeface="Helvetica" charset="0"/>
              </a:rPr>
              <a:t>Better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482307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1663" y="97305"/>
            <a:ext cx="10515600" cy="1325563"/>
          </a:xfrm>
        </p:spPr>
        <p:txBody>
          <a:bodyPr>
            <a:normAutofit/>
          </a:bodyPr>
          <a:lstStyle/>
          <a:p>
            <a:r>
              <a:rPr lang="en-US" sz="4800" dirty="0"/>
              <a:t>Tensor Flow Conv. Net (GPU)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2008" y="1137706"/>
            <a:ext cx="7759992" cy="5069342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7535625" y="6136701"/>
            <a:ext cx="21499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377"/>
            <a:r>
              <a:rPr lang="en-US" sz="320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Batch Size</a:t>
            </a:r>
            <a:endParaRPr lang="en-US" sz="3200" dirty="0">
              <a:solidFill>
                <a:srgbClr val="000000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139920" y="4622482"/>
            <a:ext cx="25138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377"/>
            <a:r>
              <a:rPr lang="en-US" sz="3200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Latency (</a:t>
            </a:r>
            <a:r>
              <a:rPr lang="en-US" sz="3200" dirty="0" err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ms</a:t>
            </a:r>
            <a:r>
              <a:rPr lang="en-US" sz="3200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)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79007" y="2025087"/>
            <a:ext cx="407034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377"/>
            <a:r>
              <a:rPr lang="en-US" sz="3200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Throughput</a:t>
            </a:r>
            <a:br>
              <a:rPr lang="en-US" sz="3200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</a:br>
            <a:r>
              <a:rPr lang="en-US" sz="3200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(Queries Per Second)</a:t>
            </a:r>
          </a:p>
        </p:txBody>
      </p:sp>
      <p:sp>
        <p:nvSpPr>
          <p:cNvPr id="32" name="Down Arrow 31"/>
          <p:cNvSpPr/>
          <p:nvPr/>
        </p:nvSpPr>
        <p:spPr>
          <a:xfrm rot="10800000">
            <a:off x="3992950" y="1503780"/>
            <a:ext cx="550127" cy="1234250"/>
          </a:xfrm>
          <a:prstGeom prst="down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3" name="TextBox 32"/>
          <p:cNvSpPr txBox="1"/>
          <p:nvPr/>
        </p:nvSpPr>
        <p:spPr>
          <a:xfrm>
            <a:off x="3712639" y="958402"/>
            <a:ext cx="10054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latin typeface="Helvetica" charset="0"/>
                <a:ea typeface="Helvetica" charset="0"/>
                <a:cs typeface="Helvetica" charset="0"/>
              </a:rPr>
              <a:t>Better</a:t>
            </a:r>
          </a:p>
        </p:txBody>
      </p:sp>
      <p:sp>
        <p:nvSpPr>
          <p:cNvPr id="34" name="Down Arrow 33"/>
          <p:cNvSpPr/>
          <p:nvPr/>
        </p:nvSpPr>
        <p:spPr>
          <a:xfrm>
            <a:off x="4075624" y="3932320"/>
            <a:ext cx="550127" cy="1227062"/>
          </a:xfrm>
          <a:prstGeom prst="down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5" name="TextBox 34"/>
          <p:cNvSpPr txBox="1"/>
          <p:nvPr/>
        </p:nvSpPr>
        <p:spPr>
          <a:xfrm>
            <a:off x="3837334" y="5159382"/>
            <a:ext cx="10054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latin typeface="Helvetica" charset="0"/>
                <a:ea typeface="Helvetica" charset="0"/>
                <a:cs typeface="Helvetica" charset="0"/>
              </a:rPr>
              <a:t>Better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3267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1663" y="97305"/>
            <a:ext cx="10515600" cy="1325563"/>
          </a:xfrm>
        </p:spPr>
        <p:txBody>
          <a:bodyPr>
            <a:normAutofit/>
          </a:bodyPr>
          <a:lstStyle/>
          <a:p>
            <a:r>
              <a:rPr lang="en-US" sz="4800" dirty="0"/>
              <a:t>Tensor Flow Conv. Net (GPU)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8744" y="1149801"/>
            <a:ext cx="7763256" cy="507147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535625" y="6136701"/>
            <a:ext cx="21499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377"/>
            <a:r>
              <a:rPr lang="en-US" sz="320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Batch Size</a:t>
            </a:r>
            <a:endParaRPr lang="en-US" sz="3200" dirty="0">
              <a:solidFill>
                <a:srgbClr val="000000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6096000" y="705852"/>
            <a:ext cx="4019218" cy="5430849"/>
            <a:chOff x="2891249" y="-658358"/>
            <a:chExt cx="4019216" cy="6388198"/>
          </a:xfrm>
        </p:grpSpPr>
        <p:sp>
          <p:nvSpPr>
            <p:cNvPr id="17" name="TextBox 16"/>
            <p:cNvSpPr txBox="1"/>
            <p:nvPr/>
          </p:nvSpPr>
          <p:spPr>
            <a:xfrm>
              <a:off x="2891249" y="1604968"/>
              <a:ext cx="3483645" cy="6516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 defTabSz="914377"/>
              <a:r>
                <a:rPr lang="en-US" sz="3000" dirty="0">
                  <a:solidFill>
                    <a:srgbClr val="ED7D31"/>
                  </a:solidFill>
                  <a:latin typeface="Helvetica Neue" charset="0"/>
                  <a:ea typeface="Helvetica Neue" charset="0"/>
                  <a:cs typeface="Helvetica Neue" charset="0"/>
                </a:rPr>
                <a:t>Optimal Batch Size</a:t>
              </a:r>
            </a:p>
          </p:txBody>
        </p:sp>
        <p:grpSp>
          <p:nvGrpSpPr>
            <p:cNvPr id="18" name="Group 17"/>
            <p:cNvGrpSpPr/>
            <p:nvPr/>
          </p:nvGrpSpPr>
          <p:grpSpPr>
            <a:xfrm>
              <a:off x="5901129" y="-658358"/>
              <a:ext cx="1009336" cy="6388198"/>
              <a:chOff x="5901129" y="-688338"/>
              <a:chExt cx="1009336" cy="6388198"/>
            </a:xfrm>
          </p:grpSpPr>
          <p:cxnSp>
            <p:nvCxnSpPr>
              <p:cNvPr id="20" name="Straight Connector 19"/>
              <p:cNvCxnSpPr/>
              <p:nvPr/>
            </p:nvCxnSpPr>
            <p:spPr>
              <a:xfrm flipV="1">
                <a:off x="6405797" y="-688338"/>
                <a:ext cx="0" cy="5829966"/>
              </a:xfrm>
              <a:prstGeom prst="line">
                <a:avLst/>
              </a:prstGeom>
              <a:ln w="57150"/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21" name="Rectangle 20"/>
              <p:cNvSpPr/>
              <p:nvPr/>
            </p:nvSpPr>
            <p:spPr>
              <a:xfrm>
                <a:off x="5901129" y="5141627"/>
                <a:ext cx="1009336" cy="558233"/>
              </a:xfrm>
              <a:prstGeom prst="rect">
                <a:avLst/>
              </a:prstGeom>
              <a:ln w="57150"/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defTabSz="914377"/>
                <a:endParaRPr lang="en-US" sz="2400">
                  <a:solidFill>
                    <a:srgbClr val="000000"/>
                  </a:solidFill>
                </a:endParaRPr>
              </a:p>
            </p:txBody>
          </p:sp>
        </p:grpSp>
      </p:grpSp>
      <p:sp>
        <p:nvSpPr>
          <p:cNvPr id="22" name="TextBox 21"/>
          <p:cNvSpPr txBox="1"/>
          <p:nvPr/>
        </p:nvSpPr>
        <p:spPr>
          <a:xfrm>
            <a:off x="1139920" y="4622482"/>
            <a:ext cx="25138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377"/>
            <a:r>
              <a:rPr lang="en-US" sz="3200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Latency (</a:t>
            </a:r>
            <a:r>
              <a:rPr lang="en-US" sz="3200" dirty="0" err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ms</a:t>
            </a:r>
            <a:r>
              <a:rPr lang="en-US" sz="3200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)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9007" y="2025087"/>
            <a:ext cx="407034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377"/>
            <a:r>
              <a:rPr lang="en-US" sz="3200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Throughput</a:t>
            </a:r>
            <a:br>
              <a:rPr lang="en-US" sz="3200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</a:br>
            <a:r>
              <a:rPr lang="en-US" sz="3200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(Queries Per Second)</a:t>
            </a:r>
          </a:p>
        </p:txBody>
      </p:sp>
      <p:sp>
        <p:nvSpPr>
          <p:cNvPr id="24" name="Down Arrow 23"/>
          <p:cNvSpPr/>
          <p:nvPr/>
        </p:nvSpPr>
        <p:spPr>
          <a:xfrm rot="10800000">
            <a:off x="3992950" y="1503780"/>
            <a:ext cx="550127" cy="1234250"/>
          </a:xfrm>
          <a:prstGeom prst="down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7" name="TextBox 26"/>
          <p:cNvSpPr txBox="1"/>
          <p:nvPr/>
        </p:nvSpPr>
        <p:spPr>
          <a:xfrm>
            <a:off x="3712639" y="958402"/>
            <a:ext cx="10054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latin typeface="Helvetica" charset="0"/>
                <a:ea typeface="Helvetica" charset="0"/>
                <a:cs typeface="Helvetica" charset="0"/>
              </a:rPr>
              <a:t>Better</a:t>
            </a:r>
          </a:p>
        </p:txBody>
      </p:sp>
      <p:sp>
        <p:nvSpPr>
          <p:cNvPr id="28" name="Down Arrow 27"/>
          <p:cNvSpPr/>
          <p:nvPr/>
        </p:nvSpPr>
        <p:spPr>
          <a:xfrm>
            <a:off x="4075624" y="3932320"/>
            <a:ext cx="550127" cy="1227062"/>
          </a:xfrm>
          <a:prstGeom prst="down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9" name="TextBox 28"/>
          <p:cNvSpPr txBox="1"/>
          <p:nvPr/>
        </p:nvSpPr>
        <p:spPr>
          <a:xfrm>
            <a:off x="3837334" y="5159382"/>
            <a:ext cx="10054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latin typeface="Helvetica" charset="0"/>
                <a:ea typeface="Helvetica" charset="0"/>
                <a:cs typeface="Helvetica" charset="0"/>
              </a:rPr>
              <a:t>Better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321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6101" y="3005201"/>
            <a:ext cx="227818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latin typeface="Helvetica" charset="0"/>
                <a:ea typeface="Helvetica" charset="0"/>
                <a:cs typeface="Helvetica" charset="0"/>
              </a:rPr>
              <a:t>Throughput</a:t>
            </a:r>
          </a:p>
          <a:p>
            <a:pPr algn="ctr"/>
            <a:r>
              <a:rPr lang="en-US" sz="3200" dirty="0">
                <a:latin typeface="Helvetica" charset="0"/>
                <a:ea typeface="Helvetica" charset="0"/>
                <a:cs typeface="Helvetica" charset="0"/>
              </a:rPr>
              <a:t>(QPS)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8327" y="2033204"/>
            <a:ext cx="9343673" cy="4195118"/>
          </a:xfrm>
          <a:prstGeom prst="rect">
            <a:avLst/>
          </a:prstGeom>
        </p:spPr>
      </p:pic>
      <p:sp>
        <p:nvSpPr>
          <p:cNvPr id="6" name="Down Arrow 5"/>
          <p:cNvSpPr/>
          <p:nvPr/>
        </p:nvSpPr>
        <p:spPr>
          <a:xfrm rot="10800000">
            <a:off x="2364290" y="2926685"/>
            <a:ext cx="550127" cy="1234250"/>
          </a:xfrm>
          <a:prstGeom prst="down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7" name="TextBox 6"/>
          <p:cNvSpPr txBox="1"/>
          <p:nvPr/>
        </p:nvSpPr>
        <p:spPr>
          <a:xfrm>
            <a:off x="2136651" y="2425762"/>
            <a:ext cx="10054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latin typeface="Helvetica" charset="0"/>
                <a:ea typeface="Helvetica" charset="0"/>
                <a:cs typeface="Helvetica" charset="0"/>
              </a:rPr>
              <a:t>Better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908488" y="-8050"/>
            <a:ext cx="9226032" cy="1325563"/>
          </a:xfrm>
        </p:spPr>
        <p:txBody>
          <a:bodyPr>
            <a:normAutofit/>
          </a:bodyPr>
          <a:lstStyle/>
          <a:p>
            <a:r>
              <a:rPr lang="en-US" i="1" dirty="0"/>
              <a:t>Batching </a:t>
            </a:r>
            <a:r>
              <a:rPr lang="en-US" dirty="0"/>
              <a:t>to Improve Throughput</a:t>
            </a:r>
            <a:endParaRPr lang="en-US" i="1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83580" y="-8050"/>
            <a:ext cx="394319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r>
              <a:rPr lang="en-US" i="1" dirty="0"/>
              <a:t>Latency-aware</a:t>
            </a:r>
          </a:p>
        </p:txBody>
      </p:sp>
    </p:spTree>
    <p:extLst>
      <p:ext uri="{BB962C8B-B14F-4D97-AF65-F5344CB8AC3E}">
        <p14:creationId xmlns:p14="http://schemas.microsoft.com/office/powerpoint/2010/main" val="5102759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71FBD58A-D55E-8143-8FD6-9652E1A1474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1702531" y="2220972"/>
            <a:ext cx="4483698" cy="271681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690C2DDF-CF0B-B444-ACB4-AAE7E7EA0ED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6062715" y="1467990"/>
            <a:ext cx="437827" cy="413308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05E0AB7-E726-3C44-B0C4-B3E0539E8A1E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5240501" y="1622770"/>
            <a:ext cx="4293230" cy="382352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593194B-5062-2840-B041-C641FAF6D5D7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611937" y="215604"/>
            <a:ext cx="10207297" cy="474758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6F38C2C-C202-6742-B189-E03BE8AB39C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034378" y="1970364"/>
            <a:ext cx="368213" cy="347593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9EEF66C-2686-B648-89D8-83E02D7D4780}"/>
              </a:ext>
            </a:extLst>
          </p:cNvPr>
          <p:cNvSpPr txBox="1"/>
          <p:nvPr/>
        </p:nvSpPr>
        <p:spPr>
          <a:xfrm>
            <a:off x="2956544" y="4310414"/>
            <a:ext cx="6601487" cy="1692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en-US" sz="3600" b="1" dirty="0">
                <a:latin typeface="Century Gothic" panose="020B0502020202020204" pitchFamily="34" charset="0"/>
                <a:ea typeface="Helvetica Neue" charset="0"/>
                <a:cs typeface="Helvetica Neue" charset="0"/>
              </a:rPr>
              <a:t>Goal: </a:t>
            </a:r>
            <a:r>
              <a:rPr lang="en-US" sz="3600" dirty="0">
                <a:latin typeface="Century Gothic" panose="020B0502020202020204" pitchFamily="34" charset="0"/>
                <a:ea typeface="Helvetica Neue" charset="0"/>
                <a:cs typeface="Helvetica Neue" charset="0"/>
              </a:rPr>
              <a:t>make predictions in </a:t>
            </a:r>
            <a:br>
              <a:rPr lang="en-US" sz="3600" dirty="0">
                <a:latin typeface="Century Gothic" panose="020B0502020202020204" pitchFamily="34" charset="0"/>
                <a:ea typeface="Helvetica Neue" charset="0"/>
                <a:cs typeface="Helvetica Neue" charset="0"/>
              </a:rPr>
            </a:br>
            <a:r>
              <a:rPr lang="en-US" sz="3600" b="1" dirty="0">
                <a:latin typeface="Century Gothic" panose="020B0502020202020204" pitchFamily="34" charset="0"/>
                <a:ea typeface="Helvetica Neue" charset="0"/>
                <a:cs typeface="Helvetica Neue" charset="0"/>
              </a:rPr>
              <a:t>~</a:t>
            </a:r>
            <a:r>
              <a:rPr lang="en-US" sz="3600" dirty="0">
                <a:latin typeface="Century Gothic" panose="020B0502020202020204" pitchFamily="34" charset="0"/>
                <a:ea typeface="Helvetica Neue" charset="0"/>
                <a:cs typeface="Helvetica Neue" charset="0"/>
              </a:rPr>
              <a:t>10s of </a:t>
            </a:r>
            <a:r>
              <a:rPr lang="en-US" sz="3600" dirty="0" err="1">
                <a:latin typeface="Century Gothic" panose="020B0502020202020204" pitchFamily="34" charset="0"/>
                <a:ea typeface="Helvetica Neue" charset="0"/>
                <a:cs typeface="Helvetica Neue" charset="0"/>
              </a:rPr>
              <a:t>ms</a:t>
            </a:r>
            <a:r>
              <a:rPr lang="en-US" sz="3600" dirty="0">
                <a:latin typeface="Century Gothic" panose="020B0502020202020204" pitchFamily="34" charset="0"/>
                <a:ea typeface="Helvetica Neue" charset="0"/>
                <a:cs typeface="Helvetica Neue" charset="0"/>
              </a:rPr>
              <a:t> under heavy load</a:t>
            </a:r>
            <a:br>
              <a:rPr lang="en-US" sz="3200" b="1" dirty="0">
                <a:latin typeface="Century Gothic" panose="020B0502020202020204" pitchFamily="34" charset="0"/>
                <a:ea typeface="Helvetica Neue" charset="0"/>
                <a:cs typeface="Helvetica Neue" charset="0"/>
                <a:sym typeface="Wingdings"/>
              </a:rPr>
            </a:br>
            <a:r>
              <a:rPr lang="en-US" sz="3200" b="1" dirty="0">
                <a:latin typeface="Century Gothic" panose="020B0502020202020204" pitchFamily="34" charset="0"/>
                <a:ea typeface="Helvetica Neue" charset="0"/>
                <a:cs typeface="Helvetica Neue" charset="0"/>
                <a:sym typeface="Wingdings"/>
              </a:rPr>
              <a:t>	 </a:t>
            </a:r>
            <a:r>
              <a:rPr lang="en-US" sz="3200" dirty="0">
                <a:latin typeface="Century Gothic" panose="020B0502020202020204" pitchFamily="34" charset="0"/>
                <a:ea typeface="Helvetica Neue" charset="0"/>
                <a:cs typeface="Helvetica Neue" charset="0"/>
                <a:sym typeface="Wingdings"/>
              </a:rPr>
              <a:t>Need new systems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D790914-D0F2-8F49-AFB7-D5921C881360}"/>
              </a:ext>
            </a:extLst>
          </p:cNvPr>
          <p:cNvSpPr/>
          <p:nvPr/>
        </p:nvSpPr>
        <p:spPr>
          <a:xfrm>
            <a:off x="-5380475" y="2042482"/>
            <a:ext cx="4571680" cy="33776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822088D-5840-DC4A-9854-054068A05F59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5047329" y="2417253"/>
            <a:ext cx="4121900" cy="219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7657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1855280"/>
            <a:ext cx="12192000" cy="12054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algn="ctr" defTabSz="1219139"/>
            <a:r>
              <a:rPr lang="en-US" sz="4800" i="1" dirty="0">
                <a:solidFill>
                  <a:srgbClr val="000000"/>
                </a:solidFill>
                <a:latin typeface="Century Gothic" charset="0"/>
                <a:ea typeface="Century Gothic" charset="0"/>
                <a:cs typeface="Century Gothic" charset="0"/>
              </a:rPr>
              <a:t>Middle layer for prediction serving.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232" y="653989"/>
            <a:ext cx="2357373" cy="10972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29070" y="653989"/>
            <a:ext cx="2461613" cy="109728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88451" y="653989"/>
            <a:ext cx="1539851" cy="10972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72791" y="462411"/>
            <a:ext cx="1503575" cy="128885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26928" y="653989"/>
            <a:ext cx="2130683" cy="109728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7114" y="3060745"/>
            <a:ext cx="499168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7"/>
            <a:r>
              <a:rPr lang="en-US" sz="3200" dirty="0">
                <a:solidFill>
                  <a:srgbClr val="000000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Common abstractions to make Clipper </a:t>
            </a:r>
            <a:r>
              <a:rPr lang="en-US" sz="3200" b="1" dirty="0">
                <a:solidFill>
                  <a:srgbClr val="000000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manageable</a:t>
            </a:r>
            <a:r>
              <a:rPr lang="en-US" sz="3200" dirty="0">
                <a:solidFill>
                  <a:srgbClr val="000000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 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5490683" y="3060745"/>
            <a:ext cx="656110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7"/>
            <a:r>
              <a:rPr lang="en-US" sz="3200" dirty="0">
                <a:solidFill>
                  <a:srgbClr val="000000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System optimizations to make Clipper </a:t>
            </a:r>
            <a:r>
              <a:rPr lang="en-US" sz="3200" b="1" dirty="0">
                <a:solidFill>
                  <a:srgbClr val="000000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fast</a:t>
            </a:r>
            <a:r>
              <a:rPr lang="en-US" sz="3200" dirty="0">
                <a:solidFill>
                  <a:srgbClr val="000000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, </a:t>
            </a:r>
            <a:r>
              <a:rPr lang="en-US" sz="3200" b="1" dirty="0">
                <a:solidFill>
                  <a:srgbClr val="000000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scalable</a:t>
            </a:r>
            <a:r>
              <a:rPr lang="en-US" sz="3200" dirty="0">
                <a:solidFill>
                  <a:srgbClr val="000000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, and </a:t>
            </a:r>
            <a:r>
              <a:rPr lang="en-US" sz="3200" b="1" dirty="0">
                <a:solidFill>
                  <a:srgbClr val="000000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affordable</a:t>
            </a:r>
          </a:p>
        </p:txBody>
      </p:sp>
      <p:cxnSp>
        <p:nvCxnSpPr>
          <p:cNvPr id="39" name="Straight Connector 38"/>
          <p:cNvCxnSpPr/>
          <p:nvPr/>
        </p:nvCxnSpPr>
        <p:spPr>
          <a:xfrm>
            <a:off x="1131839" y="2019871"/>
            <a:ext cx="9928324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1131839" y="4629720"/>
            <a:ext cx="9928324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56" name="Picture 5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99876" y="4933521"/>
            <a:ext cx="2032000" cy="736600"/>
          </a:xfrm>
          <a:prstGeom prst="rect">
            <a:avLst/>
          </a:prstGeom>
        </p:spPr>
      </p:pic>
      <p:grpSp>
        <p:nvGrpSpPr>
          <p:cNvPr id="60" name="Group 59"/>
          <p:cNvGrpSpPr/>
          <p:nvPr/>
        </p:nvGrpSpPr>
        <p:grpSpPr>
          <a:xfrm>
            <a:off x="9999051" y="4839986"/>
            <a:ext cx="1690790" cy="1180396"/>
            <a:chOff x="8558827" y="2824768"/>
            <a:chExt cx="1690790" cy="1180397"/>
          </a:xfrm>
        </p:grpSpPr>
        <p:pic>
          <p:nvPicPr>
            <p:cNvPr id="61" name="Picture 60"/>
            <p:cNvPicPr>
              <a:picLocks noChangeAspect="1"/>
            </p:cNvPicPr>
            <p:nvPr/>
          </p:nvPicPr>
          <p:blipFill>
            <a:blip r:embed="rId8" cstate="screen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558827" y="2824768"/>
              <a:ext cx="1593117" cy="1004889"/>
            </a:xfrm>
            <a:prstGeom prst="rect">
              <a:avLst/>
            </a:prstGeom>
          </p:spPr>
        </p:pic>
        <p:sp>
          <p:nvSpPr>
            <p:cNvPr id="62" name="Rectangle 61"/>
            <p:cNvSpPr/>
            <p:nvPr/>
          </p:nvSpPr>
          <p:spPr>
            <a:xfrm>
              <a:off x="9197726" y="3235723"/>
              <a:ext cx="1051891" cy="76944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377"/>
              <a:r>
                <a:rPr lang="en-US" sz="4400" b="1" dirty="0">
                  <a:solidFill>
                    <a:srgbClr val="FFFFFF"/>
                  </a:solidFill>
                  <a:latin typeface="HelveticaNeue" charset="0"/>
                  <a:ea typeface=""/>
                </a:rPr>
                <a:t>VW</a:t>
              </a:r>
              <a:endParaRPr lang="en-US" sz="4400" dirty="0">
                <a:solidFill>
                  <a:srgbClr val="FFFFFF"/>
                </a:solidFill>
                <a:latin typeface="Arial" panose="020B0604020202020204"/>
                <a:ea typeface=""/>
              </a:endParaRPr>
            </a:p>
          </p:txBody>
        </p:sp>
      </p:grpSp>
      <p:pic>
        <p:nvPicPr>
          <p:cNvPr id="63" name="Picture 62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40025" y="5021499"/>
            <a:ext cx="1636427" cy="1333688"/>
          </a:xfrm>
          <a:prstGeom prst="rect">
            <a:avLst/>
          </a:prstGeom>
        </p:spPr>
      </p:pic>
      <p:sp>
        <p:nvSpPr>
          <p:cNvPr id="64" name="Rectangle 63"/>
          <p:cNvSpPr/>
          <p:nvPr/>
        </p:nvSpPr>
        <p:spPr>
          <a:xfrm>
            <a:off x="3371696" y="5837180"/>
            <a:ext cx="152445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377"/>
            <a:r>
              <a:rPr lang="en-US" sz="4400" dirty="0" err="1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</a:rPr>
              <a:t>Caffe</a:t>
            </a:r>
            <a:endParaRPr lang="en-US" sz="4400" dirty="0">
              <a:solidFill>
                <a:srgbClr val="000000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65" name="Picture 64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46704" y="5907875"/>
            <a:ext cx="1629157" cy="776071"/>
          </a:xfrm>
          <a:prstGeom prst="rect">
            <a:avLst/>
          </a:prstGeom>
        </p:spPr>
      </p:pic>
      <p:pic>
        <p:nvPicPr>
          <p:cNvPr id="66" name="Picture 65"/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71762" y="6048953"/>
            <a:ext cx="2047697" cy="493916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75307" y="4986052"/>
            <a:ext cx="2067648" cy="477856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440" y="5594930"/>
            <a:ext cx="1707129" cy="90804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CAFD0A69-A3AE-8F4B-9F2F-AD13EB1F9419}"/>
              </a:ext>
            </a:extLst>
          </p:cNvPr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46469" y="5127251"/>
            <a:ext cx="2120852" cy="424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156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8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197643" y="1472573"/>
            <a:ext cx="11796714" cy="398905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algn="ctr"/>
            <a:r>
              <a:rPr lang="en-US" sz="8000" b="1" dirty="0">
                <a:solidFill>
                  <a:schemeClr val="accent6">
                    <a:lumMod val="75000"/>
                  </a:schemeClr>
                </a:solidFill>
                <a:latin typeface="Futura-BoldOblique" charset="0"/>
                <a:ea typeface="Futura-BoldOblique" charset="0"/>
                <a:cs typeface="Futura-BoldOblique" charset="0"/>
              </a:rPr>
              <a:t>Current Project Status</a:t>
            </a:r>
            <a:endParaRPr lang="en-US" sz="8000" b="1" dirty="0">
              <a:solidFill>
                <a:schemeClr val="accent6">
                  <a:lumMod val="75000"/>
                </a:schemeClr>
              </a:solidFill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037494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1494" y="16744"/>
            <a:ext cx="10515600" cy="1325563"/>
          </a:xfrm>
        </p:spPr>
        <p:txBody>
          <a:bodyPr/>
          <a:lstStyle/>
          <a:p>
            <a:r>
              <a:rPr lang="en-US" dirty="0"/>
              <a:t>Just released version 0.3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7225" y="1550977"/>
            <a:ext cx="10953750" cy="4468823"/>
          </a:xfrm>
        </p:spPr>
        <p:txBody>
          <a:bodyPr>
            <a:normAutofit/>
          </a:bodyPr>
          <a:lstStyle/>
          <a:p>
            <a:pPr marL="14287" indent="0">
              <a:spcBef>
                <a:spcPts val="1800"/>
              </a:spcBef>
              <a:buSzPct val="75000"/>
              <a:buNone/>
            </a:pPr>
            <a:r>
              <a:rPr lang="en-US" sz="3600" dirty="0"/>
              <a:t>Release Highlights</a:t>
            </a:r>
          </a:p>
          <a:p>
            <a:pPr lvl="1">
              <a:spcBef>
                <a:spcPts val="1800"/>
              </a:spcBef>
              <a:buSzPct val="75000"/>
            </a:pPr>
            <a:r>
              <a:rPr lang="en-US" sz="3600" dirty="0"/>
              <a:t>Metrics and Monitoring infrastructure using Prometheus</a:t>
            </a:r>
          </a:p>
          <a:p>
            <a:pPr lvl="1">
              <a:spcBef>
                <a:spcPts val="1800"/>
              </a:spcBef>
              <a:buSzPct val="75000"/>
            </a:pPr>
            <a:r>
              <a:rPr lang="en-US" sz="3600" dirty="0"/>
              <a:t>Support for user-defined model metrics</a:t>
            </a:r>
          </a:p>
          <a:p>
            <a:pPr lvl="1">
              <a:spcBef>
                <a:spcPts val="1800"/>
              </a:spcBef>
              <a:buSzPct val="75000"/>
            </a:pPr>
            <a:r>
              <a:rPr lang="en-US" sz="3600" dirty="0"/>
              <a:t>Support for hierarchical replication</a:t>
            </a:r>
          </a:p>
          <a:p>
            <a:pPr lvl="1">
              <a:spcBef>
                <a:spcPts val="1800"/>
              </a:spcBef>
              <a:buSzPct val="75000"/>
            </a:pPr>
            <a:r>
              <a:rPr lang="en-US" sz="3600" dirty="0"/>
              <a:t>Several new model deployers</a:t>
            </a:r>
          </a:p>
        </p:txBody>
      </p:sp>
    </p:spTree>
    <p:extLst>
      <p:ext uri="{BB962C8B-B14F-4D97-AF65-F5344CB8AC3E}">
        <p14:creationId xmlns:p14="http://schemas.microsoft.com/office/powerpoint/2010/main" val="2364932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5EB01C-BCF1-F04A-9717-811BCD9B1F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6655" y="118917"/>
            <a:ext cx="10515600" cy="1325563"/>
          </a:xfrm>
        </p:spPr>
        <p:txBody>
          <a:bodyPr/>
          <a:lstStyle/>
          <a:p>
            <a:r>
              <a:rPr lang="en-US" dirty="0"/>
              <a:t>Community and Adoption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5AEA2F-6FCE-EE4D-B149-033032C4F2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6655" y="1200444"/>
            <a:ext cx="10515600" cy="4824557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  <a:buSzPct val="75000"/>
            </a:pPr>
            <a:r>
              <a:rPr lang="en-US" dirty="0"/>
              <a:t>Active collaborations with several organizations</a:t>
            </a:r>
          </a:p>
          <a:p>
            <a:pPr lvl="1">
              <a:spcBef>
                <a:spcPts val="1200"/>
              </a:spcBef>
              <a:buSzPct val="75000"/>
            </a:pPr>
            <a:r>
              <a:rPr lang="en-US" dirty="0"/>
              <a:t>SAP</a:t>
            </a:r>
          </a:p>
          <a:p>
            <a:pPr lvl="1">
              <a:spcBef>
                <a:spcPts val="1200"/>
              </a:spcBef>
              <a:buSzPct val="75000"/>
            </a:pPr>
            <a:r>
              <a:rPr lang="en-US" dirty="0" err="1"/>
              <a:t>ScotiaBank</a:t>
            </a:r>
            <a:endParaRPr lang="en-US" dirty="0"/>
          </a:p>
          <a:p>
            <a:pPr lvl="1">
              <a:spcBef>
                <a:spcPts val="1200"/>
              </a:spcBef>
              <a:buSzPct val="75000"/>
            </a:pPr>
            <a:r>
              <a:rPr lang="en-US" dirty="0"/>
              <a:t>ARM</a:t>
            </a:r>
          </a:p>
          <a:p>
            <a:pPr lvl="1">
              <a:spcBef>
                <a:spcPts val="1200"/>
              </a:spcBef>
              <a:buSzPct val="75000"/>
            </a:pPr>
            <a:r>
              <a:rPr lang="en-US" dirty="0"/>
              <a:t>IBM</a:t>
            </a:r>
          </a:p>
          <a:p>
            <a:pPr lvl="1">
              <a:spcBef>
                <a:spcPts val="1200"/>
              </a:spcBef>
              <a:buSzPct val="75000"/>
            </a:pPr>
            <a:r>
              <a:rPr lang="en-US" dirty="0"/>
              <a:t>AI Singapore</a:t>
            </a:r>
          </a:p>
          <a:p>
            <a:pPr>
              <a:spcBef>
                <a:spcPts val="1200"/>
              </a:spcBef>
              <a:buSzPct val="75000"/>
            </a:pPr>
            <a:r>
              <a:rPr lang="en-US" dirty="0"/>
              <a:t>Status of Community</a:t>
            </a:r>
          </a:p>
          <a:p>
            <a:pPr lvl="1">
              <a:spcBef>
                <a:spcPts val="1200"/>
              </a:spcBef>
              <a:buSzPct val="75000"/>
            </a:pPr>
            <a:r>
              <a:rPr lang="en-US" dirty="0"/>
              <a:t>Initial users now have Clipper deployments in production</a:t>
            </a:r>
          </a:p>
          <a:p>
            <a:pPr lvl="1">
              <a:spcBef>
                <a:spcPts val="1200"/>
              </a:spcBef>
              <a:buSzPct val="75000"/>
            </a:pPr>
            <a:r>
              <a:rPr lang="en-US" dirty="0"/>
              <a:t>29 contributors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B4021A-A72A-EE45-98B2-132FBA11A2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5791" y="1915370"/>
            <a:ext cx="1609642" cy="9054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66EAB19-C36A-804D-937F-FB5C6018FD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5433" y="2753334"/>
            <a:ext cx="1551710" cy="11637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00D7E01-89DD-2741-AB78-48ECD8F627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93073" y="1689775"/>
            <a:ext cx="1797050" cy="11938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A3B1EA9-1AF8-4541-9199-A1FEFF6A84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4611" y="1949589"/>
            <a:ext cx="3454400" cy="584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79F88DB-C2EB-684D-AC23-32893048E8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52764" y="2581731"/>
            <a:ext cx="1448042" cy="1351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870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itle 1"/>
          <p:cNvSpPr>
            <a:spLocks noGrp="1"/>
          </p:cNvSpPr>
          <p:nvPr>
            <p:ph type="title"/>
          </p:nvPr>
        </p:nvSpPr>
        <p:spPr>
          <a:xfrm>
            <a:off x="445538" y="-13145"/>
            <a:ext cx="11746462" cy="1325563"/>
          </a:xfrm>
        </p:spPr>
        <p:txBody>
          <a:bodyPr>
            <a:normAutofit/>
          </a:bodyPr>
          <a:lstStyle/>
          <a:p>
            <a:r>
              <a:rPr lang="en-US" sz="4000" dirty="0"/>
              <a:t>Getting Started with Clipper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45538" y="1312418"/>
            <a:ext cx="10215563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400" i="1" dirty="0">
                <a:solidFill>
                  <a:schemeClr val="accent6">
                    <a:lumMod val="75000"/>
                  </a:schemeClr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Docker images available on </a:t>
            </a:r>
            <a:r>
              <a:rPr lang="en-US" sz="3400" i="1" dirty="0" err="1">
                <a:solidFill>
                  <a:schemeClr val="accent6">
                    <a:lumMod val="75000"/>
                  </a:schemeClr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DockerHub</a:t>
            </a:r>
            <a:r>
              <a:rPr lang="en-US" sz="3400" i="1" dirty="0">
                <a:solidFill>
                  <a:schemeClr val="accent6">
                    <a:lumMod val="75000"/>
                  </a:schemeClr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 </a:t>
            </a:r>
          </a:p>
          <a:p>
            <a:pPr>
              <a:lnSpc>
                <a:spcPct val="150000"/>
              </a:lnSpc>
            </a:pPr>
            <a:endParaRPr lang="en-US" sz="3400" i="1" dirty="0">
              <a:solidFill>
                <a:schemeClr val="accent6">
                  <a:lumMod val="75000"/>
                </a:schemeClr>
              </a:solidFill>
              <a:latin typeface="Helvetica Neue Medium" charset="0"/>
              <a:ea typeface="Helvetica Neue Medium" charset="0"/>
              <a:cs typeface="Helvetica Neue Medium" charset="0"/>
            </a:endParaRPr>
          </a:p>
          <a:p>
            <a:pPr>
              <a:lnSpc>
                <a:spcPct val="150000"/>
              </a:lnSpc>
            </a:pPr>
            <a:r>
              <a:rPr lang="en-US" sz="3400" i="1" dirty="0">
                <a:solidFill>
                  <a:schemeClr val="accent6">
                    <a:lumMod val="75000"/>
                  </a:schemeClr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Clipper admin is distributed as pip package:</a:t>
            </a:r>
          </a:p>
          <a:p>
            <a:pPr>
              <a:lnSpc>
                <a:spcPct val="150000"/>
              </a:lnSpc>
            </a:pPr>
            <a:r>
              <a:rPr lang="en-US" sz="3400" i="1" dirty="0">
                <a:solidFill>
                  <a:schemeClr val="accent6">
                    <a:lumMod val="75000"/>
                  </a:schemeClr>
                </a:solidFill>
                <a:latin typeface="Inconsolata Medium" charset="0"/>
                <a:ea typeface="Inconsolata Medium" charset="0"/>
                <a:cs typeface="Inconsolata Medium" charset="0"/>
              </a:rPr>
              <a:t>	pip install </a:t>
            </a:r>
            <a:r>
              <a:rPr lang="en-US" sz="3400" i="1" dirty="0" err="1">
                <a:solidFill>
                  <a:schemeClr val="accent6">
                    <a:lumMod val="75000"/>
                  </a:schemeClr>
                </a:solidFill>
                <a:latin typeface="Inconsolata Medium" charset="0"/>
                <a:ea typeface="Inconsolata Medium" charset="0"/>
                <a:cs typeface="Inconsolata Medium" charset="0"/>
              </a:rPr>
              <a:t>clipper_admin</a:t>
            </a:r>
            <a:endParaRPr lang="en-US" sz="3400" i="1" dirty="0">
              <a:solidFill>
                <a:schemeClr val="accent6">
                  <a:lumMod val="75000"/>
                </a:schemeClr>
              </a:solidFill>
              <a:latin typeface="Inconsolata Medium" charset="0"/>
              <a:ea typeface="Inconsolata Medium" charset="0"/>
              <a:cs typeface="Inconsolata Medium" charset="0"/>
            </a:endParaRPr>
          </a:p>
          <a:p>
            <a:pPr>
              <a:lnSpc>
                <a:spcPct val="150000"/>
              </a:lnSpc>
            </a:pPr>
            <a:endParaRPr lang="en-US" sz="3400" i="1" dirty="0">
              <a:solidFill>
                <a:schemeClr val="accent6">
                  <a:lumMod val="75000"/>
                </a:schemeClr>
              </a:solidFill>
              <a:latin typeface="Helvetica Neue Medium" charset="0"/>
              <a:ea typeface="Helvetica Neue Medium" charset="0"/>
              <a:cs typeface="Helvetica Neue Medium" charset="0"/>
            </a:endParaRPr>
          </a:p>
          <a:p>
            <a:pPr>
              <a:lnSpc>
                <a:spcPct val="150000"/>
              </a:lnSpc>
            </a:pPr>
            <a:r>
              <a:rPr lang="en-US" sz="3400" i="1" dirty="0">
                <a:solidFill>
                  <a:schemeClr val="accent6">
                    <a:lumMod val="75000"/>
                  </a:schemeClr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Get up and running without cloning or compiling!</a:t>
            </a:r>
            <a:endParaRPr lang="en-US" sz="3400" dirty="0">
              <a:solidFill>
                <a:schemeClr val="accent6">
                  <a:lumMod val="75000"/>
                </a:schemeClr>
              </a:solidFill>
              <a:latin typeface="Inconsolata Medium" charset="0"/>
              <a:ea typeface="Inconsolata Medium" charset="0"/>
              <a:cs typeface="Inconsolata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0336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235743" y="283853"/>
            <a:ext cx="11796714" cy="145350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algn="ctr"/>
            <a:r>
              <a:rPr lang="en-US" sz="8000" b="1" dirty="0">
                <a:solidFill>
                  <a:schemeClr val="accent5">
                    <a:lumMod val="75000"/>
                  </a:schemeClr>
                </a:solidFill>
                <a:latin typeface="Futura-BoldOblique" charset="0"/>
                <a:ea typeface="Futura-BoldOblique" charset="0"/>
                <a:cs typeface="Futura-BoldOblique" charset="0"/>
              </a:rPr>
              <a:t>Future Directions</a:t>
            </a:r>
            <a:endParaRPr lang="en-US" sz="8000" b="1" dirty="0">
              <a:solidFill>
                <a:schemeClr val="accent5">
                  <a:lumMod val="75000"/>
                </a:schemeClr>
              </a:solidFill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1EA75D-054F-A046-B2DC-92C70CE350A2}"/>
              </a:ext>
            </a:extLst>
          </p:cNvPr>
          <p:cNvSpPr txBox="1"/>
          <p:nvPr/>
        </p:nvSpPr>
        <p:spPr>
          <a:xfrm>
            <a:off x="500402" y="2157984"/>
            <a:ext cx="10215563" cy="23458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3400" i="1" dirty="0">
                <a:solidFill>
                  <a:schemeClr val="accent5">
                    <a:lumMod val="75000"/>
                  </a:schemeClr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Model Selection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3400" i="1" dirty="0">
                <a:solidFill>
                  <a:schemeClr val="accent5">
                    <a:lumMod val="75000"/>
                  </a:schemeClr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Model Composition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3400" i="1" dirty="0">
                <a:solidFill>
                  <a:schemeClr val="accent5">
                    <a:lumMod val="75000"/>
                  </a:schemeClr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Integration with Workflow Systems</a:t>
            </a:r>
          </a:p>
        </p:txBody>
      </p:sp>
    </p:spTree>
    <p:extLst>
      <p:ext uri="{BB962C8B-B14F-4D97-AF65-F5344CB8AC3E}">
        <p14:creationId xmlns:p14="http://schemas.microsoft.com/office/powerpoint/2010/main" val="1364846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0053" y="1403986"/>
            <a:ext cx="10948987" cy="3936110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  <a:buClr>
                <a:schemeClr val="accent5">
                  <a:lumMod val="75000"/>
                </a:schemeClr>
              </a:buClr>
              <a:buFont typeface="Wingdings" pitchFamily="2" charset="2"/>
              <a:buChar char="Ø"/>
            </a:pPr>
            <a:r>
              <a:rPr lang="en-US" sz="3600" dirty="0">
                <a:solidFill>
                  <a:schemeClr val="accent5">
                    <a:lumMod val="75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Cross-framework model composition: improved accuracy through ensembles and contextual bandits</a:t>
            </a:r>
          </a:p>
          <a:p>
            <a:pPr lvl="1">
              <a:lnSpc>
                <a:spcPct val="100000"/>
              </a:lnSpc>
              <a:spcBef>
                <a:spcPts val="1800"/>
              </a:spcBef>
              <a:buClr>
                <a:schemeClr val="accent5">
                  <a:lumMod val="75000"/>
                </a:schemeClr>
              </a:buClr>
            </a:pPr>
            <a:r>
              <a:rPr lang="en-US" sz="3200" dirty="0">
                <a:solidFill>
                  <a:schemeClr val="accent5">
                    <a:lumMod val="75000"/>
                  </a:schemeClr>
                </a:solidFill>
              </a:rPr>
              <a:t>Exploit multiple models to estimate confidence</a:t>
            </a:r>
          </a:p>
          <a:p>
            <a:pPr lvl="1">
              <a:lnSpc>
                <a:spcPct val="100000"/>
              </a:lnSpc>
              <a:spcBef>
                <a:spcPts val="1800"/>
              </a:spcBef>
              <a:buClr>
                <a:schemeClr val="accent5">
                  <a:lumMod val="75000"/>
                </a:schemeClr>
              </a:buClr>
            </a:pPr>
            <a:r>
              <a:rPr lang="en-US" sz="3200" dirty="0">
                <a:solidFill>
                  <a:schemeClr val="accent5">
                    <a:lumMod val="75000"/>
                  </a:schemeClr>
                </a:solidFill>
              </a:rPr>
              <a:t>Use multi-armed bandit algorithms to learn optimal model-selection online</a:t>
            </a:r>
          </a:p>
          <a:p>
            <a:pPr lvl="1">
              <a:lnSpc>
                <a:spcPct val="100000"/>
              </a:lnSpc>
              <a:spcBef>
                <a:spcPts val="1800"/>
              </a:spcBef>
              <a:buClr>
                <a:schemeClr val="accent5">
                  <a:lumMod val="75000"/>
                </a:schemeClr>
              </a:buClr>
            </a:pPr>
            <a:r>
              <a:rPr lang="en-US" sz="3200" dirty="0">
                <a:solidFill>
                  <a:schemeClr val="accent5">
                    <a:lumMod val="75000"/>
                  </a:schemeClr>
                </a:solidFill>
              </a:rPr>
              <a:t>Online personalization across ML frameworks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35743" y="78423"/>
            <a:ext cx="1179671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r>
              <a:rPr lang="en-US" sz="4800" b="1" i="1" dirty="0">
                <a:solidFill>
                  <a:schemeClr val="accent5">
                    <a:lumMod val="75000"/>
                  </a:schemeClr>
                </a:solidFill>
                <a:latin typeface="Futura-BoldOblique" charset="0"/>
                <a:ea typeface="Futura-BoldOblique" charset="0"/>
                <a:cs typeface="Futura-BoldOblique" charset="0"/>
              </a:rPr>
              <a:t>Model Selection</a:t>
            </a:r>
            <a:endParaRPr lang="en-US" sz="4800" b="1" dirty="0">
              <a:solidFill>
                <a:schemeClr val="accent5">
                  <a:lumMod val="75000"/>
                </a:schemeClr>
              </a:solidFill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679573" y="5340096"/>
            <a:ext cx="11021176" cy="1325563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algn="ctr"/>
            <a:r>
              <a:rPr lang="en-US" sz="4800" i="1" dirty="0">
                <a:solidFill>
                  <a:srgbClr val="C00000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*Explored in research prototype</a:t>
            </a:r>
          </a:p>
          <a:p>
            <a:pPr algn="ctr"/>
            <a:r>
              <a:rPr lang="en-US" sz="4800" i="1" dirty="0">
                <a:solidFill>
                  <a:srgbClr val="C00000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[NSDI 2017]</a:t>
            </a:r>
          </a:p>
        </p:txBody>
      </p:sp>
    </p:spTree>
    <p:extLst>
      <p:ext uri="{BB962C8B-B14F-4D97-AF65-F5344CB8AC3E}">
        <p14:creationId xmlns:p14="http://schemas.microsoft.com/office/powerpoint/2010/main" val="392283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/>
          <p:cNvGrpSpPr/>
          <p:nvPr/>
        </p:nvGrpSpPr>
        <p:grpSpPr>
          <a:xfrm>
            <a:off x="3441667" y="2617015"/>
            <a:ext cx="2678014" cy="1146239"/>
            <a:chOff x="3243389" y="3159094"/>
            <a:chExt cx="2678014" cy="1146239"/>
          </a:xfrm>
        </p:grpSpPr>
        <p:grpSp>
          <p:nvGrpSpPr>
            <p:cNvPr id="28" name="Group 27"/>
            <p:cNvGrpSpPr/>
            <p:nvPr/>
          </p:nvGrpSpPr>
          <p:grpSpPr>
            <a:xfrm>
              <a:off x="3243389" y="3162417"/>
              <a:ext cx="2428345" cy="1142916"/>
              <a:chOff x="3321973" y="3162815"/>
              <a:chExt cx="2428345" cy="1142916"/>
            </a:xfrm>
          </p:grpSpPr>
          <p:sp>
            <p:nvSpPr>
              <p:cNvPr id="30" name="Rectangle 29"/>
              <p:cNvSpPr/>
              <p:nvPr/>
            </p:nvSpPr>
            <p:spPr>
              <a:xfrm>
                <a:off x="3321973" y="3162815"/>
                <a:ext cx="2428345" cy="1142916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1" name="Picture 30"/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16200000">
                <a:off x="3273478" y="3314519"/>
                <a:ext cx="954464" cy="777888"/>
              </a:xfrm>
              <a:prstGeom prst="rect">
                <a:avLst/>
              </a:prstGeom>
            </p:spPr>
          </p:pic>
        </p:grpSp>
        <p:sp>
          <p:nvSpPr>
            <p:cNvPr id="29" name="Rectangle 28"/>
            <p:cNvSpPr/>
            <p:nvPr/>
          </p:nvSpPr>
          <p:spPr>
            <a:xfrm>
              <a:off x="5659297" y="3159094"/>
              <a:ext cx="262106" cy="1145620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3440865" y="1425694"/>
            <a:ext cx="2678816" cy="1147872"/>
            <a:chOff x="3242587" y="1967773"/>
            <a:chExt cx="2678816" cy="1147872"/>
          </a:xfrm>
        </p:grpSpPr>
        <p:grpSp>
          <p:nvGrpSpPr>
            <p:cNvPr id="33" name="Group 32"/>
            <p:cNvGrpSpPr/>
            <p:nvPr/>
          </p:nvGrpSpPr>
          <p:grpSpPr>
            <a:xfrm>
              <a:off x="3242587" y="1967773"/>
              <a:ext cx="2428345" cy="1142916"/>
              <a:chOff x="3321171" y="1967773"/>
              <a:chExt cx="2428345" cy="1142916"/>
            </a:xfrm>
          </p:grpSpPr>
          <p:sp>
            <p:nvSpPr>
              <p:cNvPr id="35" name="Rectangle 34"/>
              <p:cNvSpPr/>
              <p:nvPr/>
            </p:nvSpPr>
            <p:spPr>
              <a:xfrm>
                <a:off x="3321171" y="1967773"/>
                <a:ext cx="2428345" cy="1142916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6" name="Picture 35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16200000">
                <a:off x="3039967" y="2350277"/>
                <a:ext cx="1009568" cy="365968"/>
              </a:xfrm>
              <a:prstGeom prst="rect">
                <a:avLst/>
              </a:prstGeom>
            </p:spPr>
          </p:pic>
        </p:grpSp>
        <p:sp>
          <p:nvSpPr>
            <p:cNvPr id="34" name="Rectangle 33"/>
            <p:cNvSpPr/>
            <p:nvPr/>
          </p:nvSpPr>
          <p:spPr>
            <a:xfrm>
              <a:off x="5659297" y="1970025"/>
              <a:ext cx="262106" cy="1145620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3442384" y="3829270"/>
            <a:ext cx="2680814" cy="1145620"/>
            <a:chOff x="3244106" y="4371349"/>
            <a:chExt cx="2680814" cy="1145620"/>
          </a:xfrm>
        </p:grpSpPr>
        <p:sp>
          <p:nvSpPr>
            <p:cNvPr id="41" name="Rectangle 40"/>
            <p:cNvSpPr/>
            <p:nvPr/>
          </p:nvSpPr>
          <p:spPr>
            <a:xfrm>
              <a:off x="3244106" y="4371349"/>
              <a:ext cx="2428345" cy="114291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5662814" y="4371349"/>
              <a:ext cx="262106" cy="1145620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4358520" y="2693078"/>
            <a:ext cx="1425519" cy="1011936"/>
            <a:chOff x="4012915" y="2055821"/>
            <a:chExt cx="3361299" cy="2386094"/>
          </a:xfrm>
        </p:grpSpPr>
        <p:cxnSp>
          <p:nvCxnSpPr>
            <p:cNvPr id="45" name="Straight Arrow Connector 44"/>
            <p:cNvCxnSpPr/>
            <p:nvPr/>
          </p:nvCxnSpPr>
          <p:spPr>
            <a:xfrm>
              <a:off x="5942928" y="3239934"/>
              <a:ext cx="1431286" cy="893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46" name="Straight Arrow Connector 45"/>
            <p:cNvCxnSpPr/>
            <p:nvPr/>
          </p:nvCxnSpPr>
          <p:spPr>
            <a:xfrm>
              <a:off x="4287522" y="2193123"/>
              <a:ext cx="1655406" cy="106468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47" name="Straight Arrow Connector 46"/>
            <p:cNvCxnSpPr/>
            <p:nvPr/>
          </p:nvCxnSpPr>
          <p:spPr>
            <a:xfrm>
              <a:off x="4287522" y="2720995"/>
              <a:ext cx="1655406" cy="52787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48" name="Straight Arrow Connector 47"/>
            <p:cNvCxnSpPr/>
            <p:nvPr/>
          </p:nvCxnSpPr>
          <p:spPr>
            <a:xfrm flipV="1">
              <a:off x="4287522" y="3239934"/>
              <a:ext cx="1655406" cy="893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49" name="Straight Arrow Connector 48"/>
            <p:cNvCxnSpPr/>
            <p:nvPr/>
          </p:nvCxnSpPr>
          <p:spPr>
            <a:xfrm flipV="1">
              <a:off x="4287522" y="3248866"/>
              <a:ext cx="1636592" cy="52787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53" name="Straight Arrow Connector 52"/>
            <p:cNvCxnSpPr/>
            <p:nvPr/>
          </p:nvCxnSpPr>
          <p:spPr>
            <a:xfrm flipV="1">
              <a:off x="4287522" y="3257800"/>
              <a:ext cx="1636592" cy="104681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grpSp>
          <p:nvGrpSpPr>
            <p:cNvPr id="54" name="Group 53"/>
            <p:cNvGrpSpPr/>
            <p:nvPr/>
          </p:nvGrpSpPr>
          <p:grpSpPr>
            <a:xfrm>
              <a:off x="4012915" y="2055821"/>
              <a:ext cx="274607" cy="2386094"/>
              <a:chOff x="4810479" y="726948"/>
              <a:chExt cx="228603" cy="1986366"/>
            </a:xfrm>
          </p:grpSpPr>
          <p:sp>
            <p:nvSpPr>
              <p:cNvPr id="55" name="Oval 54"/>
              <p:cNvSpPr/>
              <p:nvPr/>
            </p:nvSpPr>
            <p:spPr>
              <a:xfrm>
                <a:off x="4810479" y="726948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56" name="Oval 55"/>
              <p:cNvSpPr/>
              <p:nvPr/>
            </p:nvSpPr>
            <p:spPr>
              <a:xfrm>
                <a:off x="4810480" y="1605829"/>
                <a:ext cx="228602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58" name="Oval 57"/>
              <p:cNvSpPr/>
              <p:nvPr/>
            </p:nvSpPr>
            <p:spPr>
              <a:xfrm>
                <a:off x="4810479" y="2045271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60" name="Oval 59"/>
              <p:cNvSpPr/>
              <p:nvPr/>
            </p:nvSpPr>
            <p:spPr>
              <a:xfrm>
                <a:off x="4810479" y="2484713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62" name="Oval 61"/>
              <p:cNvSpPr/>
              <p:nvPr/>
            </p:nvSpPr>
            <p:spPr>
              <a:xfrm>
                <a:off x="4810479" y="1166389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</p:grpSp>
      <p:grpSp>
        <p:nvGrpSpPr>
          <p:cNvPr id="63" name="Group 62"/>
          <p:cNvGrpSpPr/>
          <p:nvPr/>
        </p:nvGrpSpPr>
        <p:grpSpPr>
          <a:xfrm>
            <a:off x="4670313" y="2798079"/>
            <a:ext cx="801933" cy="801934"/>
            <a:chOff x="5724072" y="7333"/>
            <a:chExt cx="2080007" cy="2080009"/>
          </a:xfrm>
        </p:grpSpPr>
        <p:sp>
          <p:nvSpPr>
            <p:cNvPr id="65" name="Oval 64"/>
            <p:cNvSpPr/>
            <p:nvPr/>
          </p:nvSpPr>
          <p:spPr>
            <a:xfrm>
              <a:off x="5724072" y="7333"/>
              <a:ext cx="2080007" cy="2080009"/>
            </a:xfrm>
            <a:prstGeom prst="ellipse">
              <a:avLst/>
            </a:prstGeom>
            <a:solidFill>
              <a:schemeClr val="bg1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66" name="Freeform 65"/>
            <p:cNvSpPr/>
            <p:nvPr/>
          </p:nvSpPr>
          <p:spPr>
            <a:xfrm>
              <a:off x="6230972" y="573468"/>
              <a:ext cx="1066207" cy="947739"/>
            </a:xfrm>
            <a:custGeom>
              <a:avLst/>
              <a:gdLst>
                <a:gd name="connsiteX0" fmla="*/ 0 w 1340556"/>
                <a:gd name="connsiteY0" fmla="*/ 1189143 h 1288265"/>
                <a:gd name="connsiteX1" fmla="*/ 310444 w 1340556"/>
                <a:gd name="connsiteY1" fmla="*/ 1189143 h 1288265"/>
                <a:gd name="connsiteX2" fmla="*/ 776111 w 1340556"/>
                <a:gd name="connsiteY2" fmla="*/ 159032 h 1288265"/>
                <a:gd name="connsiteX3" fmla="*/ 1340556 w 1340556"/>
                <a:gd name="connsiteY3" fmla="*/ 3810 h 1288265"/>
                <a:gd name="connsiteX0" fmla="*/ 0 w 1340556"/>
                <a:gd name="connsiteY0" fmla="*/ 1186354 h 1233692"/>
                <a:gd name="connsiteX1" fmla="*/ 437444 w 1340556"/>
                <a:gd name="connsiteY1" fmla="*/ 1073465 h 1233692"/>
                <a:gd name="connsiteX2" fmla="*/ 776111 w 1340556"/>
                <a:gd name="connsiteY2" fmla="*/ 156243 h 1233692"/>
                <a:gd name="connsiteX3" fmla="*/ 1340556 w 1340556"/>
                <a:gd name="connsiteY3" fmla="*/ 1021 h 1233692"/>
                <a:gd name="connsiteX0" fmla="*/ 0 w 1340556"/>
                <a:gd name="connsiteY0" fmla="*/ 1186354 h 1186354"/>
                <a:gd name="connsiteX1" fmla="*/ 776111 w 1340556"/>
                <a:gd name="connsiteY1" fmla="*/ 156243 h 1186354"/>
                <a:gd name="connsiteX2" fmla="*/ 1340556 w 1340556"/>
                <a:gd name="connsiteY2" fmla="*/ 1021 h 1186354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40556" h="1185333">
                  <a:moveTo>
                    <a:pt x="0" y="1185333"/>
                  </a:moveTo>
                  <a:cubicBezTo>
                    <a:pt x="658518" y="1171222"/>
                    <a:pt x="653815" y="14111"/>
                    <a:pt x="1340556" y="0"/>
                  </a:cubicBezTo>
                </a:path>
              </a:pathLst>
            </a:custGeom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4358520" y="3898710"/>
            <a:ext cx="1425519" cy="1011936"/>
            <a:chOff x="4012915" y="2055821"/>
            <a:chExt cx="3361299" cy="2386094"/>
          </a:xfrm>
        </p:grpSpPr>
        <p:cxnSp>
          <p:nvCxnSpPr>
            <p:cNvPr id="69" name="Straight Arrow Connector 68"/>
            <p:cNvCxnSpPr/>
            <p:nvPr/>
          </p:nvCxnSpPr>
          <p:spPr>
            <a:xfrm>
              <a:off x="5942928" y="3239934"/>
              <a:ext cx="1431286" cy="893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70" name="Straight Arrow Connector 69"/>
            <p:cNvCxnSpPr/>
            <p:nvPr/>
          </p:nvCxnSpPr>
          <p:spPr>
            <a:xfrm>
              <a:off x="4287522" y="2193123"/>
              <a:ext cx="1655406" cy="106468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71" name="Straight Arrow Connector 70"/>
            <p:cNvCxnSpPr/>
            <p:nvPr/>
          </p:nvCxnSpPr>
          <p:spPr>
            <a:xfrm>
              <a:off x="4287522" y="2720995"/>
              <a:ext cx="1655406" cy="52787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72" name="Straight Arrow Connector 71"/>
            <p:cNvCxnSpPr/>
            <p:nvPr/>
          </p:nvCxnSpPr>
          <p:spPr>
            <a:xfrm flipV="1">
              <a:off x="4287522" y="3239934"/>
              <a:ext cx="1655406" cy="893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73" name="Straight Arrow Connector 72"/>
            <p:cNvCxnSpPr/>
            <p:nvPr/>
          </p:nvCxnSpPr>
          <p:spPr>
            <a:xfrm flipV="1">
              <a:off x="4287522" y="3248866"/>
              <a:ext cx="1636592" cy="52787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74" name="Straight Arrow Connector 73"/>
            <p:cNvCxnSpPr/>
            <p:nvPr/>
          </p:nvCxnSpPr>
          <p:spPr>
            <a:xfrm flipV="1">
              <a:off x="4287522" y="3257800"/>
              <a:ext cx="1636592" cy="104681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grpSp>
          <p:nvGrpSpPr>
            <p:cNvPr id="75" name="Group 74"/>
            <p:cNvGrpSpPr/>
            <p:nvPr/>
          </p:nvGrpSpPr>
          <p:grpSpPr>
            <a:xfrm>
              <a:off x="4012915" y="2055821"/>
              <a:ext cx="274607" cy="2386094"/>
              <a:chOff x="4810479" y="726948"/>
              <a:chExt cx="228603" cy="1986366"/>
            </a:xfrm>
          </p:grpSpPr>
          <p:sp>
            <p:nvSpPr>
              <p:cNvPr id="76" name="Oval 75"/>
              <p:cNvSpPr/>
              <p:nvPr/>
            </p:nvSpPr>
            <p:spPr>
              <a:xfrm>
                <a:off x="4810479" y="726948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77" name="Oval 76"/>
              <p:cNvSpPr/>
              <p:nvPr/>
            </p:nvSpPr>
            <p:spPr>
              <a:xfrm>
                <a:off x="4810480" y="1605829"/>
                <a:ext cx="228602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78" name="Oval 77"/>
              <p:cNvSpPr/>
              <p:nvPr/>
            </p:nvSpPr>
            <p:spPr>
              <a:xfrm>
                <a:off x="4810479" y="2045271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79" name="Oval 78"/>
              <p:cNvSpPr/>
              <p:nvPr/>
            </p:nvSpPr>
            <p:spPr>
              <a:xfrm>
                <a:off x="4810479" y="2484713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80" name="Oval 79"/>
              <p:cNvSpPr/>
              <p:nvPr/>
            </p:nvSpPr>
            <p:spPr>
              <a:xfrm>
                <a:off x="4810479" y="1166389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</p:grpSp>
      <p:grpSp>
        <p:nvGrpSpPr>
          <p:cNvPr id="81" name="Group 80"/>
          <p:cNvGrpSpPr/>
          <p:nvPr/>
        </p:nvGrpSpPr>
        <p:grpSpPr>
          <a:xfrm>
            <a:off x="4670313" y="4003711"/>
            <a:ext cx="801933" cy="801934"/>
            <a:chOff x="5724072" y="7333"/>
            <a:chExt cx="2080007" cy="2080009"/>
          </a:xfrm>
        </p:grpSpPr>
        <p:sp>
          <p:nvSpPr>
            <p:cNvPr id="82" name="Oval 81"/>
            <p:cNvSpPr/>
            <p:nvPr/>
          </p:nvSpPr>
          <p:spPr>
            <a:xfrm>
              <a:off x="5724072" y="7333"/>
              <a:ext cx="2080007" cy="2080009"/>
            </a:xfrm>
            <a:prstGeom prst="ellipse">
              <a:avLst/>
            </a:prstGeom>
            <a:solidFill>
              <a:schemeClr val="bg1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83" name="Freeform 82"/>
            <p:cNvSpPr/>
            <p:nvPr/>
          </p:nvSpPr>
          <p:spPr>
            <a:xfrm>
              <a:off x="6230972" y="573468"/>
              <a:ext cx="1066207" cy="947739"/>
            </a:xfrm>
            <a:custGeom>
              <a:avLst/>
              <a:gdLst>
                <a:gd name="connsiteX0" fmla="*/ 0 w 1340556"/>
                <a:gd name="connsiteY0" fmla="*/ 1189143 h 1288265"/>
                <a:gd name="connsiteX1" fmla="*/ 310444 w 1340556"/>
                <a:gd name="connsiteY1" fmla="*/ 1189143 h 1288265"/>
                <a:gd name="connsiteX2" fmla="*/ 776111 w 1340556"/>
                <a:gd name="connsiteY2" fmla="*/ 159032 h 1288265"/>
                <a:gd name="connsiteX3" fmla="*/ 1340556 w 1340556"/>
                <a:gd name="connsiteY3" fmla="*/ 3810 h 1288265"/>
                <a:gd name="connsiteX0" fmla="*/ 0 w 1340556"/>
                <a:gd name="connsiteY0" fmla="*/ 1186354 h 1233692"/>
                <a:gd name="connsiteX1" fmla="*/ 437444 w 1340556"/>
                <a:gd name="connsiteY1" fmla="*/ 1073465 h 1233692"/>
                <a:gd name="connsiteX2" fmla="*/ 776111 w 1340556"/>
                <a:gd name="connsiteY2" fmla="*/ 156243 h 1233692"/>
                <a:gd name="connsiteX3" fmla="*/ 1340556 w 1340556"/>
                <a:gd name="connsiteY3" fmla="*/ 1021 h 1233692"/>
                <a:gd name="connsiteX0" fmla="*/ 0 w 1340556"/>
                <a:gd name="connsiteY0" fmla="*/ 1186354 h 1186354"/>
                <a:gd name="connsiteX1" fmla="*/ 776111 w 1340556"/>
                <a:gd name="connsiteY1" fmla="*/ 156243 h 1186354"/>
                <a:gd name="connsiteX2" fmla="*/ 1340556 w 1340556"/>
                <a:gd name="connsiteY2" fmla="*/ 1021 h 1186354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40556" h="1185333">
                  <a:moveTo>
                    <a:pt x="0" y="1185333"/>
                  </a:moveTo>
                  <a:cubicBezTo>
                    <a:pt x="658518" y="1171222"/>
                    <a:pt x="653815" y="14111"/>
                    <a:pt x="1340556" y="0"/>
                  </a:cubicBezTo>
                </a:path>
              </a:pathLst>
            </a:custGeom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grpSp>
        <p:nvGrpSpPr>
          <p:cNvPr id="84" name="Group 83"/>
          <p:cNvGrpSpPr/>
          <p:nvPr/>
        </p:nvGrpSpPr>
        <p:grpSpPr>
          <a:xfrm>
            <a:off x="4358520" y="1491428"/>
            <a:ext cx="1425519" cy="1011936"/>
            <a:chOff x="4012915" y="2055821"/>
            <a:chExt cx="3361299" cy="2386094"/>
          </a:xfrm>
        </p:grpSpPr>
        <p:cxnSp>
          <p:nvCxnSpPr>
            <p:cNvPr id="85" name="Straight Arrow Connector 84"/>
            <p:cNvCxnSpPr/>
            <p:nvPr/>
          </p:nvCxnSpPr>
          <p:spPr>
            <a:xfrm>
              <a:off x="5942928" y="3239934"/>
              <a:ext cx="1431286" cy="893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86" name="Straight Arrow Connector 85"/>
            <p:cNvCxnSpPr/>
            <p:nvPr/>
          </p:nvCxnSpPr>
          <p:spPr>
            <a:xfrm>
              <a:off x="4287522" y="2193123"/>
              <a:ext cx="1655406" cy="106468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87" name="Straight Arrow Connector 86"/>
            <p:cNvCxnSpPr/>
            <p:nvPr/>
          </p:nvCxnSpPr>
          <p:spPr>
            <a:xfrm>
              <a:off x="4287522" y="2720995"/>
              <a:ext cx="1655406" cy="52787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88" name="Straight Arrow Connector 87"/>
            <p:cNvCxnSpPr/>
            <p:nvPr/>
          </p:nvCxnSpPr>
          <p:spPr>
            <a:xfrm flipV="1">
              <a:off x="4287522" y="3239934"/>
              <a:ext cx="1655406" cy="893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89" name="Straight Arrow Connector 88"/>
            <p:cNvCxnSpPr/>
            <p:nvPr/>
          </p:nvCxnSpPr>
          <p:spPr>
            <a:xfrm flipV="1">
              <a:off x="4287522" y="3248866"/>
              <a:ext cx="1636592" cy="52787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90" name="Straight Arrow Connector 89"/>
            <p:cNvCxnSpPr/>
            <p:nvPr/>
          </p:nvCxnSpPr>
          <p:spPr>
            <a:xfrm flipV="1">
              <a:off x="4287522" y="3257800"/>
              <a:ext cx="1636592" cy="104681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grpSp>
          <p:nvGrpSpPr>
            <p:cNvPr id="91" name="Group 90"/>
            <p:cNvGrpSpPr/>
            <p:nvPr/>
          </p:nvGrpSpPr>
          <p:grpSpPr>
            <a:xfrm>
              <a:off x="4012915" y="2055821"/>
              <a:ext cx="274607" cy="2386094"/>
              <a:chOff x="4810479" y="726948"/>
              <a:chExt cx="228603" cy="1986366"/>
            </a:xfrm>
          </p:grpSpPr>
          <p:sp>
            <p:nvSpPr>
              <p:cNvPr id="92" name="Oval 91"/>
              <p:cNvSpPr/>
              <p:nvPr/>
            </p:nvSpPr>
            <p:spPr>
              <a:xfrm>
                <a:off x="4810479" y="726948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93" name="Oval 92"/>
              <p:cNvSpPr/>
              <p:nvPr/>
            </p:nvSpPr>
            <p:spPr>
              <a:xfrm>
                <a:off x="4810480" y="1605829"/>
                <a:ext cx="228602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94" name="Oval 93"/>
              <p:cNvSpPr/>
              <p:nvPr/>
            </p:nvSpPr>
            <p:spPr>
              <a:xfrm>
                <a:off x="4810479" y="2045271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95" name="Oval 94"/>
              <p:cNvSpPr/>
              <p:nvPr/>
            </p:nvSpPr>
            <p:spPr>
              <a:xfrm>
                <a:off x="4810479" y="2484713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96" name="Oval 95"/>
              <p:cNvSpPr/>
              <p:nvPr/>
            </p:nvSpPr>
            <p:spPr>
              <a:xfrm>
                <a:off x="4810479" y="1166389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</p:grpSp>
      <p:grpSp>
        <p:nvGrpSpPr>
          <p:cNvPr id="97" name="Group 96"/>
          <p:cNvGrpSpPr/>
          <p:nvPr/>
        </p:nvGrpSpPr>
        <p:grpSpPr>
          <a:xfrm>
            <a:off x="4670313" y="1596429"/>
            <a:ext cx="801933" cy="801934"/>
            <a:chOff x="5724072" y="7333"/>
            <a:chExt cx="2080007" cy="2080009"/>
          </a:xfrm>
        </p:grpSpPr>
        <p:sp>
          <p:nvSpPr>
            <p:cNvPr id="98" name="Oval 97"/>
            <p:cNvSpPr/>
            <p:nvPr/>
          </p:nvSpPr>
          <p:spPr>
            <a:xfrm>
              <a:off x="5724072" y="7333"/>
              <a:ext cx="2080007" cy="2080009"/>
            </a:xfrm>
            <a:prstGeom prst="ellipse">
              <a:avLst/>
            </a:prstGeom>
            <a:solidFill>
              <a:schemeClr val="bg1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99" name="Freeform 98"/>
            <p:cNvSpPr/>
            <p:nvPr/>
          </p:nvSpPr>
          <p:spPr>
            <a:xfrm>
              <a:off x="6230972" y="573468"/>
              <a:ext cx="1066207" cy="947739"/>
            </a:xfrm>
            <a:custGeom>
              <a:avLst/>
              <a:gdLst>
                <a:gd name="connsiteX0" fmla="*/ 0 w 1340556"/>
                <a:gd name="connsiteY0" fmla="*/ 1189143 h 1288265"/>
                <a:gd name="connsiteX1" fmla="*/ 310444 w 1340556"/>
                <a:gd name="connsiteY1" fmla="*/ 1189143 h 1288265"/>
                <a:gd name="connsiteX2" fmla="*/ 776111 w 1340556"/>
                <a:gd name="connsiteY2" fmla="*/ 159032 h 1288265"/>
                <a:gd name="connsiteX3" fmla="*/ 1340556 w 1340556"/>
                <a:gd name="connsiteY3" fmla="*/ 3810 h 1288265"/>
                <a:gd name="connsiteX0" fmla="*/ 0 w 1340556"/>
                <a:gd name="connsiteY0" fmla="*/ 1186354 h 1233692"/>
                <a:gd name="connsiteX1" fmla="*/ 437444 w 1340556"/>
                <a:gd name="connsiteY1" fmla="*/ 1073465 h 1233692"/>
                <a:gd name="connsiteX2" fmla="*/ 776111 w 1340556"/>
                <a:gd name="connsiteY2" fmla="*/ 156243 h 1233692"/>
                <a:gd name="connsiteX3" fmla="*/ 1340556 w 1340556"/>
                <a:gd name="connsiteY3" fmla="*/ 1021 h 1233692"/>
                <a:gd name="connsiteX0" fmla="*/ 0 w 1340556"/>
                <a:gd name="connsiteY0" fmla="*/ 1186354 h 1186354"/>
                <a:gd name="connsiteX1" fmla="*/ 776111 w 1340556"/>
                <a:gd name="connsiteY1" fmla="*/ 156243 h 1186354"/>
                <a:gd name="connsiteX2" fmla="*/ 1340556 w 1340556"/>
                <a:gd name="connsiteY2" fmla="*/ 1021 h 1186354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40556" h="1185333">
                  <a:moveTo>
                    <a:pt x="0" y="1185333"/>
                  </a:moveTo>
                  <a:cubicBezTo>
                    <a:pt x="658518" y="1171222"/>
                    <a:pt x="653815" y="14111"/>
                    <a:pt x="1340556" y="0"/>
                  </a:cubicBezTo>
                </a:path>
              </a:pathLst>
            </a:custGeom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cxnSp>
        <p:nvCxnSpPr>
          <p:cNvPr id="101" name="Straight Arrow Connector 100"/>
          <p:cNvCxnSpPr/>
          <p:nvPr/>
        </p:nvCxnSpPr>
        <p:spPr>
          <a:xfrm>
            <a:off x="5796907" y="1987164"/>
            <a:ext cx="1056252" cy="1493981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2" name="Straight Arrow Connector 101"/>
          <p:cNvCxnSpPr/>
          <p:nvPr/>
        </p:nvCxnSpPr>
        <p:spPr>
          <a:xfrm>
            <a:off x="5781010" y="3199132"/>
            <a:ext cx="1056253" cy="512639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05" name="Group 104"/>
          <p:cNvGrpSpPr/>
          <p:nvPr/>
        </p:nvGrpSpPr>
        <p:grpSpPr>
          <a:xfrm>
            <a:off x="3437836" y="5036483"/>
            <a:ext cx="2678816" cy="1147872"/>
            <a:chOff x="3242587" y="1967773"/>
            <a:chExt cx="2678816" cy="1147872"/>
          </a:xfrm>
        </p:grpSpPr>
        <p:grpSp>
          <p:nvGrpSpPr>
            <p:cNvPr id="118" name="Group 117"/>
            <p:cNvGrpSpPr/>
            <p:nvPr/>
          </p:nvGrpSpPr>
          <p:grpSpPr>
            <a:xfrm>
              <a:off x="3242587" y="1967773"/>
              <a:ext cx="2428345" cy="1142916"/>
              <a:chOff x="3321171" y="1967773"/>
              <a:chExt cx="2428345" cy="1142916"/>
            </a:xfrm>
          </p:grpSpPr>
          <p:sp>
            <p:nvSpPr>
              <p:cNvPr id="120" name="Rectangle 119"/>
              <p:cNvSpPr/>
              <p:nvPr/>
            </p:nvSpPr>
            <p:spPr>
              <a:xfrm>
                <a:off x="3321171" y="1967773"/>
                <a:ext cx="2428345" cy="1142916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21" name="Picture 120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16200000">
                <a:off x="3039967" y="2350277"/>
                <a:ext cx="1009568" cy="365968"/>
              </a:xfrm>
              <a:prstGeom prst="rect">
                <a:avLst/>
              </a:prstGeom>
            </p:spPr>
          </p:pic>
        </p:grpSp>
        <p:sp>
          <p:nvSpPr>
            <p:cNvPr id="119" name="Rectangle 118"/>
            <p:cNvSpPr/>
            <p:nvPr/>
          </p:nvSpPr>
          <p:spPr>
            <a:xfrm>
              <a:off x="5659297" y="1970025"/>
              <a:ext cx="262106" cy="1145620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2" name="Group 121"/>
          <p:cNvGrpSpPr/>
          <p:nvPr/>
        </p:nvGrpSpPr>
        <p:grpSpPr>
          <a:xfrm>
            <a:off x="4355491" y="5102217"/>
            <a:ext cx="1425519" cy="1011936"/>
            <a:chOff x="4012915" y="2055821"/>
            <a:chExt cx="3361299" cy="2386094"/>
          </a:xfrm>
        </p:grpSpPr>
        <p:cxnSp>
          <p:nvCxnSpPr>
            <p:cNvPr id="123" name="Straight Arrow Connector 122"/>
            <p:cNvCxnSpPr/>
            <p:nvPr/>
          </p:nvCxnSpPr>
          <p:spPr>
            <a:xfrm>
              <a:off x="5942928" y="3239934"/>
              <a:ext cx="1431286" cy="893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24" name="Straight Arrow Connector 123"/>
            <p:cNvCxnSpPr/>
            <p:nvPr/>
          </p:nvCxnSpPr>
          <p:spPr>
            <a:xfrm>
              <a:off x="4287522" y="2193123"/>
              <a:ext cx="1655406" cy="106468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25" name="Straight Arrow Connector 124"/>
            <p:cNvCxnSpPr/>
            <p:nvPr/>
          </p:nvCxnSpPr>
          <p:spPr>
            <a:xfrm>
              <a:off x="4287522" y="2720995"/>
              <a:ext cx="1655406" cy="52787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26" name="Straight Arrow Connector 125"/>
            <p:cNvCxnSpPr/>
            <p:nvPr/>
          </p:nvCxnSpPr>
          <p:spPr>
            <a:xfrm flipV="1">
              <a:off x="4287522" y="3239934"/>
              <a:ext cx="1655406" cy="893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27" name="Straight Arrow Connector 126"/>
            <p:cNvCxnSpPr/>
            <p:nvPr/>
          </p:nvCxnSpPr>
          <p:spPr>
            <a:xfrm flipV="1">
              <a:off x="4287522" y="3248866"/>
              <a:ext cx="1636592" cy="52787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28" name="Straight Arrow Connector 127"/>
            <p:cNvCxnSpPr/>
            <p:nvPr/>
          </p:nvCxnSpPr>
          <p:spPr>
            <a:xfrm flipV="1">
              <a:off x="4287522" y="3257800"/>
              <a:ext cx="1636592" cy="104681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grpSp>
          <p:nvGrpSpPr>
            <p:cNvPr id="129" name="Group 128"/>
            <p:cNvGrpSpPr/>
            <p:nvPr/>
          </p:nvGrpSpPr>
          <p:grpSpPr>
            <a:xfrm>
              <a:off x="4012915" y="2055821"/>
              <a:ext cx="274607" cy="2386094"/>
              <a:chOff x="4810479" y="726948"/>
              <a:chExt cx="228603" cy="1986366"/>
            </a:xfrm>
          </p:grpSpPr>
          <p:sp>
            <p:nvSpPr>
              <p:cNvPr id="130" name="Oval 129"/>
              <p:cNvSpPr/>
              <p:nvPr/>
            </p:nvSpPr>
            <p:spPr>
              <a:xfrm>
                <a:off x="4810479" y="726948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31" name="Oval 130"/>
              <p:cNvSpPr/>
              <p:nvPr/>
            </p:nvSpPr>
            <p:spPr>
              <a:xfrm>
                <a:off x="4810480" y="1605829"/>
                <a:ext cx="228602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32" name="Oval 131"/>
              <p:cNvSpPr/>
              <p:nvPr/>
            </p:nvSpPr>
            <p:spPr>
              <a:xfrm>
                <a:off x="4810479" y="2045271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33" name="Oval 132"/>
              <p:cNvSpPr/>
              <p:nvPr/>
            </p:nvSpPr>
            <p:spPr>
              <a:xfrm>
                <a:off x="4810479" y="2484713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34" name="Oval 133"/>
              <p:cNvSpPr/>
              <p:nvPr/>
            </p:nvSpPr>
            <p:spPr>
              <a:xfrm>
                <a:off x="4810479" y="1166389"/>
                <a:ext cx="228603" cy="228601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prstClr val="white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</p:grpSp>
      <p:grpSp>
        <p:nvGrpSpPr>
          <p:cNvPr id="135" name="Group 134"/>
          <p:cNvGrpSpPr/>
          <p:nvPr/>
        </p:nvGrpSpPr>
        <p:grpSpPr>
          <a:xfrm>
            <a:off x="4667284" y="5207218"/>
            <a:ext cx="801933" cy="801934"/>
            <a:chOff x="5724072" y="7333"/>
            <a:chExt cx="2080007" cy="2080009"/>
          </a:xfrm>
        </p:grpSpPr>
        <p:sp>
          <p:nvSpPr>
            <p:cNvPr id="136" name="Oval 135"/>
            <p:cNvSpPr/>
            <p:nvPr/>
          </p:nvSpPr>
          <p:spPr>
            <a:xfrm>
              <a:off x="5724072" y="7333"/>
              <a:ext cx="2080007" cy="2080009"/>
            </a:xfrm>
            <a:prstGeom prst="ellipse">
              <a:avLst/>
            </a:prstGeom>
            <a:solidFill>
              <a:schemeClr val="bg1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137" name="Freeform 136"/>
            <p:cNvSpPr/>
            <p:nvPr/>
          </p:nvSpPr>
          <p:spPr>
            <a:xfrm>
              <a:off x="6230972" y="573468"/>
              <a:ext cx="1066207" cy="947739"/>
            </a:xfrm>
            <a:custGeom>
              <a:avLst/>
              <a:gdLst>
                <a:gd name="connsiteX0" fmla="*/ 0 w 1340556"/>
                <a:gd name="connsiteY0" fmla="*/ 1189143 h 1288265"/>
                <a:gd name="connsiteX1" fmla="*/ 310444 w 1340556"/>
                <a:gd name="connsiteY1" fmla="*/ 1189143 h 1288265"/>
                <a:gd name="connsiteX2" fmla="*/ 776111 w 1340556"/>
                <a:gd name="connsiteY2" fmla="*/ 159032 h 1288265"/>
                <a:gd name="connsiteX3" fmla="*/ 1340556 w 1340556"/>
                <a:gd name="connsiteY3" fmla="*/ 3810 h 1288265"/>
                <a:gd name="connsiteX0" fmla="*/ 0 w 1340556"/>
                <a:gd name="connsiteY0" fmla="*/ 1186354 h 1233692"/>
                <a:gd name="connsiteX1" fmla="*/ 437444 w 1340556"/>
                <a:gd name="connsiteY1" fmla="*/ 1073465 h 1233692"/>
                <a:gd name="connsiteX2" fmla="*/ 776111 w 1340556"/>
                <a:gd name="connsiteY2" fmla="*/ 156243 h 1233692"/>
                <a:gd name="connsiteX3" fmla="*/ 1340556 w 1340556"/>
                <a:gd name="connsiteY3" fmla="*/ 1021 h 1233692"/>
                <a:gd name="connsiteX0" fmla="*/ 0 w 1340556"/>
                <a:gd name="connsiteY0" fmla="*/ 1186354 h 1186354"/>
                <a:gd name="connsiteX1" fmla="*/ 776111 w 1340556"/>
                <a:gd name="connsiteY1" fmla="*/ 156243 h 1186354"/>
                <a:gd name="connsiteX2" fmla="*/ 1340556 w 1340556"/>
                <a:gd name="connsiteY2" fmla="*/ 1021 h 1186354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  <a:gd name="connsiteX0" fmla="*/ 0 w 1340556"/>
                <a:gd name="connsiteY0" fmla="*/ 1185333 h 1185333"/>
                <a:gd name="connsiteX1" fmla="*/ 1340556 w 1340556"/>
                <a:gd name="connsiteY1" fmla="*/ 0 h 1185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40556" h="1185333">
                  <a:moveTo>
                    <a:pt x="0" y="1185333"/>
                  </a:moveTo>
                  <a:cubicBezTo>
                    <a:pt x="658518" y="1171222"/>
                    <a:pt x="653815" y="14111"/>
                    <a:pt x="1340556" y="0"/>
                  </a:cubicBezTo>
                </a:path>
              </a:pathLst>
            </a:custGeom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cxnSp>
        <p:nvCxnSpPr>
          <p:cNvPr id="103" name="Straight Arrow Connector 102"/>
          <p:cNvCxnSpPr/>
          <p:nvPr/>
        </p:nvCxnSpPr>
        <p:spPr>
          <a:xfrm flipV="1">
            <a:off x="5807951" y="4085436"/>
            <a:ext cx="1104573" cy="1526787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8" name="Straight Arrow Connector 137"/>
          <p:cNvCxnSpPr/>
          <p:nvPr/>
        </p:nvCxnSpPr>
        <p:spPr>
          <a:xfrm flipV="1">
            <a:off x="5781010" y="3819741"/>
            <a:ext cx="1056253" cy="588725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2" name="TextBox 141"/>
          <p:cNvSpPr txBox="1"/>
          <p:nvPr/>
        </p:nvSpPr>
        <p:spPr>
          <a:xfrm>
            <a:off x="6846672" y="3016349"/>
            <a:ext cx="109826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>
                <a:solidFill>
                  <a:srgbClr val="E16718"/>
                </a:solidFill>
                <a:latin typeface="Helvetica Neue Condensed" charset="0"/>
                <a:ea typeface="Helvetica Neue Condensed" charset="0"/>
                <a:cs typeface="Helvetica Neue Condensed" charset="0"/>
              </a:rPr>
              <a:t>“CAT”</a:t>
            </a:r>
          </a:p>
        </p:txBody>
      </p:sp>
      <p:sp>
        <p:nvSpPr>
          <p:cNvPr id="143" name="TextBox 142"/>
          <p:cNvSpPr txBox="1"/>
          <p:nvPr/>
        </p:nvSpPr>
        <p:spPr>
          <a:xfrm>
            <a:off x="6864280" y="3366316"/>
            <a:ext cx="109826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>
                <a:solidFill>
                  <a:srgbClr val="7030A0"/>
                </a:solidFill>
                <a:latin typeface="Helvetica Neue Condensed" charset="0"/>
                <a:ea typeface="Helvetica Neue Condensed" charset="0"/>
                <a:cs typeface="Helvetica Neue Condensed" charset="0"/>
              </a:rPr>
              <a:t>“MAN”</a:t>
            </a:r>
          </a:p>
        </p:txBody>
      </p:sp>
      <p:sp>
        <p:nvSpPr>
          <p:cNvPr id="144" name="TextBox 143"/>
          <p:cNvSpPr txBox="1"/>
          <p:nvPr/>
        </p:nvSpPr>
        <p:spPr>
          <a:xfrm>
            <a:off x="6853159" y="3686074"/>
            <a:ext cx="109826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>
                <a:solidFill>
                  <a:srgbClr val="E16718"/>
                </a:solidFill>
                <a:latin typeface="Helvetica Neue Condensed" charset="0"/>
                <a:ea typeface="Helvetica Neue Condensed" charset="0"/>
                <a:cs typeface="Helvetica Neue Condensed" charset="0"/>
              </a:rPr>
              <a:t>“CAT”</a:t>
            </a:r>
          </a:p>
        </p:txBody>
      </p:sp>
      <p:sp>
        <p:nvSpPr>
          <p:cNvPr id="145" name="TextBox 144"/>
          <p:cNvSpPr txBox="1"/>
          <p:nvPr/>
        </p:nvSpPr>
        <p:spPr>
          <a:xfrm>
            <a:off x="6854954" y="4059739"/>
            <a:ext cx="129919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>
                <a:solidFill>
                  <a:srgbClr val="FF0000"/>
                </a:solidFill>
                <a:latin typeface="Helvetica Neue Condensed" charset="0"/>
                <a:ea typeface="Helvetica Neue Condensed" charset="0"/>
                <a:cs typeface="Helvetica Neue Condensed" charset="0"/>
              </a:rPr>
              <a:t>“SPACE”</a:t>
            </a:r>
          </a:p>
        </p:txBody>
      </p:sp>
      <p:sp>
        <p:nvSpPr>
          <p:cNvPr id="146" name="TextBox 145"/>
          <p:cNvSpPr txBox="1"/>
          <p:nvPr/>
        </p:nvSpPr>
        <p:spPr>
          <a:xfrm>
            <a:off x="9672418" y="3155244"/>
            <a:ext cx="192509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b="1" dirty="0">
                <a:solidFill>
                  <a:srgbClr val="E16718"/>
                </a:solidFill>
                <a:latin typeface="Helvetica Neue Condensed" charset="0"/>
                <a:ea typeface="Helvetica Neue Condensed" charset="0"/>
                <a:cs typeface="Helvetica Neue Condensed" charset="0"/>
              </a:rPr>
              <a:t>“CAT”</a:t>
            </a:r>
          </a:p>
          <a:p>
            <a:pPr algn="ctr"/>
            <a:r>
              <a:rPr lang="en-US" sz="3000" b="1" dirty="0">
                <a:solidFill>
                  <a:schemeClr val="accent4">
                    <a:lumMod val="75000"/>
                  </a:schemeClr>
                </a:solidFill>
                <a:latin typeface="Helvetica Neue Condensed" charset="0"/>
                <a:ea typeface="Helvetica Neue Condensed" charset="0"/>
                <a:cs typeface="Helvetica Neue Condensed" charset="0"/>
              </a:rPr>
              <a:t>UNSURE</a:t>
            </a:r>
          </a:p>
        </p:txBody>
      </p:sp>
      <p:sp>
        <p:nvSpPr>
          <p:cNvPr id="139" name="Title 26"/>
          <p:cNvSpPr>
            <a:spLocks noGrp="1"/>
          </p:cNvSpPr>
          <p:nvPr>
            <p:ph type="title"/>
          </p:nvPr>
        </p:nvSpPr>
        <p:spPr>
          <a:xfrm>
            <a:off x="327030" y="214749"/>
            <a:ext cx="10992764" cy="1038949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Helvetica Neue Medium" charset="0"/>
                <a:ea typeface="Helvetica Neue Medium" charset="0"/>
                <a:cs typeface="Helvetica Neue Medium" charset="0"/>
              </a:rPr>
              <a:t>Selection Policy: Estimate confidence</a:t>
            </a:r>
          </a:p>
        </p:txBody>
      </p:sp>
      <p:grpSp>
        <p:nvGrpSpPr>
          <p:cNvPr id="140" name="Group 139"/>
          <p:cNvGrpSpPr/>
          <p:nvPr/>
        </p:nvGrpSpPr>
        <p:grpSpPr>
          <a:xfrm rot="5400000">
            <a:off x="7917496" y="3337275"/>
            <a:ext cx="1746446" cy="952558"/>
            <a:chOff x="8285118" y="2019688"/>
            <a:chExt cx="1746446" cy="952558"/>
          </a:xfrm>
        </p:grpSpPr>
        <p:sp>
          <p:nvSpPr>
            <p:cNvPr id="147" name="Rounded Rectangle 146"/>
            <p:cNvSpPr/>
            <p:nvPr/>
          </p:nvSpPr>
          <p:spPr>
            <a:xfrm>
              <a:off x="8285118" y="2019688"/>
              <a:ext cx="1746446" cy="952558"/>
            </a:xfrm>
            <a:prstGeom prst="roundRect">
              <a:avLst/>
            </a:prstGeom>
            <a:solidFill>
              <a:schemeClr val="tx2">
                <a:lumMod val="40000"/>
                <a:lumOff val="6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TextBox 147"/>
            <p:cNvSpPr txBox="1"/>
            <p:nvPr/>
          </p:nvSpPr>
          <p:spPr>
            <a:xfrm>
              <a:off x="8510567" y="2194359"/>
              <a:ext cx="1395664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>
                  <a:latin typeface="Helvetica Neue" charset="0"/>
                  <a:ea typeface="Helvetica Neue" charset="0"/>
                  <a:cs typeface="Helvetica Neue" charset="0"/>
                </a:rPr>
                <a:t>Policy</a:t>
              </a: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5"/>
          <a:srcRect l="21621" r="17870"/>
          <a:stretch/>
        </p:blipFill>
        <p:spPr>
          <a:xfrm>
            <a:off x="488007" y="1814699"/>
            <a:ext cx="2583090" cy="4268891"/>
          </a:xfrm>
          <a:prstGeom prst="rect">
            <a:avLst/>
          </a:prstGeom>
        </p:spPr>
      </p:pic>
      <p:pic>
        <p:nvPicPr>
          <p:cNvPr id="100" name="Picture 99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3248649" y="4131635"/>
            <a:ext cx="1011792" cy="538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174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2" grpId="0"/>
      <p:bldP spid="143" grpId="0"/>
      <p:bldP spid="144" grpId="0"/>
      <p:bldP spid="145" grpId="0"/>
      <p:bldP spid="146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235743" y="78423"/>
            <a:ext cx="1179671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r>
              <a:rPr lang="en-US" sz="4800" b="1" i="1" dirty="0">
                <a:solidFill>
                  <a:schemeClr val="accent5">
                    <a:lumMod val="75000"/>
                  </a:schemeClr>
                </a:solidFill>
                <a:latin typeface="Futura-BoldOblique" charset="0"/>
                <a:ea typeface="Futura-BoldOblique" charset="0"/>
                <a:cs typeface="Futura-BoldOblique" charset="0"/>
              </a:rPr>
              <a:t>Model Composition</a:t>
            </a:r>
            <a:endParaRPr lang="en-US" sz="4800" b="1" dirty="0">
              <a:solidFill>
                <a:schemeClr val="accent5">
                  <a:lumMod val="75000"/>
                </a:schemeClr>
              </a:solidFill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72C0246-21FF-6743-8B20-99ED9782F9BA}"/>
              </a:ext>
            </a:extLst>
          </p:cNvPr>
          <p:cNvGrpSpPr/>
          <p:nvPr/>
        </p:nvGrpSpPr>
        <p:grpSpPr>
          <a:xfrm>
            <a:off x="371483" y="2568554"/>
            <a:ext cx="2047869" cy="1238687"/>
            <a:chOff x="614369" y="1659781"/>
            <a:chExt cx="2047869" cy="1238687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ED8AF6A7-3814-9940-80A8-4EECAD555B2F}"/>
                </a:ext>
              </a:extLst>
            </p:cNvPr>
            <p:cNvGrpSpPr/>
            <p:nvPr/>
          </p:nvGrpSpPr>
          <p:grpSpPr>
            <a:xfrm>
              <a:off x="614369" y="2400284"/>
              <a:ext cx="500062" cy="471487"/>
              <a:chOff x="357188" y="5357813"/>
              <a:chExt cx="500062" cy="471487"/>
            </a:xfrm>
          </p:grpSpPr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51166D27-F347-6645-A153-C0454FA40A3E}"/>
                  </a:ext>
                </a:extLst>
              </p:cNvPr>
              <p:cNvSpPr/>
              <p:nvPr/>
            </p:nvSpPr>
            <p:spPr>
              <a:xfrm>
                <a:off x="357188" y="5357813"/>
                <a:ext cx="500062" cy="471487"/>
              </a:xfrm>
              <a:prstGeom prst="ellipse">
                <a:avLst/>
              </a:prstGeom>
              <a:noFill/>
              <a:ln w="349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2C54E994-0773-B74E-AC09-160CA3EAE3F3}"/>
                  </a:ext>
                </a:extLst>
              </p:cNvPr>
              <p:cNvSpPr/>
              <p:nvPr/>
            </p:nvSpPr>
            <p:spPr>
              <a:xfrm>
                <a:off x="457200" y="5470240"/>
                <a:ext cx="285750" cy="244755"/>
              </a:xfrm>
              <a:custGeom>
                <a:avLst/>
                <a:gdLst>
                  <a:gd name="connsiteX0" fmla="*/ 0 w 1340556"/>
                  <a:gd name="connsiteY0" fmla="*/ 1189143 h 1288265"/>
                  <a:gd name="connsiteX1" fmla="*/ 310444 w 1340556"/>
                  <a:gd name="connsiteY1" fmla="*/ 1189143 h 1288265"/>
                  <a:gd name="connsiteX2" fmla="*/ 776111 w 1340556"/>
                  <a:gd name="connsiteY2" fmla="*/ 159032 h 1288265"/>
                  <a:gd name="connsiteX3" fmla="*/ 1340556 w 1340556"/>
                  <a:gd name="connsiteY3" fmla="*/ 3810 h 1288265"/>
                  <a:gd name="connsiteX0" fmla="*/ 0 w 1340556"/>
                  <a:gd name="connsiteY0" fmla="*/ 1186354 h 1233692"/>
                  <a:gd name="connsiteX1" fmla="*/ 437444 w 1340556"/>
                  <a:gd name="connsiteY1" fmla="*/ 1073465 h 1233692"/>
                  <a:gd name="connsiteX2" fmla="*/ 776111 w 1340556"/>
                  <a:gd name="connsiteY2" fmla="*/ 156243 h 1233692"/>
                  <a:gd name="connsiteX3" fmla="*/ 1340556 w 1340556"/>
                  <a:gd name="connsiteY3" fmla="*/ 1021 h 1233692"/>
                  <a:gd name="connsiteX0" fmla="*/ 0 w 1340556"/>
                  <a:gd name="connsiteY0" fmla="*/ 1186354 h 1186354"/>
                  <a:gd name="connsiteX1" fmla="*/ 776111 w 1340556"/>
                  <a:gd name="connsiteY1" fmla="*/ 156243 h 1186354"/>
                  <a:gd name="connsiteX2" fmla="*/ 1340556 w 1340556"/>
                  <a:gd name="connsiteY2" fmla="*/ 1021 h 1186354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40556" h="1185333">
                    <a:moveTo>
                      <a:pt x="0" y="1185333"/>
                    </a:moveTo>
                    <a:cubicBezTo>
                      <a:pt x="658518" y="1171222"/>
                      <a:pt x="653815" y="14111"/>
                      <a:pt x="1340556" y="0"/>
                    </a:cubicBezTo>
                  </a:path>
                </a:pathLst>
              </a:custGeom>
              <a:effectLst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70831ED9-5281-2743-B1C9-13F435E4694A}"/>
                </a:ext>
              </a:extLst>
            </p:cNvPr>
            <p:cNvGrpSpPr/>
            <p:nvPr/>
          </p:nvGrpSpPr>
          <p:grpSpPr>
            <a:xfrm>
              <a:off x="1395418" y="2426981"/>
              <a:ext cx="500062" cy="471487"/>
              <a:chOff x="357188" y="5357813"/>
              <a:chExt cx="500062" cy="471487"/>
            </a:xfrm>
          </p:grpSpPr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5DD0EA70-AD98-7A48-9E66-D2AAE1CA80D6}"/>
                  </a:ext>
                </a:extLst>
              </p:cNvPr>
              <p:cNvSpPr/>
              <p:nvPr/>
            </p:nvSpPr>
            <p:spPr>
              <a:xfrm>
                <a:off x="357188" y="5357813"/>
                <a:ext cx="500062" cy="471487"/>
              </a:xfrm>
              <a:prstGeom prst="ellipse">
                <a:avLst/>
              </a:prstGeom>
              <a:noFill/>
              <a:ln w="349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F4C1B766-592C-8D46-8096-D0D7A7B54CAC}"/>
                  </a:ext>
                </a:extLst>
              </p:cNvPr>
              <p:cNvSpPr/>
              <p:nvPr/>
            </p:nvSpPr>
            <p:spPr>
              <a:xfrm>
                <a:off x="457200" y="5470240"/>
                <a:ext cx="285750" cy="244755"/>
              </a:xfrm>
              <a:custGeom>
                <a:avLst/>
                <a:gdLst>
                  <a:gd name="connsiteX0" fmla="*/ 0 w 1340556"/>
                  <a:gd name="connsiteY0" fmla="*/ 1189143 h 1288265"/>
                  <a:gd name="connsiteX1" fmla="*/ 310444 w 1340556"/>
                  <a:gd name="connsiteY1" fmla="*/ 1189143 h 1288265"/>
                  <a:gd name="connsiteX2" fmla="*/ 776111 w 1340556"/>
                  <a:gd name="connsiteY2" fmla="*/ 159032 h 1288265"/>
                  <a:gd name="connsiteX3" fmla="*/ 1340556 w 1340556"/>
                  <a:gd name="connsiteY3" fmla="*/ 3810 h 1288265"/>
                  <a:gd name="connsiteX0" fmla="*/ 0 w 1340556"/>
                  <a:gd name="connsiteY0" fmla="*/ 1186354 h 1233692"/>
                  <a:gd name="connsiteX1" fmla="*/ 437444 w 1340556"/>
                  <a:gd name="connsiteY1" fmla="*/ 1073465 h 1233692"/>
                  <a:gd name="connsiteX2" fmla="*/ 776111 w 1340556"/>
                  <a:gd name="connsiteY2" fmla="*/ 156243 h 1233692"/>
                  <a:gd name="connsiteX3" fmla="*/ 1340556 w 1340556"/>
                  <a:gd name="connsiteY3" fmla="*/ 1021 h 1233692"/>
                  <a:gd name="connsiteX0" fmla="*/ 0 w 1340556"/>
                  <a:gd name="connsiteY0" fmla="*/ 1186354 h 1186354"/>
                  <a:gd name="connsiteX1" fmla="*/ 776111 w 1340556"/>
                  <a:gd name="connsiteY1" fmla="*/ 156243 h 1186354"/>
                  <a:gd name="connsiteX2" fmla="*/ 1340556 w 1340556"/>
                  <a:gd name="connsiteY2" fmla="*/ 1021 h 1186354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40556" h="1185333">
                    <a:moveTo>
                      <a:pt x="0" y="1185333"/>
                    </a:moveTo>
                    <a:cubicBezTo>
                      <a:pt x="658518" y="1171222"/>
                      <a:pt x="653815" y="14111"/>
                      <a:pt x="1340556" y="0"/>
                    </a:cubicBezTo>
                  </a:path>
                </a:pathLst>
              </a:custGeom>
              <a:effectLst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CBAA5A0-0D30-6744-B154-35F09416072A}"/>
                </a:ext>
              </a:extLst>
            </p:cNvPr>
            <p:cNvGrpSpPr/>
            <p:nvPr/>
          </p:nvGrpSpPr>
          <p:grpSpPr>
            <a:xfrm>
              <a:off x="2162176" y="2426041"/>
              <a:ext cx="500062" cy="471487"/>
              <a:chOff x="357188" y="5357813"/>
              <a:chExt cx="500062" cy="471487"/>
            </a:xfrm>
          </p:grpSpPr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354B1A65-AC8F-3547-94B6-3FC21913E423}"/>
                  </a:ext>
                </a:extLst>
              </p:cNvPr>
              <p:cNvSpPr/>
              <p:nvPr/>
            </p:nvSpPr>
            <p:spPr>
              <a:xfrm>
                <a:off x="357188" y="5357813"/>
                <a:ext cx="500062" cy="471487"/>
              </a:xfrm>
              <a:prstGeom prst="ellipse">
                <a:avLst/>
              </a:prstGeom>
              <a:noFill/>
              <a:ln w="349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4BE53C7B-FC5D-454A-B5CD-F18FE8BD6E15}"/>
                  </a:ext>
                </a:extLst>
              </p:cNvPr>
              <p:cNvSpPr/>
              <p:nvPr/>
            </p:nvSpPr>
            <p:spPr>
              <a:xfrm>
                <a:off x="457200" y="5470240"/>
                <a:ext cx="285750" cy="244755"/>
              </a:xfrm>
              <a:custGeom>
                <a:avLst/>
                <a:gdLst>
                  <a:gd name="connsiteX0" fmla="*/ 0 w 1340556"/>
                  <a:gd name="connsiteY0" fmla="*/ 1189143 h 1288265"/>
                  <a:gd name="connsiteX1" fmla="*/ 310444 w 1340556"/>
                  <a:gd name="connsiteY1" fmla="*/ 1189143 h 1288265"/>
                  <a:gd name="connsiteX2" fmla="*/ 776111 w 1340556"/>
                  <a:gd name="connsiteY2" fmla="*/ 159032 h 1288265"/>
                  <a:gd name="connsiteX3" fmla="*/ 1340556 w 1340556"/>
                  <a:gd name="connsiteY3" fmla="*/ 3810 h 1288265"/>
                  <a:gd name="connsiteX0" fmla="*/ 0 w 1340556"/>
                  <a:gd name="connsiteY0" fmla="*/ 1186354 h 1233692"/>
                  <a:gd name="connsiteX1" fmla="*/ 437444 w 1340556"/>
                  <a:gd name="connsiteY1" fmla="*/ 1073465 h 1233692"/>
                  <a:gd name="connsiteX2" fmla="*/ 776111 w 1340556"/>
                  <a:gd name="connsiteY2" fmla="*/ 156243 h 1233692"/>
                  <a:gd name="connsiteX3" fmla="*/ 1340556 w 1340556"/>
                  <a:gd name="connsiteY3" fmla="*/ 1021 h 1233692"/>
                  <a:gd name="connsiteX0" fmla="*/ 0 w 1340556"/>
                  <a:gd name="connsiteY0" fmla="*/ 1186354 h 1186354"/>
                  <a:gd name="connsiteX1" fmla="*/ 776111 w 1340556"/>
                  <a:gd name="connsiteY1" fmla="*/ 156243 h 1186354"/>
                  <a:gd name="connsiteX2" fmla="*/ 1340556 w 1340556"/>
                  <a:gd name="connsiteY2" fmla="*/ 1021 h 1186354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40556" h="1185333">
                    <a:moveTo>
                      <a:pt x="0" y="1185333"/>
                    </a:moveTo>
                    <a:cubicBezTo>
                      <a:pt x="658518" y="1171222"/>
                      <a:pt x="653815" y="14111"/>
                      <a:pt x="1340556" y="0"/>
                    </a:cubicBezTo>
                  </a:path>
                </a:pathLst>
              </a:custGeom>
              <a:effectLst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07F81D03-4AA9-2C41-A367-CB7E3606D550}"/>
                </a:ext>
              </a:extLst>
            </p:cNvPr>
            <p:cNvCxnSpPr>
              <a:stCxn id="22" idx="0"/>
              <a:endCxn id="16" idx="2"/>
            </p:cNvCxnSpPr>
            <p:nvPr/>
          </p:nvCxnSpPr>
          <p:spPr>
            <a:xfrm flipV="1">
              <a:off x="864400" y="1895525"/>
              <a:ext cx="535855" cy="504759"/>
            </a:xfrm>
            <a:prstGeom prst="straightConnector1">
              <a:avLst/>
            </a:prstGeom>
            <a:ln w="3175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CBE47743-3FCF-814F-BFDA-5359E37D4480}"/>
                </a:ext>
              </a:extLst>
            </p:cNvPr>
            <p:cNvGrpSpPr/>
            <p:nvPr/>
          </p:nvGrpSpPr>
          <p:grpSpPr>
            <a:xfrm>
              <a:off x="1400255" y="1659781"/>
              <a:ext cx="500062" cy="471487"/>
              <a:chOff x="357188" y="5357813"/>
              <a:chExt cx="500062" cy="471487"/>
            </a:xfrm>
          </p:grpSpPr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C3E067A7-C375-E148-AC81-21DB07AA2D76}"/>
                  </a:ext>
                </a:extLst>
              </p:cNvPr>
              <p:cNvSpPr/>
              <p:nvPr/>
            </p:nvSpPr>
            <p:spPr>
              <a:xfrm>
                <a:off x="357188" y="5357813"/>
                <a:ext cx="500062" cy="471487"/>
              </a:xfrm>
              <a:prstGeom prst="ellipse">
                <a:avLst/>
              </a:prstGeom>
              <a:noFill/>
              <a:ln w="349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577C50D2-55F2-1643-8E52-2E956F14CB4C}"/>
                  </a:ext>
                </a:extLst>
              </p:cNvPr>
              <p:cNvSpPr/>
              <p:nvPr/>
            </p:nvSpPr>
            <p:spPr>
              <a:xfrm>
                <a:off x="457200" y="5470240"/>
                <a:ext cx="285750" cy="244755"/>
              </a:xfrm>
              <a:custGeom>
                <a:avLst/>
                <a:gdLst>
                  <a:gd name="connsiteX0" fmla="*/ 0 w 1340556"/>
                  <a:gd name="connsiteY0" fmla="*/ 1189143 h 1288265"/>
                  <a:gd name="connsiteX1" fmla="*/ 310444 w 1340556"/>
                  <a:gd name="connsiteY1" fmla="*/ 1189143 h 1288265"/>
                  <a:gd name="connsiteX2" fmla="*/ 776111 w 1340556"/>
                  <a:gd name="connsiteY2" fmla="*/ 159032 h 1288265"/>
                  <a:gd name="connsiteX3" fmla="*/ 1340556 w 1340556"/>
                  <a:gd name="connsiteY3" fmla="*/ 3810 h 1288265"/>
                  <a:gd name="connsiteX0" fmla="*/ 0 w 1340556"/>
                  <a:gd name="connsiteY0" fmla="*/ 1186354 h 1233692"/>
                  <a:gd name="connsiteX1" fmla="*/ 437444 w 1340556"/>
                  <a:gd name="connsiteY1" fmla="*/ 1073465 h 1233692"/>
                  <a:gd name="connsiteX2" fmla="*/ 776111 w 1340556"/>
                  <a:gd name="connsiteY2" fmla="*/ 156243 h 1233692"/>
                  <a:gd name="connsiteX3" fmla="*/ 1340556 w 1340556"/>
                  <a:gd name="connsiteY3" fmla="*/ 1021 h 1233692"/>
                  <a:gd name="connsiteX0" fmla="*/ 0 w 1340556"/>
                  <a:gd name="connsiteY0" fmla="*/ 1186354 h 1186354"/>
                  <a:gd name="connsiteX1" fmla="*/ 776111 w 1340556"/>
                  <a:gd name="connsiteY1" fmla="*/ 156243 h 1186354"/>
                  <a:gd name="connsiteX2" fmla="*/ 1340556 w 1340556"/>
                  <a:gd name="connsiteY2" fmla="*/ 1021 h 1186354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40556" h="1185333">
                    <a:moveTo>
                      <a:pt x="0" y="1185333"/>
                    </a:moveTo>
                    <a:cubicBezTo>
                      <a:pt x="658518" y="1171222"/>
                      <a:pt x="653815" y="14111"/>
                      <a:pt x="1340556" y="0"/>
                    </a:cubicBezTo>
                  </a:path>
                </a:pathLst>
              </a:custGeom>
              <a:effectLst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08070CD1-DFFB-5349-9EA0-47F879B656BD}"/>
                </a:ext>
              </a:extLst>
            </p:cNvPr>
            <p:cNvCxnSpPr>
              <a:stCxn id="20" idx="0"/>
              <a:endCxn id="16" idx="4"/>
            </p:cNvCxnSpPr>
            <p:nvPr/>
          </p:nvCxnSpPr>
          <p:spPr>
            <a:xfrm flipV="1">
              <a:off x="1645449" y="2131268"/>
              <a:ext cx="4837" cy="295713"/>
            </a:xfrm>
            <a:prstGeom prst="straightConnector1">
              <a:avLst/>
            </a:prstGeom>
            <a:ln w="3175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8E5E489F-F9F6-4143-9935-AF60048EEE1D}"/>
                </a:ext>
              </a:extLst>
            </p:cNvPr>
            <p:cNvCxnSpPr>
              <a:stCxn id="18" idx="0"/>
              <a:endCxn id="16" idx="6"/>
            </p:cNvCxnSpPr>
            <p:nvPr/>
          </p:nvCxnSpPr>
          <p:spPr>
            <a:xfrm flipH="1" flipV="1">
              <a:off x="1900317" y="1895525"/>
              <a:ext cx="511890" cy="530516"/>
            </a:xfrm>
            <a:prstGeom prst="straightConnector1">
              <a:avLst/>
            </a:prstGeom>
            <a:ln w="3175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DF609191-63DD-E540-B4B6-CC5A764A23FF}"/>
              </a:ext>
            </a:extLst>
          </p:cNvPr>
          <p:cNvSpPr txBox="1"/>
          <p:nvPr/>
        </p:nvSpPr>
        <p:spPr>
          <a:xfrm>
            <a:off x="116689" y="3981856"/>
            <a:ext cx="25574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>
                <a:solidFill>
                  <a:schemeClr val="accent4">
                    <a:lumMod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Ensembles can improve accuracy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2E80257-B67B-8D49-B878-31930405682E}"/>
              </a:ext>
            </a:extLst>
          </p:cNvPr>
          <p:cNvSpPr txBox="1"/>
          <p:nvPr/>
        </p:nvSpPr>
        <p:spPr>
          <a:xfrm>
            <a:off x="3050369" y="3981856"/>
            <a:ext cx="25574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>
                <a:solidFill>
                  <a:schemeClr val="accent4">
                    <a:lumMod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Faster inference with prediction cascades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79027B0-4E77-5E47-AB6D-1D4C3E499291}"/>
              </a:ext>
            </a:extLst>
          </p:cNvPr>
          <p:cNvGrpSpPr/>
          <p:nvPr/>
        </p:nvGrpSpPr>
        <p:grpSpPr>
          <a:xfrm>
            <a:off x="2771931" y="1737342"/>
            <a:ext cx="3433540" cy="2252062"/>
            <a:chOff x="2771931" y="2751770"/>
            <a:chExt cx="3433540" cy="2252062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43073EFA-1155-404E-A9DB-F6163552E645}"/>
                </a:ext>
              </a:extLst>
            </p:cNvPr>
            <p:cNvGrpSpPr/>
            <p:nvPr/>
          </p:nvGrpSpPr>
          <p:grpSpPr>
            <a:xfrm>
              <a:off x="4079067" y="4349242"/>
              <a:ext cx="500062" cy="471487"/>
              <a:chOff x="357188" y="5357813"/>
              <a:chExt cx="500062" cy="471487"/>
            </a:xfrm>
          </p:grpSpPr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A0A2B39A-D862-1C45-A48A-423F5618A657}"/>
                  </a:ext>
                </a:extLst>
              </p:cNvPr>
              <p:cNvSpPr/>
              <p:nvPr/>
            </p:nvSpPr>
            <p:spPr>
              <a:xfrm>
                <a:off x="357188" y="5357813"/>
                <a:ext cx="500062" cy="471487"/>
              </a:xfrm>
              <a:prstGeom prst="ellipse">
                <a:avLst/>
              </a:prstGeom>
              <a:noFill/>
              <a:ln w="349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Freeform 37">
                <a:extLst>
                  <a:ext uri="{FF2B5EF4-FFF2-40B4-BE49-F238E27FC236}">
                    <a16:creationId xmlns:a16="http://schemas.microsoft.com/office/drawing/2014/main" id="{F06674E3-0592-F64E-A360-6126CD2C7B01}"/>
                  </a:ext>
                </a:extLst>
              </p:cNvPr>
              <p:cNvSpPr/>
              <p:nvPr/>
            </p:nvSpPr>
            <p:spPr>
              <a:xfrm>
                <a:off x="457200" y="5470240"/>
                <a:ext cx="285750" cy="244755"/>
              </a:xfrm>
              <a:custGeom>
                <a:avLst/>
                <a:gdLst>
                  <a:gd name="connsiteX0" fmla="*/ 0 w 1340556"/>
                  <a:gd name="connsiteY0" fmla="*/ 1189143 h 1288265"/>
                  <a:gd name="connsiteX1" fmla="*/ 310444 w 1340556"/>
                  <a:gd name="connsiteY1" fmla="*/ 1189143 h 1288265"/>
                  <a:gd name="connsiteX2" fmla="*/ 776111 w 1340556"/>
                  <a:gd name="connsiteY2" fmla="*/ 159032 h 1288265"/>
                  <a:gd name="connsiteX3" fmla="*/ 1340556 w 1340556"/>
                  <a:gd name="connsiteY3" fmla="*/ 3810 h 1288265"/>
                  <a:gd name="connsiteX0" fmla="*/ 0 w 1340556"/>
                  <a:gd name="connsiteY0" fmla="*/ 1186354 h 1233692"/>
                  <a:gd name="connsiteX1" fmla="*/ 437444 w 1340556"/>
                  <a:gd name="connsiteY1" fmla="*/ 1073465 h 1233692"/>
                  <a:gd name="connsiteX2" fmla="*/ 776111 w 1340556"/>
                  <a:gd name="connsiteY2" fmla="*/ 156243 h 1233692"/>
                  <a:gd name="connsiteX3" fmla="*/ 1340556 w 1340556"/>
                  <a:gd name="connsiteY3" fmla="*/ 1021 h 1233692"/>
                  <a:gd name="connsiteX0" fmla="*/ 0 w 1340556"/>
                  <a:gd name="connsiteY0" fmla="*/ 1186354 h 1186354"/>
                  <a:gd name="connsiteX1" fmla="*/ 776111 w 1340556"/>
                  <a:gd name="connsiteY1" fmla="*/ 156243 h 1186354"/>
                  <a:gd name="connsiteX2" fmla="*/ 1340556 w 1340556"/>
                  <a:gd name="connsiteY2" fmla="*/ 1021 h 1186354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40556" h="1185333">
                    <a:moveTo>
                      <a:pt x="0" y="1185333"/>
                    </a:moveTo>
                    <a:cubicBezTo>
                      <a:pt x="658518" y="1171222"/>
                      <a:pt x="653815" y="14111"/>
                      <a:pt x="1340556" y="0"/>
                    </a:cubicBezTo>
                  </a:path>
                </a:pathLst>
              </a:custGeom>
              <a:effectLst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A2B42CBC-BCDB-EA4F-9375-3C929B029159}"/>
                </a:ext>
              </a:extLst>
            </p:cNvPr>
            <p:cNvCxnSpPr>
              <a:stCxn id="37" idx="0"/>
            </p:cNvCxnSpPr>
            <p:nvPr/>
          </p:nvCxnSpPr>
          <p:spPr>
            <a:xfrm flipH="1" flipV="1">
              <a:off x="4321954" y="3582982"/>
              <a:ext cx="7144" cy="766260"/>
            </a:xfrm>
            <a:prstGeom prst="straightConnector1">
              <a:avLst/>
            </a:prstGeom>
            <a:ln w="3175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1AF90148-D53B-0342-B92D-1DC55EE40D89}"/>
                </a:ext>
              </a:extLst>
            </p:cNvPr>
            <p:cNvCxnSpPr>
              <a:stCxn id="37" idx="6"/>
            </p:cNvCxnSpPr>
            <p:nvPr/>
          </p:nvCxnSpPr>
          <p:spPr>
            <a:xfrm flipV="1">
              <a:off x="4579129" y="4125421"/>
              <a:ext cx="398874" cy="459565"/>
            </a:xfrm>
            <a:prstGeom prst="straightConnector1">
              <a:avLst/>
            </a:prstGeom>
            <a:ln w="3175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85F17D82-B99F-494A-A562-B343E86B43FA}"/>
                </a:ext>
              </a:extLst>
            </p:cNvPr>
            <p:cNvGrpSpPr/>
            <p:nvPr/>
          </p:nvGrpSpPr>
          <p:grpSpPr>
            <a:xfrm>
              <a:off x="4071923" y="3117340"/>
              <a:ext cx="500062" cy="471487"/>
              <a:chOff x="357188" y="5357813"/>
              <a:chExt cx="500062" cy="471487"/>
            </a:xfrm>
          </p:grpSpPr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DCC41466-B1FE-BD4E-AC2C-5B1671562E2D}"/>
                  </a:ext>
                </a:extLst>
              </p:cNvPr>
              <p:cNvSpPr/>
              <p:nvPr/>
            </p:nvSpPr>
            <p:spPr>
              <a:xfrm>
                <a:off x="357188" y="5357813"/>
                <a:ext cx="500062" cy="471487"/>
              </a:xfrm>
              <a:prstGeom prst="ellipse">
                <a:avLst/>
              </a:prstGeom>
              <a:noFill/>
              <a:ln w="349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Freeform 35">
                <a:extLst>
                  <a:ext uri="{FF2B5EF4-FFF2-40B4-BE49-F238E27FC236}">
                    <a16:creationId xmlns:a16="http://schemas.microsoft.com/office/drawing/2014/main" id="{B89DC49E-671F-DC43-BE67-FBB157F5F819}"/>
                  </a:ext>
                </a:extLst>
              </p:cNvPr>
              <p:cNvSpPr/>
              <p:nvPr/>
            </p:nvSpPr>
            <p:spPr>
              <a:xfrm>
                <a:off x="457200" y="5470240"/>
                <a:ext cx="285750" cy="244755"/>
              </a:xfrm>
              <a:custGeom>
                <a:avLst/>
                <a:gdLst>
                  <a:gd name="connsiteX0" fmla="*/ 0 w 1340556"/>
                  <a:gd name="connsiteY0" fmla="*/ 1189143 h 1288265"/>
                  <a:gd name="connsiteX1" fmla="*/ 310444 w 1340556"/>
                  <a:gd name="connsiteY1" fmla="*/ 1189143 h 1288265"/>
                  <a:gd name="connsiteX2" fmla="*/ 776111 w 1340556"/>
                  <a:gd name="connsiteY2" fmla="*/ 159032 h 1288265"/>
                  <a:gd name="connsiteX3" fmla="*/ 1340556 w 1340556"/>
                  <a:gd name="connsiteY3" fmla="*/ 3810 h 1288265"/>
                  <a:gd name="connsiteX0" fmla="*/ 0 w 1340556"/>
                  <a:gd name="connsiteY0" fmla="*/ 1186354 h 1233692"/>
                  <a:gd name="connsiteX1" fmla="*/ 437444 w 1340556"/>
                  <a:gd name="connsiteY1" fmla="*/ 1073465 h 1233692"/>
                  <a:gd name="connsiteX2" fmla="*/ 776111 w 1340556"/>
                  <a:gd name="connsiteY2" fmla="*/ 156243 h 1233692"/>
                  <a:gd name="connsiteX3" fmla="*/ 1340556 w 1340556"/>
                  <a:gd name="connsiteY3" fmla="*/ 1021 h 1233692"/>
                  <a:gd name="connsiteX0" fmla="*/ 0 w 1340556"/>
                  <a:gd name="connsiteY0" fmla="*/ 1186354 h 1186354"/>
                  <a:gd name="connsiteX1" fmla="*/ 776111 w 1340556"/>
                  <a:gd name="connsiteY1" fmla="*/ 156243 h 1186354"/>
                  <a:gd name="connsiteX2" fmla="*/ 1340556 w 1340556"/>
                  <a:gd name="connsiteY2" fmla="*/ 1021 h 1186354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40556" h="1185333">
                    <a:moveTo>
                      <a:pt x="0" y="1185333"/>
                    </a:moveTo>
                    <a:cubicBezTo>
                      <a:pt x="658518" y="1171222"/>
                      <a:pt x="653815" y="14111"/>
                      <a:pt x="1340556" y="0"/>
                    </a:cubicBezTo>
                  </a:path>
                </a:pathLst>
              </a:custGeom>
              <a:effectLst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CBD9B18-D2C9-4F47-9AC5-5598BE8216DA}"/>
                </a:ext>
              </a:extLst>
            </p:cNvPr>
            <p:cNvSpPr txBox="1"/>
            <p:nvPr/>
          </p:nvSpPr>
          <p:spPr>
            <a:xfrm>
              <a:off x="2857657" y="4260880"/>
              <a:ext cx="115728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i="1" dirty="0">
                  <a:solidFill>
                    <a:schemeClr val="accent6">
                      <a:lumMod val="50000"/>
                    </a:schemeClr>
                  </a:solidFill>
                </a:rPr>
                <a:t>Fast model</a:t>
              </a: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CDA39E5C-DDFA-DE46-8546-0C5493810DFA}"/>
                </a:ext>
              </a:extLst>
            </p:cNvPr>
            <p:cNvCxnSpPr/>
            <p:nvPr/>
          </p:nvCxnSpPr>
          <p:spPr>
            <a:xfrm flipV="1">
              <a:off x="4522137" y="2751770"/>
              <a:ext cx="414263" cy="469358"/>
            </a:xfrm>
            <a:prstGeom prst="straightConnector1">
              <a:avLst/>
            </a:prstGeom>
            <a:ln w="3175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8C99BD3-1D1E-D149-B5BF-B93A6DCDBA19}"/>
                </a:ext>
              </a:extLst>
            </p:cNvPr>
            <p:cNvSpPr txBox="1"/>
            <p:nvPr/>
          </p:nvSpPr>
          <p:spPr>
            <a:xfrm>
              <a:off x="4508888" y="4357501"/>
              <a:ext cx="169658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i="1" dirty="0"/>
                <a:t>If confident then return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A61D58A3-399E-AC44-91A5-1F1D3B28F061}"/>
                </a:ext>
              </a:extLst>
            </p:cNvPr>
            <p:cNvSpPr txBox="1"/>
            <p:nvPr/>
          </p:nvSpPr>
          <p:spPr>
            <a:xfrm>
              <a:off x="2771931" y="3016834"/>
              <a:ext cx="115728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i="1" dirty="0">
                  <a:solidFill>
                    <a:schemeClr val="accent6">
                      <a:lumMod val="50000"/>
                    </a:schemeClr>
                  </a:solidFill>
                </a:rPr>
                <a:t>Slow but accurate model</a:t>
              </a: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E88DA2F6-3F10-5548-B385-900B5394913C}"/>
              </a:ext>
            </a:extLst>
          </p:cNvPr>
          <p:cNvSpPr txBox="1"/>
          <p:nvPr/>
        </p:nvSpPr>
        <p:spPr>
          <a:xfrm>
            <a:off x="6103131" y="4212688"/>
            <a:ext cx="28122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>
                <a:solidFill>
                  <a:schemeClr val="accent4">
                    <a:lumMod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Faster development through model-reuse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9F0704FA-D6C2-3B44-9FFC-83E1C72F0E01}"/>
              </a:ext>
            </a:extLst>
          </p:cNvPr>
          <p:cNvCxnSpPr/>
          <p:nvPr/>
        </p:nvCxnSpPr>
        <p:spPr>
          <a:xfrm flipH="1" flipV="1">
            <a:off x="1395418" y="2118658"/>
            <a:ext cx="1" cy="485942"/>
          </a:xfrm>
          <a:prstGeom prst="straightConnector1">
            <a:avLst/>
          </a:prstGeom>
          <a:ln w="317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41" name="Group 40">
            <a:extLst>
              <a:ext uri="{FF2B5EF4-FFF2-40B4-BE49-F238E27FC236}">
                <a16:creationId xmlns:a16="http://schemas.microsoft.com/office/drawing/2014/main" id="{1B8E0A70-4971-5745-B6FA-4B4EADC2865D}"/>
              </a:ext>
            </a:extLst>
          </p:cNvPr>
          <p:cNvGrpSpPr/>
          <p:nvPr/>
        </p:nvGrpSpPr>
        <p:grpSpPr>
          <a:xfrm>
            <a:off x="6803208" y="1612772"/>
            <a:ext cx="2061062" cy="2454855"/>
            <a:chOff x="6803208" y="2627200"/>
            <a:chExt cx="2061062" cy="2454855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BDE8B485-3628-474A-B8BD-D81F9D035144}"/>
                </a:ext>
              </a:extLst>
            </p:cNvPr>
            <p:cNvGrpSpPr/>
            <p:nvPr/>
          </p:nvGrpSpPr>
          <p:grpSpPr>
            <a:xfrm>
              <a:off x="6817496" y="4435724"/>
              <a:ext cx="500062" cy="471487"/>
              <a:chOff x="357188" y="5357813"/>
              <a:chExt cx="500062" cy="471487"/>
            </a:xfrm>
          </p:grpSpPr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4D9FB699-796E-8548-87AE-A9E10395BDB3}"/>
                  </a:ext>
                </a:extLst>
              </p:cNvPr>
              <p:cNvSpPr/>
              <p:nvPr/>
            </p:nvSpPr>
            <p:spPr>
              <a:xfrm>
                <a:off x="357188" y="5357813"/>
                <a:ext cx="500062" cy="471487"/>
              </a:xfrm>
              <a:prstGeom prst="ellipse">
                <a:avLst/>
              </a:prstGeom>
              <a:noFill/>
              <a:ln w="349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Freeform 50">
                <a:extLst>
                  <a:ext uri="{FF2B5EF4-FFF2-40B4-BE49-F238E27FC236}">
                    <a16:creationId xmlns:a16="http://schemas.microsoft.com/office/drawing/2014/main" id="{57896E36-2BD8-124A-8B68-870F8A0466E6}"/>
                  </a:ext>
                </a:extLst>
              </p:cNvPr>
              <p:cNvSpPr/>
              <p:nvPr/>
            </p:nvSpPr>
            <p:spPr>
              <a:xfrm>
                <a:off x="457200" y="5470240"/>
                <a:ext cx="285750" cy="244755"/>
              </a:xfrm>
              <a:custGeom>
                <a:avLst/>
                <a:gdLst>
                  <a:gd name="connsiteX0" fmla="*/ 0 w 1340556"/>
                  <a:gd name="connsiteY0" fmla="*/ 1189143 h 1288265"/>
                  <a:gd name="connsiteX1" fmla="*/ 310444 w 1340556"/>
                  <a:gd name="connsiteY1" fmla="*/ 1189143 h 1288265"/>
                  <a:gd name="connsiteX2" fmla="*/ 776111 w 1340556"/>
                  <a:gd name="connsiteY2" fmla="*/ 159032 h 1288265"/>
                  <a:gd name="connsiteX3" fmla="*/ 1340556 w 1340556"/>
                  <a:gd name="connsiteY3" fmla="*/ 3810 h 1288265"/>
                  <a:gd name="connsiteX0" fmla="*/ 0 w 1340556"/>
                  <a:gd name="connsiteY0" fmla="*/ 1186354 h 1233692"/>
                  <a:gd name="connsiteX1" fmla="*/ 437444 w 1340556"/>
                  <a:gd name="connsiteY1" fmla="*/ 1073465 h 1233692"/>
                  <a:gd name="connsiteX2" fmla="*/ 776111 w 1340556"/>
                  <a:gd name="connsiteY2" fmla="*/ 156243 h 1233692"/>
                  <a:gd name="connsiteX3" fmla="*/ 1340556 w 1340556"/>
                  <a:gd name="connsiteY3" fmla="*/ 1021 h 1233692"/>
                  <a:gd name="connsiteX0" fmla="*/ 0 w 1340556"/>
                  <a:gd name="connsiteY0" fmla="*/ 1186354 h 1186354"/>
                  <a:gd name="connsiteX1" fmla="*/ 776111 w 1340556"/>
                  <a:gd name="connsiteY1" fmla="*/ 156243 h 1186354"/>
                  <a:gd name="connsiteX2" fmla="*/ 1340556 w 1340556"/>
                  <a:gd name="connsiteY2" fmla="*/ 1021 h 1186354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40556" h="1185333">
                    <a:moveTo>
                      <a:pt x="0" y="1185333"/>
                    </a:moveTo>
                    <a:cubicBezTo>
                      <a:pt x="658518" y="1171222"/>
                      <a:pt x="653815" y="14111"/>
                      <a:pt x="1340556" y="0"/>
                    </a:cubicBezTo>
                  </a:path>
                </a:pathLst>
              </a:custGeom>
              <a:effectLst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4EB180AF-2F35-EC4E-999A-4FB6905861B4}"/>
                </a:ext>
              </a:extLst>
            </p:cNvPr>
            <p:cNvSpPr txBox="1"/>
            <p:nvPr/>
          </p:nvSpPr>
          <p:spPr>
            <a:xfrm>
              <a:off x="7458143" y="4435724"/>
              <a:ext cx="140612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>
                  <a:solidFill>
                    <a:schemeClr val="accent6">
                      <a:lumMod val="50000"/>
                    </a:schemeClr>
                  </a:solidFill>
                </a:rPr>
                <a:t>Pre-trained DNN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BCDE5FEB-9B3C-B140-9630-5B6EE57154AD}"/>
                </a:ext>
              </a:extLst>
            </p:cNvPr>
            <p:cNvCxnSpPr>
              <a:stCxn id="50" idx="0"/>
            </p:cNvCxnSpPr>
            <p:nvPr/>
          </p:nvCxnSpPr>
          <p:spPr>
            <a:xfrm flipH="1" flipV="1">
              <a:off x="7060383" y="3582982"/>
              <a:ext cx="7144" cy="852742"/>
            </a:xfrm>
            <a:prstGeom prst="straightConnector1">
              <a:avLst/>
            </a:prstGeom>
            <a:ln w="3175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D5A229F5-DDAF-2242-AEE9-38C4E92948F0}"/>
                </a:ext>
              </a:extLst>
            </p:cNvPr>
            <p:cNvGrpSpPr/>
            <p:nvPr/>
          </p:nvGrpSpPr>
          <p:grpSpPr>
            <a:xfrm>
              <a:off x="6803208" y="3111115"/>
              <a:ext cx="500062" cy="471487"/>
              <a:chOff x="357188" y="5357813"/>
              <a:chExt cx="500062" cy="471487"/>
            </a:xfrm>
          </p:grpSpPr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6ED8B6B6-D0D3-1545-A6F2-0869255F176E}"/>
                  </a:ext>
                </a:extLst>
              </p:cNvPr>
              <p:cNvSpPr/>
              <p:nvPr/>
            </p:nvSpPr>
            <p:spPr>
              <a:xfrm>
                <a:off x="357188" y="5357813"/>
                <a:ext cx="500062" cy="471487"/>
              </a:xfrm>
              <a:prstGeom prst="ellipse">
                <a:avLst/>
              </a:prstGeom>
              <a:noFill/>
              <a:ln w="349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Freeform 48">
                <a:extLst>
                  <a:ext uri="{FF2B5EF4-FFF2-40B4-BE49-F238E27FC236}">
                    <a16:creationId xmlns:a16="http://schemas.microsoft.com/office/drawing/2014/main" id="{BA17DE87-7150-4D41-8110-920D09E20188}"/>
                  </a:ext>
                </a:extLst>
              </p:cNvPr>
              <p:cNvSpPr/>
              <p:nvPr/>
            </p:nvSpPr>
            <p:spPr>
              <a:xfrm>
                <a:off x="457200" y="5470240"/>
                <a:ext cx="285750" cy="244755"/>
              </a:xfrm>
              <a:custGeom>
                <a:avLst/>
                <a:gdLst>
                  <a:gd name="connsiteX0" fmla="*/ 0 w 1340556"/>
                  <a:gd name="connsiteY0" fmla="*/ 1189143 h 1288265"/>
                  <a:gd name="connsiteX1" fmla="*/ 310444 w 1340556"/>
                  <a:gd name="connsiteY1" fmla="*/ 1189143 h 1288265"/>
                  <a:gd name="connsiteX2" fmla="*/ 776111 w 1340556"/>
                  <a:gd name="connsiteY2" fmla="*/ 159032 h 1288265"/>
                  <a:gd name="connsiteX3" fmla="*/ 1340556 w 1340556"/>
                  <a:gd name="connsiteY3" fmla="*/ 3810 h 1288265"/>
                  <a:gd name="connsiteX0" fmla="*/ 0 w 1340556"/>
                  <a:gd name="connsiteY0" fmla="*/ 1186354 h 1233692"/>
                  <a:gd name="connsiteX1" fmla="*/ 437444 w 1340556"/>
                  <a:gd name="connsiteY1" fmla="*/ 1073465 h 1233692"/>
                  <a:gd name="connsiteX2" fmla="*/ 776111 w 1340556"/>
                  <a:gd name="connsiteY2" fmla="*/ 156243 h 1233692"/>
                  <a:gd name="connsiteX3" fmla="*/ 1340556 w 1340556"/>
                  <a:gd name="connsiteY3" fmla="*/ 1021 h 1233692"/>
                  <a:gd name="connsiteX0" fmla="*/ 0 w 1340556"/>
                  <a:gd name="connsiteY0" fmla="*/ 1186354 h 1186354"/>
                  <a:gd name="connsiteX1" fmla="*/ 776111 w 1340556"/>
                  <a:gd name="connsiteY1" fmla="*/ 156243 h 1186354"/>
                  <a:gd name="connsiteX2" fmla="*/ 1340556 w 1340556"/>
                  <a:gd name="connsiteY2" fmla="*/ 1021 h 1186354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40556" h="1185333">
                    <a:moveTo>
                      <a:pt x="0" y="1185333"/>
                    </a:moveTo>
                    <a:cubicBezTo>
                      <a:pt x="658518" y="1171222"/>
                      <a:pt x="653815" y="14111"/>
                      <a:pt x="1340556" y="0"/>
                    </a:cubicBezTo>
                  </a:path>
                </a:pathLst>
              </a:custGeom>
              <a:effectLst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5741A24C-D8C6-0A44-AC4D-9FE64A45A383}"/>
                </a:ext>
              </a:extLst>
            </p:cNvPr>
            <p:cNvSpPr txBox="1"/>
            <p:nvPr/>
          </p:nvSpPr>
          <p:spPr>
            <a:xfrm>
              <a:off x="7177223" y="2948694"/>
              <a:ext cx="115728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i="1" dirty="0">
                  <a:solidFill>
                    <a:schemeClr val="accent6">
                      <a:lumMod val="50000"/>
                    </a:schemeClr>
                  </a:solidFill>
                </a:rPr>
                <a:t>Task-specific model</a:t>
              </a:r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4E1B4F38-36C6-5D4E-A19F-12D81BB23AB7}"/>
                </a:ext>
              </a:extLst>
            </p:cNvPr>
            <p:cNvCxnSpPr/>
            <p:nvPr/>
          </p:nvCxnSpPr>
          <p:spPr>
            <a:xfrm flipH="1" flipV="1">
              <a:off x="7067527" y="2627200"/>
              <a:ext cx="1" cy="485942"/>
            </a:xfrm>
            <a:prstGeom prst="straightConnector1">
              <a:avLst/>
            </a:prstGeom>
            <a:ln w="3175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20F3AE41-BEB4-E54E-A38F-37C3B90E7A8A}"/>
              </a:ext>
            </a:extLst>
          </p:cNvPr>
          <p:cNvSpPr txBox="1"/>
          <p:nvPr/>
        </p:nvSpPr>
        <p:spPr>
          <a:xfrm>
            <a:off x="9098735" y="4238082"/>
            <a:ext cx="28122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>
                <a:solidFill>
                  <a:schemeClr val="accent4">
                    <a:lumMod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Model specialization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61782844-16CA-A642-AAA0-77DF208E1EFB}"/>
              </a:ext>
            </a:extLst>
          </p:cNvPr>
          <p:cNvGrpSpPr/>
          <p:nvPr/>
        </p:nvGrpSpPr>
        <p:grpSpPr>
          <a:xfrm>
            <a:off x="8320176" y="582535"/>
            <a:ext cx="4168601" cy="3655547"/>
            <a:chOff x="8491631" y="1596963"/>
            <a:chExt cx="4168601" cy="3655547"/>
          </a:xfrm>
        </p:grpSpPr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5C2DDA07-965C-934D-AFFE-1A976B7BAEB0}"/>
                </a:ext>
              </a:extLst>
            </p:cNvPr>
            <p:cNvGrpSpPr/>
            <p:nvPr/>
          </p:nvGrpSpPr>
          <p:grpSpPr>
            <a:xfrm>
              <a:off x="10827775" y="4606179"/>
              <a:ext cx="500062" cy="471487"/>
              <a:chOff x="357188" y="5357813"/>
              <a:chExt cx="500062" cy="471487"/>
            </a:xfrm>
          </p:grpSpPr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915DA141-9C50-F748-8A9F-1F2988F852FC}"/>
                  </a:ext>
                </a:extLst>
              </p:cNvPr>
              <p:cNvSpPr/>
              <p:nvPr/>
            </p:nvSpPr>
            <p:spPr>
              <a:xfrm>
                <a:off x="357188" y="5357813"/>
                <a:ext cx="500062" cy="471487"/>
              </a:xfrm>
              <a:prstGeom prst="ellipse">
                <a:avLst/>
              </a:prstGeom>
              <a:noFill/>
              <a:ln w="349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Freeform 75">
                <a:extLst>
                  <a:ext uri="{FF2B5EF4-FFF2-40B4-BE49-F238E27FC236}">
                    <a16:creationId xmlns:a16="http://schemas.microsoft.com/office/drawing/2014/main" id="{19FC5C02-3A68-B749-A1ED-2EB626F939BE}"/>
                  </a:ext>
                </a:extLst>
              </p:cNvPr>
              <p:cNvSpPr/>
              <p:nvPr/>
            </p:nvSpPr>
            <p:spPr>
              <a:xfrm>
                <a:off x="457200" y="5470240"/>
                <a:ext cx="285750" cy="244755"/>
              </a:xfrm>
              <a:custGeom>
                <a:avLst/>
                <a:gdLst>
                  <a:gd name="connsiteX0" fmla="*/ 0 w 1340556"/>
                  <a:gd name="connsiteY0" fmla="*/ 1189143 h 1288265"/>
                  <a:gd name="connsiteX1" fmla="*/ 310444 w 1340556"/>
                  <a:gd name="connsiteY1" fmla="*/ 1189143 h 1288265"/>
                  <a:gd name="connsiteX2" fmla="*/ 776111 w 1340556"/>
                  <a:gd name="connsiteY2" fmla="*/ 159032 h 1288265"/>
                  <a:gd name="connsiteX3" fmla="*/ 1340556 w 1340556"/>
                  <a:gd name="connsiteY3" fmla="*/ 3810 h 1288265"/>
                  <a:gd name="connsiteX0" fmla="*/ 0 w 1340556"/>
                  <a:gd name="connsiteY0" fmla="*/ 1186354 h 1233692"/>
                  <a:gd name="connsiteX1" fmla="*/ 437444 w 1340556"/>
                  <a:gd name="connsiteY1" fmla="*/ 1073465 h 1233692"/>
                  <a:gd name="connsiteX2" fmla="*/ 776111 w 1340556"/>
                  <a:gd name="connsiteY2" fmla="*/ 156243 h 1233692"/>
                  <a:gd name="connsiteX3" fmla="*/ 1340556 w 1340556"/>
                  <a:gd name="connsiteY3" fmla="*/ 1021 h 1233692"/>
                  <a:gd name="connsiteX0" fmla="*/ 0 w 1340556"/>
                  <a:gd name="connsiteY0" fmla="*/ 1186354 h 1186354"/>
                  <a:gd name="connsiteX1" fmla="*/ 776111 w 1340556"/>
                  <a:gd name="connsiteY1" fmla="*/ 156243 h 1186354"/>
                  <a:gd name="connsiteX2" fmla="*/ 1340556 w 1340556"/>
                  <a:gd name="connsiteY2" fmla="*/ 1021 h 1186354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40556" h="1185333">
                    <a:moveTo>
                      <a:pt x="0" y="1185333"/>
                    </a:moveTo>
                    <a:cubicBezTo>
                      <a:pt x="658518" y="1171222"/>
                      <a:pt x="653815" y="14111"/>
                      <a:pt x="1340556" y="0"/>
                    </a:cubicBezTo>
                  </a:path>
                </a:pathLst>
              </a:custGeom>
              <a:effectLst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414BFDB1-4217-C84E-8BA5-8EA598F57205}"/>
                </a:ext>
              </a:extLst>
            </p:cNvPr>
            <p:cNvSpPr txBox="1"/>
            <p:nvPr/>
          </p:nvSpPr>
          <p:spPr>
            <a:xfrm>
              <a:off x="11254105" y="4606179"/>
              <a:ext cx="140612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>
                  <a:solidFill>
                    <a:schemeClr val="accent6">
                      <a:lumMod val="50000"/>
                    </a:schemeClr>
                  </a:solidFill>
                </a:rPr>
                <a:t>Object detector</a:t>
              </a:r>
            </a:p>
          </p:txBody>
        </p: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264190F3-AA31-0B4C-A788-0444D7FB1880}"/>
                </a:ext>
              </a:extLst>
            </p:cNvPr>
            <p:cNvCxnSpPr>
              <a:endCxn id="71" idx="4"/>
            </p:cNvCxnSpPr>
            <p:nvPr/>
          </p:nvCxnSpPr>
          <p:spPr>
            <a:xfrm flipH="1" flipV="1">
              <a:off x="10215788" y="3762579"/>
              <a:ext cx="862018" cy="843600"/>
            </a:xfrm>
            <a:prstGeom prst="straightConnector1">
              <a:avLst/>
            </a:prstGeom>
            <a:ln w="3175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03497934-54C9-FC44-B84D-13CE5D4B814D}"/>
                </a:ext>
              </a:extLst>
            </p:cNvPr>
            <p:cNvGrpSpPr/>
            <p:nvPr/>
          </p:nvGrpSpPr>
          <p:grpSpPr>
            <a:xfrm>
              <a:off x="11099451" y="2391456"/>
              <a:ext cx="500062" cy="471487"/>
              <a:chOff x="357188" y="5357813"/>
              <a:chExt cx="500062" cy="471487"/>
            </a:xfrm>
          </p:grpSpPr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CA3DCB81-8A21-4842-A639-9090DAF04F09}"/>
                  </a:ext>
                </a:extLst>
              </p:cNvPr>
              <p:cNvSpPr/>
              <p:nvPr/>
            </p:nvSpPr>
            <p:spPr>
              <a:xfrm>
                <a:off x="357188" y="5357813"/>
                <a:ext cx="500062" cy="471487"/>
              </a:xfrm>
              <a:prstGeom prst="ellipse">
                <a:avLst/>
              </a:prstGeom>
              <a:noFill/>
              <a:ln w="349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Freeform 73">
                <a:extLst>
                  <a:ext uri="{FF2B5EF4-FFF2-40B4-BE49-F238E27FC236}">
                    <a16:creationId xmlns:a16="http://schemas.microsoft.com/office/drawing/2014/main" id="{2D9AF11D-AF53-1B42-8994-7C3784B33111}"/>
                  </a:ext>
                </a:extLst>
              </p:cNvPr>
              <p:cNvSpPr/>
              <p:nvPr/>
            </p:nvSpPr>
            <p:spPr>
              <a:xfrm>
                <a:off x="457200" y="5470240"/>
                <a:ext cx="285750" cy="244755"/>
              </a:xfrm>
              <a:custGeom>
                <a:avLst/>
                <a:gdLst>
                  <a:gd name="connsiteX0" fmla="*/ 0 w 1340556"/>
                  <a:gd name="connsiteY0" fmla="*/ 1189143 h 1288265"/>
                  <a:gd name="connsiteX1" fmla="*/ 310444 w 1340556"/>
                  <a:gd name="connsiteY1" fmla="*/ 1189143 h 1288265"/>
                  <a:gd name="connsiteX2" fmla="*/ 776111 w 1340556"/>
                  <a:gd name="connsiteY2" fmla="*/ 159032 h 1288265"/>
                  <a:gd name="connsiteX3" fmla="*/ 1340556 w 1340556"/>
                  <a:gd name="connsiteY3" fmla="*/ 3810 h 1288265"/>
                  <a:gd name="connsiteX0" fmla="*/ 0 w 1340556"/>
                  <a:gd name="connsiteY0" fmla="*/ 1186354 h 1233692"/>
                  <a:gd name="connsiteX1" fmla="*/ 437444 w 1340556"/>
                  <a:gd name="connsiteY1" fmla="*/ 1073465 h 1233692"/>
                  <a:gd name="connsiteX2" fmla="*/ 776111 w 1340556"/>
                  <a:gd name="connsiteY2" fmla="*/ 156243 h 1233692"/>
                  <a:gd name="connsiteX3" fmla="*/ 1340556 w 1340556"/>
                  <a:gd name="connsiteY3" fmla="*/ 1021 h 1233692"/>
                  <a:gd name="connsiteX0" fmla="*/ 0 w 1340556"/>
                  <a:gd name="connsiteY0" fmla="*/ 1186354 h 1186354"/>
                  <a:gd name="connsiteX1" fmla="*/ 776111 w 1340556"/>
                  <a:gd name="connsiteY1" fmla="*/ 156243 h 1186354"/>
                  <a:gd name="connsiteX2" fmla="*/ 1340556 w 1340556"/>
                  <a:gd name="connsiteY2" fmla="*/ 1021 h 1186354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40556" h="1185333">
                    <a:moveTo>
                      <a:pt x="0" y="1185333"/>
                    </a:moveTo>
                    <a:cubicBezTo>
                      <a:pt x="658518" y="1171222"/>
                      <a:pt x="653815" y="14111"/>
                      <a:pt x="1340556" y="0"/>
                    </a:cubicBezTo>
                  </a:path>
                </a:pathLst>
              </a:custGeom>
              <a:effectLst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41C0B706-2ADA-B344-97E5-F965D2665473}"/>
                </a:ext>
              </a:extLst>
            </p:cNvPr>
            <p:cNvCxnSpPr>
              <a:stCxn id="71" idx="0"/>
              <a:endCxn id="73" idx="3"/>
            </p:cNvCxnSpPr>
            <p:nvPr/>
          </p:nvCxnSpPr>
          <p:spPr>
            <a:xfrm flipV="1">
              <a:off x="10215788" y="2793895"/>
              <a:ext cx="956895" cy="497197"/>
            </a:xfrm>
            <a:prstGeom prst="straightConnector1">
              <a:avLst/>
            </a:prstGeom>
            <a:ln w="3175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A52FE4EE-9454-C641-898B-84D8ACEFF703}"/>
                </a:ext>
              </a:extLst>
            </p:cNvPr>
            <p:cNvGrpSpPr/>
            <p:nvPr/>
          </p:nvGrpSpPr>
          <p:grpSpPr>
            <a:xfrm>
              <a:off x="9965757" y="3291092"/>
              <a:ext cx="500062" cy="471487"/>
              <a:chOff x="357188" y="5357813"/>
              <a:chExt cx="500062" cy="471487"/>
            </a:xfrm>
          </p:grpSpPr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81E8A9DB-8988-6C40-931F-33FF01B210F9}"/>
                  </a:ext>
                </a:extLst>
              </p:cNvPr>
              <p:cNvSpPr/>
              <p:nvPr/>
            </p:nvSpPr>
            <p:spPr>
              <a:xfrm>
                <a:off x="357188" y="5357813"/>
                <a:ext cx="500062" cy="471487"/>
              </a:xfrm>
              <a:prstGeom prst="ellipse">
                <a:avLst/>
              </a:prstGeom>
              <a:noFill/>
              <a:ln w="349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Freeform 71">
                <a:extLst>
                  <a:ext uri="{FF2B5EF4-FFF2-40B4-BE49-F238E27FC236}">
                    <a16:creationId xmlns:a16="http://schemas.microsoft.com/office/drawing/2014/main" id="{5A9DB057-82E4-9140-8802-8FE4D76B275D}"/>
                  </a:ext>
                </a:extLst>
              </p:cNvPr>
              <p:cNvSpPr/>
              <p:nvPr/>
            </p:nvSpPr>
            <p:spPr>
              <a:xfrm>
                <a:off x="457200" y="5470240"/>
                <a:ext cx="285750" cy="244755"/>
              </a:xfrm>
              <a:custGeom>
                <a:avLst/>
                <a:gdLst>
                  <a:gd name="connsiteX0" fmla="*/ 0 w 1340556"/>
                  <a:gd name="connsiteY0" fmla="*/ 1189143 h 1288265"/>
                  <a:gd name="connsiteX1" fmla="*/ 310444 w 1340556"/>
                  <a:gd name="connsiteY1" fmla="*/ 1189143 h 1288265"/>
                  <a:gd name="connsiteX2" fmla="*/ 776111 w 1340556"/>
                  <a:gd name="connsiteY2" fmla="*/ 159032 h 1288265"/>
                  <a:gd name="connsiteX3" fmla="*/ 1340556 w 1340556"/>
                  <a:gd name="connsiteY3" fmla="*/ 3810 h 1288265"/>
                  <a:gd name="connsiteX0" fmla="*/ 0 w 1340556"/>
                  <a:gd name="connsiteY0" fmla="*/ 1186354 h 1233692"/>
                  <a:gd name="connsiteX1" fmla="*/ 437444 w 1340556"/>
                  <a:gd name="connsiteY1" fmla="*/ 1073465 h 1233692"/>
                  <a:gd name="connsiteX2" fmla="*/ 776111 w 1340556"/>
                  <a:gd name="connsiteY2" fmla="*/ 156243 h 1233692"/>
                  <a:gd name="connsiteX3" fmla="*/ 1340556 w 1340556"/>
                  <a:gd name="connsiteY3" fmla="*/ 1021 h 1233692"/>
                  <a:gd name="connsiteX0" fmla="*/ 0 w 1340556"/>
                  <a:gd name="connsiteY0" fmla="*/ 1186354 h 1186354"/>
                  <a:gd name="connsiteX1" fmla="*/ 776111 w 1340556"/>
                  <a:gd name="connsiteY1" fmla="*/ 156243 h 1186354"/>
                  <a:gd name="connsiteX2" fmla="*/ 1340556 w 1340556"/>
                  <a:gd name="connsiteY2" fmla="*/ 1021 h 1186354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40556" h="1185333">
                    <a:moveTo>
                      <a:pt x="0" y="1185333"/>
                    </a:moveTo>
                    <a:cubicBezTo>
                      <a:pt x="658518" y="1171222"/>
                      <a:pt x="653815" y="14111"/>
                      <a:pt x="1340556" y="0"/>
                    </a:cubicBezTo>
                  </a:path>
                </a:pathLst>
              </a:custGeom>
              <a:effectLst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814C3A8B-0D33-2B46-A148-709D187D70E8}"/>
                </a:ext>
              </a:extLst>
            </p:cNvPr>
            <p:cNvSpPr txBox="1"/>
            <p:nvPr/>
          </p:nvSpPr>
          <p:spPr>
            <a:xfrm>
              <a:off x="9376806" y="4098882"/>
              <a:ext cx="169658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i="1" dirty="0"/>
                <a:t>If object detected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D6E4564A-8756-C244-8D3A-4A5440268394}"/>
                </a:ext>
              </a:extLst>
            </p:cNvPr>
            <p:cNvSpPr txBox="1"/>
            <p:nvPr/>
          </p:nvSpPr>
          <p:spPr>
            <a:xfrm>
              <a:off x="10441982" y="2911713"/>
              <a:ext cx="169658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i="1" dirty="0"/>
                <a:t>If face detected</a:t>
              </a:r>
            </a:p>
          </p:txBody>
        </p: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B12C8636-49DD-464D-93E7-292B5ED555CB}"/>
                </a:ext>
              </a:extLst>
            </p:cNvPr>
            <p:cNvGrpSpPr/>
            <p:nvPr/>
          </p:nvGrpSpPr>
          <p:grpSpPr>
            <a:xfrm>
              <a:off x="9858602" y="2104260"/>
              <a:ext cx="500062" cy="471487"/>
              <a:chOff x="357188" y="5357813"/>
              <a:chExt cx="500062" cy="471487"/>
            </a:xfrm>
          </p:grpSpPr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E72FFDB3-54B8-8448-A640-2B55008A2876}"/>
                  </a:ext>
                </a:extLst>
              </p:cNvPr>
              <p:cNvSpPr/>
              <p:nvPr/>
            </p:nvSpPr>
            <p:spPr>
              <a:xfrm>
                <a:off x="357188" y="5357813"/>
                <a:ext cx="500062" cy="471487"/>
              </a:xfrm>
              <a:prstGeom prst="ellipse">
                <a:avLst/>
              </a:prstGeom>
              <a:noFill/>
              <a:ln w="349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Freeform 69">
                <a:extLst>
                  <a:ext uri="{FF2B5EF4-FFF2-40B4-BE49-F238E27FC236}">
                    <a16:creationId xmlns:a16="http://schemas.microsoft.com/office/drawing/2014/main" id="{1761E3EC-9F62-F846-9079-6A338D02D024}"/>
                  </a:ext>
                </a:extLst>
              </p:cNvPr>
              <p:cNvSpPr/>
              <p:nvPr/>
            </p:nvSpPr>
            <p:spPr>
              <a:xfrm>
                <a:off x="457200" y="5470240"/>
                <a:ext cx="285750" cy="244755"/>
              </a:xfrm>
              <a:custGeom>
                <a:avLst/>
                <a:gdLst>
                  <a:gd name="connsiteX0" fmla="*/ 0 w 1340556"/>
                  <a:gd name="connsiteY0" fmla="*/ 1189143 h 1288265"/>
                  <a:gd name="connsiteX1" fmla="*/ 310444 w 1340556"/>
                  <a:gd name="connsiteY1" fmla="*/ 1189143 h 1288265"/>
                  <a:gd name="connsiteX2" fmla="*/ 776111 w 1340556"/>
                  <a:gd name="connsiteY2" fmla="*/ 159032 h 1288265"/>
                  <a:gd name="connsiteX3" fmla="*/ 1340556 w 1340556"/>
                  <a:gd name="connsiteY3" fmla="*/ 3810 h 1288265"/>
                  <a:gd name="connsiteX0" fmla="*/ 0 w 1340556"/>
                  <a:gd name="connsiteY0" fmla="*/ 1186354 h 1233692"/>
                  <a:gd name="connsiteX1" fmla="*/ 437444 w 1340556"/>
                  <a:gd name="connsiteY1" fmla="*/ 1073465 h 1233692"/>
                  <a:gd name="connsiteX2" fmla="*/ 776111 w 1340556"/>
                  <a:gd name="connsiteY2" fmla="*/ 156243 h 1233692"/>
                  <a:gd name="connsiteX3" fmla="*/ 1340556 w 1340556"/>
                  <a:gd name="connsiteY3" fmla="*/ 1021 h 1233692"/>
                  <a:gd name="connsiteX0" fmla="*/ 0 w 1340556"/>
                  <a:gd name="connsiteY0" fmla="*/ 1186354 h 1186354"/>
                  <a:gd name="connsiteX1" fmla="*/ 776111 w 1340556"/>
                  <a:gd name="connsiteY1" fmla="*/ 156243 h 1186354"/>
                  <a:gd name="connsiteX2" fmla="*/ 1340556 w 1340556"/>
                  <a:gd name="connsiteY2" fmla="*/ 1021 h 1186354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  <a:gd name="connsiteX0" fmla="*/ 0 w 1340556"/>
                  <a:gd name="connsiteY0" fmla="*/ 1185333 h 1185333"/>
                  <a:gd name="connsiteX1" fmla="*/ 1340556 w 1340556"/>
                  <a:gd name="connsiteY1" fmla="*/ 0 h 1185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40556" h="1185333">
                    <a:moveTo>
                      <a:pt x="0" y="1185333"/>
                    </a:moveTo>
                    <a:cubicBezTo>
                      <a:pt x="658518" y="1171222"/>
                      <a:pt x="653815" y="14111"/>
                      <a:pt x="1340556" y="0"/>
                    </a:cubicBezTo>
                  </a:path>
                </a:pathLst>
              </a:custGeom>
              <a:effectLst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3E4B2EA3-381A-0E4B-B902-55F161CBA4FA}"/>
                </a:ext>
              </a:extLst>
            </p:cNvPr>
            <p:cNvSpPr txBox="1"/>
            <p:nvPr/>
          </p:nvSpPr>
          <p:spPr>
            <a:xfrm>
              <a:off x="8940666" y="2748638"/>
              <a:ext cx="16965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i="1" dirty="0"/>
                <a:t>Else</a:t>
              </a:r>
            </a:p>
          </p:txBody>
        </p: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023617AB-1929-C64F-8B96-DE435454C58E}"/>
                </a:ext>
              </a:extLst>
            </p:cNvPr>
            <p:cNvCxnSpPr>
              <a:stCxn id="71" idx="0"/>
            </p:cNvCxnSpPr>
            <p:nvPr/>
          </p:nvCxnSpPr>
          <p:spPr>
            <a:xfrm flipH="1" flipV="1">
              <a:off x="10101488" y="2560847"/>
              <a:ext cx="114300" cy="730245"/>
            </a:xfrm>
            <a:prstGeom prst="straightConnector1">
              <a:avLst/>
            </a:prstGeom>
            <a:ln w="3175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777CC8C4-0811-7F46-A56B-1373FE1E5A6E}"/>
                </a:ext>
              </a:extLst>
            </p:cNvPr>
            <p:cNvCxnSpPr/>
            <p:nvPr/>
          </p:nvCxnSpPr>
          <p:spPr>
            <a:xfrm flipH="1" flipV="1">
              <a:off x="10065769" y="1596963"/>
              <a:ext cx="14502" cy="502944"/>
            </a:xfrm>
            <a:prstGeom prst="straightConnector1">
              <a:avLst/>
            </a:prstGeom>
            <a:ln w="3175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B90C6C8F-040B-7E41-803C-4488724BABAE}"/>
                </a:ext>
              </a:extLst>
            </p:cNvPr>
            <p:cNvSpPr txBox="1"/>
            <p:nvPr/>
          </p:nvSpPr>
          <p:spPr>
            <a:xfrm>
              <a:off x="8491631" y="3341254"/>
              <a:ext cx="140612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i="1" dirty="0">
                  <a:solidFill>
                    <a:schemeClr val="accent6">
                      <a:lumMod val="50000"/>
                    </a:schemeClr>
                  </a:solidFill>
                </a:rPr>
                <a:t>Face detector</a:t>
              </a:r>
            </a:p>
          </p:txBody>
        </p: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35E17601-2601-464B-A1F8-C3EDF385A0BB}"/>
                </a:ext>
              </a:extLst>
            </p:cNvPr>
            <p:cNvCxnSpPr/>
            <p:nvPr/>
          </p:nvCxnSpPr>
          <p:spPr>
            <a:xfrm flipH="1" flipV="1">
              <a:off x="11349482" y="1892285"/>
              <a:ext cx="14502" cy="502944"/>
            </a:xfrm>
            <a:prstGeom prst="straightConnector1">
              <a:avLst/>
            </a:prstGeom>
            <a:ln w="3175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38215EA7-6E34-8F41-87E6-A4E741823ECF}"/>
                </a:ext>
              </a:extLst>
            </p:cNvPr>
            <p:cNvCxnSpPr/>
            <p:nvPr/>
          </p:nvCxnSpPr>
          <p:spPr>
            <a:xfrm flipV="1">
              <a:off x="11106702" y="4143969"/>
              <a:ext cx="378511" cy="465004"/>
            </a:xfrm>
            <a:prstGeom prst="straightConnector1">
              <a:avLst/>
            </a:prstGeom>
            <a:ln w="3175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08A65853-D917-9D42-98AB-5F61E0268880}"/>
              </a:ext>
            </a:extLst>
          </p:cNvPr>
          <p:cNvSpPr txBox="1"/>
          <p:nvPr/>
        </p:nvSpPr>
        <p:spPr>
          <a:xfrm>
            <a:off x="757245" y="5413017"/>
            <a:ext cx="104154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i="1" dirty="0">
                <a:solidFill>
                  <a:srgbClr val="FF0000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How to efficiently support serving arbitrary model pipelines?</a:t>
            </a:r>
          </a:p>
        </p:txBody>
      </p:sp>
      <p:sp>
        <p:nvSpPr>
          <p:cNvPr id="78" name="Slide Number Placeholder 2">
            <a:extLst>
              <a:ext uri="{FF2B5EF4-FFF2-40B4-BE49-F238E27FC236}">
                <a16:creationId xmlns:a16="http://schemas.microsoft.com/office/drawing/2014/main" id="{9E3654BC-CD7E-5F43-8579-52B21EB925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</p:spPr>
        <p:txBody>
          <a:bodyPr/>
          <a:lstStyle/>
          <a:p>
            <a:fld id="{DC2A921A-EC74-6F4D-8465-D463C43FF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7453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39" grpId="0"/>
      <p:bldP spid="52" grpId="0"/>
      <p:bldP spid="77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235743" y="78423"/>
            <a:ext cx="1179671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r>
              <a:rPr lang="en-US" sz="4800" b="1" i="1" dirty="0">
                <a:solidFill>
                  <a:schemeClr val="accent5">
                    <a:lumMod val="75000"/>
                  </a:schemeClr>
                </a:solidFill>
                <a:latin typeface="Futura-BoldOblique" charset="0"/>
                <a:ea typeface="Futura-BoldOblique" charset="0"/>
                <a:cs typeface="Futura-BoldOblique" charset="0"/>
              </a:rPr>
              <a:t>Model Composition</a:t>
            </a:r>
            <a:endParaRPr lang="en-US" sz="4800" b="1" dirty="0">
              <a:solidFill>
                <a:schemeClr val="accent5">
                  <a:lumMod val="75000"/>
                </a:schemeClr>
              </a:solidFill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79" name="Content Placeholder 2">
            <a:extLst>
              <a:ext uri="{FF2B5EF4-FFF2-40B4-BE49-F238E27FC236}">
                <a16:creationId xmlns:a16="http://schemas.microsoft.com/office/drawing/2014/main" id="{5345A230-F557-1B43-AD24-1521C7A9BD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0053" y="1403986"/>
            <a:ext cx="10948987" cy="3936110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  <a:buClr>
                <a:schemeClr val="accent5">
                  <a:lumMod val="75000"/>
                </a:schemeClr>
              </a:buClr>
              <a:buFont typeface="Wingdings" pitchFamily="2" charset="2"/>
              <a:buChar char="Ø"/>
            </a:pPr>
            <a:r>
              <a:rPr lang="en-US" sz="3600" dirty="0" err="1">
                <a:solidFill>
                  <a:schemeClr val="accent5">
                    <a:lumMod val="75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InferLine</a:t>
            </a:r>
            <a:r>
              <a:rPr lang="en-US" sz="3600" dirty="0">
                <a:solidFill>
                  <a:schemeClr val="accent5">
                    <a:lumMod val="75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: Research project studying resource allocation and scheduling for arbitrary model pipelines</a:t>
            </a:r>
          </a:p>
          <a:p>
            <a:pPr>
              <a:spcBef>
                <a:spcPts val="1800"/>
              </a:spcBef>
              <a:buClr>
                <a:schemeClr val="accent5">
                  <a:lumMod val="75000"/>
                </a:schemeClr>
              </a:buClr>
              <a:buFont typeface="Wingdings" pitchFamily="2" charset="2"/>
              <a:buChar char="Ø"/>
            </a:pPr>
            <a:r>
              <a:rPr lang="en-US" sz="3600" dirty="0">
                <a:solidFill>
                  <a:schemeClr val="accent5">
                    <a:lumMod val="75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Investigating languages and API for expressing model compositions</a:t>
            </a:r>
          </a:p>
          <a:p>
            <a:pPr lvl="1">
              <a:spcBef>
                <a:spcPts val="1800"/>
              </a:spcBef>
              <a:buClr>
                <a:schemeClr val="accent5">
                  <a:lumMod val="75000"/>
                </a:schemeClr>
              </a:buClr>
              <a:buFont typeface="Wingdings" pitchFamily="2" charset="2"/>
              <a:buChar char="Ø"/>
            </a:pPr>
            <a:r>
              <a:rPr lang="en-US" sz="3200" dirty="0">
                <a:solidFill>
                  <a:schemeClr val="accent5">
                    <a:lumMod val="75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Extend work on model deployers and function shipping</a:t>
            </a:r>
          </a:p>
        </p:txBody>
      </p:sp>
    </p:spTree>
    <p:extLst>
      <p:ext uri="{BB962C8B-B14F-4D97-AF65-F5344CB8AC3E}">
        <p14:creationId xmlns:p14="http://schemas.microsoft.com/office/powerpoint/2010/main" val="24010867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3186" y="1573318"/>
            <a:ext cx="11602614" cy="5013219"/>
          </a:xfrm>
        </p:spPr>
        <p:txBody>
          <a:bodyPr>
            <a:normAutofit fontScale="92500" lnSpcReduction="10000"/>
          </a:bodyPr>
          <a:lstStyle/>
          <a:p>
            <a:pPr>
              <a:spcBef>
                <a:spcPts val="7800"/>
              </a:spcBef>
              <a:buClr>
                <a:schemeClr val="accent5">
                  <a:lumMod val="75000"/>
                </a:schemeClr>
              </a:buClr>
              <a:buFont typeface="Wingdings" charset="2"/>
              <a:buChar char="q"/>
            </a:pPr>
            <a:r>
              <a:rPr lang="en-US" sz="4000" i="1" dirty="0">
                <a:solidFill>
                  <a:schemeClr val="accent5">
                    <a:lumMod val="75000"/>
                  </a:schemeClr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 Requirements for prediction serving systems</a:t>
            </a:r>
          </a:p>
          <a:p>
            <a:pPr>
              <a:spcBef>
                <a:spcPts val="7800"/>
              </a:spcBef>
              <a:buClr>
                <a:schemeClr val="accent5">
                  <a:lumMod val="75000"/>
                </a:schemeClr>
              </a:buClr>
              <a:buFont typeface="Wingdings" charset="2"/>
              <a:buChar char="q"/>
            </a:pPr>
            <a:r>
              <a:rPr lang="en-US" sz="4000" i="1" dirty="0">
                <a:solidFill>
                  <a:schemeClr val="accent5">
                    <a:lumMod val="75000"/>
                  </a:schemeClr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 Clipper overview and architecture</a:t>
            </a:r>
          </a:p>
          <a:p>
            <a:pPr>
              <a:spcBef>
                <a:spcPts val="7800"/>
              </a:spcBef>
              <a:buClr>
                <a:schemeClr val="accent5">
                  <a:lumMod val="75000"/>
                </a:schemeClr>
              </a:buClr>
              <a:buFont typeface="Wingdings" charset="2"/>
              <a:buChar char="q"/>
            </a:pPr>
            <a:r>
              <a:rPr lang="en-US" sz="4000" i="1" dirty="0">
                <a:solidFill>
                  <a:schemeClr val="accent5">
                    <a:lumMod val="75000"/>
                  </a:schemeClr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 Current Project Status</a:t>
            </a:r>
          </a:p>
          <a:p>
            <a:pPr>
              <a:spcBef>
                <a:spcPts val="7800"/>
              </a:spcBef>
              <a:buClr>
                <a:schemeClr val="accent5">
                  <a:lumMod val="75000"/>
                </a:schemeClr>
              </a:buClr>
              <a:buFont typeface="Wingdings" charset="2"/>
              <a:buChar char="q"/>
            </a:pPr>
            <a:r>
              <a:rPr lang="en-US" sz="4000" i="1" dirty="0">
                <a:solidFill>
                  <a:schemeClr val="accent5">
                    <a:lumMod val="75000"/>
                  </a:schemeClr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 Future directions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35743" y="78423"/>
            <a:ext cx="1179671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r>
              <a:rPr lang="en-US" sz="4800" b="1" i="1" dirty="0">
                <a:solidFill>
                  <a:schemeClr val="accent5">
                    <a:lumMod val="75000"/>
                  </a:schemeClr>
                </a:solidFill>
                <a:latin typeface="Futura-BoldOblique" charset="0"/>
                <a:ea typeface="Futura-BoldOblique" charset="0"/>
                <a:cs typeface="Futura-BoldOblique" charset="0"/>
              </a:rPr>
              <a:t>In this talk</a:t>
            </a:r>
            <a:r>
              <a:rPr lang="mr-IN" sz="4800" b="1" i="1" dirty="0">
                <a:solidFill>
                  <a:schemeClr val="accent5">
                    <a:lumMod val="75000"/>
                  </a:schemeClr>
                </a:solidFill>
                <a:latin typeface="Futura-BoldOblique" charset="0"/>
                <a:ea typeface="Futura-BoldOblique" charset="0"/>
                <a:cs typeface="Futura-BoldOblique" charset="0"/>
              </a:rPr>
              <a:t>…</a:t>
            </a:r>
            <a:endParaRPr lang="en-US" sz="4800" b="1" dirty="0">
              <a:solidFill>
                <a:schemeClr val="accent5">
                  <a:lumMod val="75000"/>
                </a:schemeClr>
              </a:solidFill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9907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235743" y="78423"/>
            <a:ext cx="1179671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r>
              <a:rPr lang="en-US" sz="4800" b="1" i="1" dirty="0">
                <a:solidFill>
                  <a:schemeClr val="accent5">
                    <a:lumMod val="75000"/>
                  </a:schemeClr>
                </a:solidFill>
                <a:latin typeface="Futura-BoldOblique" charset="0"/>
                <a:ea typeface="Futura-BoldOblique" charset="0"/>
                <a:cs typeface="Futura-BoldOblique" charset="0"/>
              </a:rPr>
              <a:t>Integration with Workflow Systems</a:t>
            </a:r>
            <a:endParaRPr lang="en-US" sz="4800" b="1" dirty="0">
              <a:solidFill>
                <a:schemeClr val="accent5">
                  <a:lumMod val="75000"/>
                </a:schemeClr>
              </a:solidFill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79" name="Content Placeholder 2">
            <a:extLst>
              <a:ext uri="{FF2B5EF4-FFF2-40B4-BE49-F238E27FC236}">
                <a16:creationId xmlns:a16="http://schemas.microsoft.com/office/drawing/2014/main" id="{5345A230-F557-1B43-AD24-1521C7A9BD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0053" y="1403986"/>
            <a:ext cx="10948987" cy="4850510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  <a:buClr>
                <a:schemeClr val="accent5">
                  <a:lumMod val="75000"/>
                </a:schemeClr>
              </a:buClr>
              <a:buFont typeface="Wingdings" pitchFamily="2" charset="2"/>
              <a:buChar char="Ø"/>
            </a:pPr>
            <a:r>
              <a:rPr lang="en-US" sz="3200" dirty="0">
                <a:solidFill>
                  <a:schemeClr val="accent5">
                    <a:lumMod val="75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There are now several workflow systems for managing the ML lifecycle</a:t>
            </a:r>
          </a:p>
          <a:p>
            <a:pPr>
              <a:spcBef>
                <a:spcPts val="1800"/>
              </a:spcBef>
              <a:buClr>
                <a:schemeClr val="accent5">
                  <a:lumMod val="75000"/>
                </a:schemeClr>
              </a:buClr>
              <a:buFont typeface="Wingdings" pitchFamily="2" charset="2"/>
              <a:buChar char="Ø"/>
            </a:pPr>
            <a:r>
              <a:rPr lang="en-US" sz="3200" dirty="0">
                <a:solidFill>
                  <a:schemeClr val="accent5">
                    <a:lumMod val="75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Serving solutions for workflow systems tend to adopt the “Model in a Container” approach to serving</a:t>
            </a:r>
          </a:p>
          <a:p>
            <a:pPr>
              <a:spcBef>
                <a:spcPts val="1800"/>
              </a:spcBef>
              <a:buClr>
                <a:schemeClr val="accent5">
                  <a:lumMod val="75000"/>
                </a:schemeClr>
              </a:buClr>
              <a:buFont typeface="Wingdings" pitchFamily="2" charset="2"/>
              <a:buChar char="Ø"/>
            </a:pPr>
            <a:r>
              <a:rPr lang="en-US" sz="3200" dirty="0">
                <a:solidFill>
                  <a:schemeClr val="accent5">
                    <a:lumMod val="75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Use Clipper as a better drop-in replacement serving system</a:t>
            </a:r>
          </a:p>
          <a:p>
            <a:pPr>
              <a:spcBef>
                <a:spcPts val="1800"/>
              </a:spcBef>
              <a:buClr>
                <a:schemeClr val="accent5">
                  <a:lumMod val="75000"/>
                </a:schemeClr>
              </a:buClr>
              <a:buFont typeface="Wingdings" pitchFamily="2" charset="2"/>
              <a:buChar char="Ø"/>
            </a:pPr>
            <a:r>
              <a:rPr lang="en-US" sz="3200" dirty="0">
                <a:solidFill>
                  <a:schemeClr val="accent5">
                    <a:lumMod val="75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Have an initial prototype with AWS </a:t>
            </a:r>
            <a:r>
              <a:rPr lang="en-US" sz="3200" dirty="0" err="1">
                <a:solidFill>
                  <a:schemeClr val="accent5">
                    <a:lumMod val="75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SageMaker</a:t>
            </a:r>
            <a:endParaRPr lang="en-US" sz="3200" dirty="0">
              <a:solidFill>
                <a:schemeClr val="accent5">
                  <a:lumMod val="75000"/>
                </a:schemeClr>
              </a:solidFill>
              <a:latin typeface="Helvetica Neue Light" panose="02000403000000020004" pitchFamily="2" charset="0"/>
              <a:ea typeface="Helvetica Neue Light" panose="02000403000000020004" pitchFamily="2" charset="0"/>
              <a:cs typeface="Helvetica Neue" panose="02000503000000020004" pitchFamily="2" charset="0"/>
            </a:endParaRPr>
          </a:p>
          <a:p>
            <a:pPr>
              <a:spcBef>
                <a:spcPts val="1800"/>
              </a:spcBef>
              <a:buClr>
                <a:schemeClr val="accent5">
                  <a:lumMod val="75000"/>
                </a:schemeClr>
              </a:buClr>
              <a:buFont typeface="Wingdings" pitchFamily="2" charset="2"/>
              <a:buChar char="Ø"/>
            </a:pPr>
            <a:r>
              <a:rPr lang="en-US" sz="3200" dirty="0">
                <a:solidFill>
                  <a:schemeClr val="accent5">
                    <a:lumMod val="75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Will look at </a:t>
            </a:r>
            <a:r>
              <a:rPr lang="en-US" sz="3200" dirty="0" err="1">
                <a:solidFill>
                  <a:schemeClr val="accent5">
                    <a:lumMod val="75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KubeFlow</a:t>
            </a:r>
            <a:r>
              <a:rPr lang="en-US" sz="3200" dirty="0">
                <a:solidFill>
                  <a:schemeClr val="accent5">
                    <a:lumMod val="75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as well going forward</a:t>
            </a:r>
          </a:p>
        </p:txBody>
      </p:sp>
    </p:spTree>
    <p:extLst>
      <p:ext uri="{BB962C8B-B14F-4D97-AF65-F5344CB8AC3E}">
        <p14:creationId xmlns:p14="http://schemas.microsoft.com/office/powerpoint/2010/main" val="383681979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4382" y="0"/>
            <a:ext cx="10515600" cy="1325563"/>
          </a:xfrm>
        </p:spPr>
        <p:txBody>
          <a:bodyPr/>
          <a:lstStyle/>
          <a:p>
            <a:r>
              <a:rPr lang="en-US" i="1" dirty="0"/>
              <a:t>Conclusion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1728788" y="5536409"/>
            <a:ext cx="8315325" cy="1185863"/>
            <a:chOff x="1485900" y="1482006"/>
            <a:chExt cx="8315325" cy="1185863"/>
          </a:xfrm>
        </p:grpSpPr>
        <p:sp>
          <p:nvSpPr>
            <p:cNvPr id="8" name="Rounded Rectangle 7"/>
            <p:cNvSpPr/>
            <p:nvPr/>
          </p:nvSpPr>
          <p:spPr>
            <a:xfrm>
              <a:off x="1485900" y="1482006"/>
              <a:ext cx="8315325" cy="1185863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343150" y="1504951"/>
              <a:ext cx="6872289" cy="10002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900" dirty="0">
                  <a:solidFill>
                    <a:srgbClr val="C00000"/>
                  </a:solidFill>
                  <a:latin typeface="Inconsolata Medium" charset="0"/>
                  <a:ea typeface="Inconsolata Medium" charset="0"/>
                  <a:cs typeface="Inconsolata Medium" charset="0"/>
                </a:rPr>
                <a:t>http://clipper.ai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876300" y="4210847"/>
            <a:ext cx="10665619" cy="1185863"/>
            <a:chOff x="157162" y="1482006"/>
            <a:chExt cx="10665619" cy="1185863"/>
          </a:xfrm>
        </p:grpSpPr>
        <p:sp>
          <p:nvSpPr>
            <p:cNvPr id="14" name="Rounded Rectangle 13"/>
            <p:cNvSpPr/>
            <p:nvPr/>
          </p:nvSpPr>
          <p:spPr>
            <a:xfrm>
              <a:off x="157162" y="1482006"/>
              <a:ext cx="10444163" cy="1185863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64343" y="1628736"/>
              <a:ext cx="10358438" cy="7848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500" dirty="0">
                  <a:solidFill>
                    <a:srgbClr val="C00000"/>
                  </a:solidFill>
                  <a:latin typeface="Inconsolata Medium" charset="0"/>
                  <a:ea typeface="Inconsolata Medium" charset="0"/>
                  <a:cs typeface="Inconsolata Medium" charset="0"/>
                </a:rPr>
                <a:t>https://</a:t>
              </a:r>
              <a:r>
                <a:rPr lang="en-US" sz="4500" dirty="0" err="1">
                  <a:solidFill>
                    <a:srgbClr val="C00000"/>
                  </a:solidFill>
                  <a:latin typeface="Inconsolata Medium" charset="0"/>
                  <a:ea typeface="Inconsolata Medium" charset="0"/>
                  <a:cs typeface="Inconsolata Medium" charset="0"/>
                </a:rPr>
                <a:t>github.com</a:t>
              </a:r>
              <a:r>
                <a:rPr lang="en-US" sz="4500" dirty="0">
                  <a:solidFill>
                    <a:srgbClr val="C00000"/>
                  </a:solidFill>
                  <a:latin typeface="Inconsolata Medium" charset="0"/>
                  <a:ea typeface="Inconsolata Medium" charset="0"/>
                  <a:cs typeface="Inconsolata Medium" charset="0"/>
                </a:rPr>
                <a:t>/</a:t>
              </a:r>
              <a:r>
                <a:rPr lang="en-US" sz="4500" dirty="0" err="1">
                  <a:solidFill>
                    <a:srgbClr val="C00000"/>
                  </a:solidFill>
                  <a:latin typeface="Inconsolata Medium" charset="0"/>
                  <a:ea typeface="Inconsolata Medium" charset="0"/>
                  <a:cs typeface="Inconsolata Medium" charset="0"/>
                </a:rPr>
                <a:t>ucbrise</a:t>
              </a:r>
              <a:r>
                <a:rPr lang="en-US" sz="4500" dirty="0">
                  <a:solidFill>
                    <a:srgbClr val="C00000"/>
                  </a:solidFill>
                  <a:latin typeface="Inconsolata Medium" charset="0"/>
                  <a:ea typeface="Inconsolata Medium" charset="0"/>
                  <a:cs typeface="Inconsolata Medium" charset="0"/>
                </a:rPr>
                <a:t>/clipper</a:t>
              </a:r>
            </a:p>
          </p:txBody>
        </p:sp>
      </p:grpSp>
      <p:sp>
        <p:nvSpPr>
          <p:cNvPr id="16" name="Content Placeholder 2"/>
          <p:cNvSpPr>
            <a:spLocks noGrp="1"/>
          </p:cNvSpPr>
          <p:nvPr>
            <p:ph idx="1"/>
          </p:nvPr>
        </p:nvSpPr>
        <p:spPr>
          <a:xfrm>
            <a:off x="876300" y="1325563"/>
            <a:ext cx="10515600" cy="2781187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  <a:buSzPct val="75000"/>
            </a:pPr>
            <a:r>
              <a:rPr lang="en-US" dirty="0"/>
              <a:t>Clipper makes prediction-serving</a:t>
            </a:r>
          </a:p>
          <a:p>
            <a:pPr lvl="1">
              <a:spcBef>
                <a:spcPts val="1200"/>
              </a:spcBef>
              <a:buSzPct val="75000"/>
            </a:pPr>
            <a:r>
              <a:rPr lang="en-US" dirty="0"/>
              <a:t>Manageable</a:t>
            </a:r>
          </a:p>
          <a:p>
            <a:pPr lvl="1">
              <a:spcBef>
                <a:spcPts val="1200"/>
              </a:spcBef>
              <a:buSzPct val="75000"/>
            </a:pPr>
            <a:r>
              <a:rPr lang="en-US" dirty="0"/>
              <a:t>Fast and Scalable</a:t>
            </a:r>
          </a:p>
          <a:p>
            <a:pPr lvl="1">
              <a:spcBef>
                <a:spcPts val="1200"/>
              </a:spcBef>
              <a:buSzPct val="75000"/>
            </a:pPr>
            <a:r>
              <a:rPr lang="en-US" dirty="0"/>
              <a:t>Affordable</a:t>
            </a:r>
          </a:p>
          <a:p>
            <a:pPr>
              <a:spcBef>
                <a:spcPts val="1200"/>
              </a:spcBef>
              <a:buSzPct val="75000"/>
            </a:pPr>
            <a:r>
              <a:rPr lang="en-US" dirty="0"/>
              <a:t>Check out the 0.3 release: </a:t>
            </a:r>
            <a:r>
              <a:rPr lang="en-US" dirty="0">
                <a:solidFill>
                  <a:srgbClr val="C00000"/>
                </a:solidFill>
                <a:latin typeface="Inconsolata Medium" panose="020B0609030003000000" pitchFamily="49" charset="0"/>
              </a:rPr>
              <a:t>pip install </a:t>
            </a:r>
            <a:r>
              <a:rPr lang="en-US" dirty="0" err="1">
                <a:solidFill>
                  <a:srgbClr val="C00000"/>
                </a:solidFill>
                <a:latin typeface="Inconsolata Medium" panose="020B0609030003000000" pitchFamily="49" charset="0"/>
              </a:rPr>
              <a:t>clipper_admin</a:t>
            </a:r>
            <a:endParaRPr lang="en-US" dirty="0">
              <a:solidFill>
                <a:srgbClr val="C00000"/>
              </a:solidFill>
              <a:latin typeface="Inconsolata Medium" panose="020B0609030003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468414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tangle 83"/>
          <p:cNvSpPr/>
          <p:nvPr/>
        </p:nvSpPr>
        <p:spPr>
          <a:xfrm>
            <a:off x="8407255" y="3326934"/>
            <a:ext cx="3542216" cy="2974817"/>
          </a:xfrm>
          <a:prstGeom prst="rect">
            <a:avLst/>
          </a:prstGeom>
          <a:solidFill>
            <a:srgbClr val="4C72B0"/>
          </a:solidFill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>
              <a:solidFill>
                <a:schemeClr val="tx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8569813" y="3446808"/>
            <a:ext cx="3230535" cy="1261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800" b="1" dirty="0" err="1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TensorFlow</a:t>
            </a:r>
            <a:r>
              <a:rPr lang="en-US" sz="3800" b="1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-Serving</a:t>
            </a:r>
          </a:p>
        </p:txBody>
      </p:sp>
      <p:grpSp>
        <p:nvGrpSpPr>
          <p:cNvPr id="86" name="Group 85"/>
          <p:cNvGrpSpPr/>
          <p:nvPr/>
        </p:nvGrpSpPr>
        <p:grpSpPr>
          <a:xfrm>
            <a:off x="8300632" y="2854175"/>
            <a:ext cx="1250060" cy="428787"/>
            <a:chOff x="3195697" y="2216314"/>
            <a:chExt cx="2029397" cy="733939"/>
          </a:xfrm>
        </p:grpSpPr>
        <p:sp>
          <p:nvSpPr>
            <p:cNvPr id="128" name="TextBox 127"/>
            <p:cNvSpPr txBox="1"/>
            <p:nvPr/>
          </p:nvSpPr>
          <p:spPr>
            <a:xfrm>
              <a:off x="3195697" y="2240818"/>
              <a:ext cx="1776331" cy="7094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2200" dirty="0">
                  <a:latin typeface="Helvetica Neue" charset="0"/>
                  <a:ea typeface="Helvetica Neue" charset="0"/>
                  <a:cs typeface="Helvetica Neue" charset="0"/>
                </a:rPr>
                <a:t>Predict</a:t>
              </a:r>
            </a:p>
          </p:txBody>
        </p:sp>
        <p:sp>
          <p:nvSpPr>
            <p:cNvPr id="129" name="Up-Down Arrow 128"/>
            <p:cNvSpPr/>
            <p:nvPr/>
          </p:nvSpPr>
          <p:spPr>
            <a:xfrm>
              <a:off x="4972028" y="2216314"/>
              <a:ext cx="253066" cy="635052"/>
            </a:xfrm>
            <a:prstGeom prst="up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9768401" y="2821668"/>
            <a:ext cx="22365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latin typeface="Helvetica Neue" charset="0"/>
                <a:ea typeface="Helvetica Neue" charset="0"/>
                <a:cs typeface="Helvetica Neue" charset="0"/>
              </a:rPr>
              <a:t>RPC </a:t>
            </a:r>
            <a:r>
              <a:rPr lang="en-US" sz="2400" b="1" dirty="0">
                <a:latin typeface="Helvetica Neue" charset="0"/>
                <a:ea typeface="Helvetica Neue" charset="0"/>
                <a:cs typeface="Helvetica Neue" charset="0"/>
              </a:rPr>
              <a:t>Interface</a:t>
            </a:r>
          </a:p>
        </p:txBody>
      </p:sp>
      <p:pic>
        <p:nvPicPr>
          <p:cNvPr id="93" name="Picture 9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29135" y="4748242"/>
            <a:ext cx="2021290" cy="1429177"/>
          </a:xfrm>
          <a:prstGeom prst="rect">
            <a:avLst/>
          </a:prstGeom>
        </p:spPr>
      </p:pic>
      <p:sp>
        <p:nvSpPr>
          <p:cNvPr id="103" name="Rectangle 102"/>
          <p:cNvSpPr/>
          <p:nvPr/>
        </p:nvSpPr>
        <p:spPr>
          <a:xfrm>
            <a:off x="8405061" y="2141504"/>
            <a:ext cx="3560038" cy="61092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TextBox 108"/>
          <p:cNvSpPr txBox="1"/>
          <p:nvPr/>
        </p:nvSpPr>
        <p:spPr>
          <a:xfrm>
            <a:off x="9144015" y="2200121"/>
            <a:ext cx="1861570" cy="4144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latin typeface="Helvetica Neue" charset="0"/>
                <a:ea typeface="Helvetica Neue" charset="0"/>
                <a:cs typeface="Helvetica Neue" charset="0"/>
              </a:rPr>
              <a:t>Applications</a:t>
            </a:r>
          </a:p>
        </p:txBody>
      </p:sp>
      <p:sp>
        <p:nvSpPr>
          <p:cNvPr id="130" name="Title 1"/>
          <p:cNvSpPr txBox="1">
            <a:spLocks/>
          </p:cNvSpPr>
          <p:nvPr/>
        </p:nvSpPr>
        <p:spPr>
          <a:xfrm>
            <a:off x="643128" y="-838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r>
              <a:rPr lang="en-US"/>
              <a:t>Overhead of decoupled architecture</a:t>
            </a:r>
            <a:endParaRPr lang="en-US" dirty="0"/>
          </a:p>
        </p:txBody>
      </p:sp>
      <p:grpSp>
        <p:nvGrpSpPr>
          <p:cNvPr id="206" name="Group 205"/>
          <p:cNvGrpSpPr/>
          <p:nvPr/>
        </p:nvGrpSpPr>
        <p:grpSpPr>
          <a:xfrm>
            <a:off x="572112" y="2334527"/>
            <a:ext cx="7233357" cy="3804169"/>
            <a:chOff x="445537" y="1118351"/>
            <a:chExt cx="11414682" cy="6003212"/>
          </a:xfrm>
        </p:grpSpPr>
        <p:sp>
          <p:nvSpPr>
            <p:cNvPr id="207" name="Rectangle 206"/>
            <p:cNvSpPr/>
            <p:nvPr/>
          </p:nvSpPr>
          <p:spPr>
            <a:xfrm>
              <a:off x="445567" y="3088505"/>
              <a:ext cx="11344122" cy="1504273"/>
            </a:xfrm>
            <a:prstGeom prst="rect">
              <a:avLst/>
            </a:pr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4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208" name="Rectangle 207"/>
            <p:cNvSpPr/>
            <p:nvPr/>
          </p:nvSpPr>
          <p:spPr>
            <a:xfrm>
              <a:off x="4597317" y="3122236"/>
              <a:ext cx="2127505" cy="769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400" b="1" dirty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rPr>
                <a:t>Clipper</a:t>
              </a:r>
            </a:p>
          </p:txBody>
        </p:sp>
        <p:grpSp>
          <p:nvGrpSpPr>
            <p:cNvPr id="209" name="Group 208"/>
            <p:cNvGrpSpPr/>
            <p:nvPr/>
          </p:nvGrpSpPr>
          <p:grpSpPr>
            <a:xfrm>
              <a:off x="565183" y="2298303"/>
              <a:ext cx="1955614" cy="705106"/>
              <a:chOff x="565183" y="2298303"/>
              <a:chExt cx="1955614" cy="705106"/>
            </a:xfrm>
          </p:grpSpPr>
          <p:sp>
            <p:nvSpPr>
              <p:cNvPr id="256" name="TextBox 255"/>
              <p:cNvSpPr txBox="1"/>
              <p:nvPr/>
            </p:nvSpPr>
            <p:spPr>
              <a:xfrm>
                <a:off x="565183" y="2323442"/>
                <a:ext cx="1702548" cy="67996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2200" dirty="0">
                    <a:latin typeface="Helvetica Neue" charset="0"/>
                    <a:ea typeface="Helvetica Neue" charset="0"/>
                    <a:cs typeface="Helvetica Neue" charset="0"/>
                  </a:rPr>
                  <a:t>Predict</a:t>
                </a:r>
              </a:p>
            </p:txBody>
          </p:sp>
          <p:sp>
            <p:nvSpPr>
              <p:cNvPr id="257" name="Up-Down Arrow 256"/>
              <p:cNvSpPr/>
              <p:nvPr/>
            </p:nvSpPr>
            <p:spPr>
              <a:xfrm>
                <a:off x="2267731" y="2298303"/>
                <a:ext cx="253066" cy="635052"/>
              </a:xfrm>
              <a:prstGeom prst="upDownArrow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10" name="Group 209"/>
            <p:cNvGrpSpPr/>
            <p:nvPr/>
          </p:nvGrpSpPr>
          <p:grpSpPr>
            <a:xfrm>
              <a:off x="9352297" y="2298303"/>
              <a:ext cx="2507922" cy="705106"/>
              <a:chOff x="9498601" y="2298303"/>
              <a:chExt cx="2507922" cy="705106"/>
            </a:xfrm>
          </p:grpSpPr>
          <p:sp>
            <p:nvSpPr>
              <p:cNvPr id="254" name="TextBox 253"/>
              <p:cNvSpPr txBox="1"/>
              <p:nvPr/>
            </p:nvSpPr>
            <p:spPr>
              <a:xfrm>
                <a:off x="9741992" y="2323442"/>
                <a:ext cx="2264531" cy="67996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>
                    <a:latin typeface="Helvetica Neue" charset="0"/>
                    <a:ea typeface="Helvetica Neue" charset="0"/>
                    <a:cs typeface="Helvetica Neue" charset="0"/>
                  </a:rPr>
                  <a:t>Feedback</a:t>
                </a:r>
              </a:p>
            </p:txBody>
          </p:sp>
          <p:sp>
            <p:nvSpPr>
              <p:cNvPr id="255" name="Up-Down Arrow 254"/>
              <p:cNvSpPr/>
              <p:nvPr/>
            </p:nvSpPr>
            <p:spPr>
              <a:xfrm>
                <a:off x="9498601" y="2298303"/>
                <a:ext cx="253066" cy="635052"/>
              </a:xfrm>
              <a:prstGeom prst="upDownArrow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11" name="TextBox 210"/>
            <p:cNvSpPr txBox="1"/>
            <p:nvPr/>
          </p:nvSpPr>
          <p:spPr>
            <a:xfrm>
              <a:off x="4054677" y="2323442"/>
              <a:ext cx="4591797" cy="6799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latin typeface="Helvetica Neue" charset="0"/>
                  <a:ea typeface="Helvetica Neue" charset="0"/>
                  <a:cs typeface="Helvetica Neue" charset="0"/>
                </a:rPr>
                <a:t>RPC/REST Interface</a:t>
              </a:r>
            </a:p>
          </p:txBody>
        </p:sp>
        <p:sp>
          <p:nvSpPr>
            <p:cNvPr id="212" name="Rectangle 211"/>
            <p:cNvSpPr/>
            <p:nvPr/>
          </p:nvSpPr>
          <p:spPr>
            <a:xfrm>
              <a:off x="6079346" y="6689666"/>
              <a:ext cx="1810909" cy="4318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13" name="Group 212"/>
            <p:cNvGrpSpPr/>
            <p:nvPr/>
          </p:nvGrpSpPr>
          <p:grpSpPr>
            <a:xfrm>
              <a:off x="4031690" y="5304390"/>
              <a:ext cx="1984578" cy="1448162"/>
              <a:chOff x="4031690" y="5304390"/>
              <a:chExt cx="1984578" cy="1448162"/>
            </a:xfrm>
          </p:grpSpPr>
          <p:sp>
            <p:nvSpPr>
              <p:cNvPr id="251" name="Rectangle 250"/>
              <p:cNvSpPr/>
              <p:nvPr/>
            </p:nvSpPr>
            <p:spPr>
              <a:xfrm>
                <a:off x="4031690" y="5687743"/>
                <a:ext cx="1810909" cy="99116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2" name="Rectangle 251"/>
              <p:cNvSpPr/>
              <p:nvPr/>
            </p:nvSpPr>
            <p:spPr>
              <a:xfrm>
                <a:off x="4285692" y="5878309"/>
                <a:ext cx="1730576" cy="8742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3000" dirty="0" err="1">
                    <a:latin typeface="Helvetica" charset="0"/>
                    <a:ea typeface="Helvetica" charset="0"/>
                    <a:cs typeface="Helvetica" charset="0"/>
                  </a:rPr>
                  <a:t>Caffe</a:t>
                </a:r>
                <a:endParaRPr lang="en-US" sz="3000" dirty="0">
                  <a:latin typeface="Helvetica" charset="0"/>
                  <a:ea typeface="Helvetica" charset="0"/>
                  <a:cs typeface="Helvetica" charset="0"/>
                </a:endParaRPr>
              </a:p>
            </p:txBody>
          </p:sp>
          <p:sp>
            <p:nvSpPr>
              <p:cNvPr id="253" name="Rectangle 252"/>
              <p:cNvSpPr/>
              <p:nvPr/>
            </p:nvSpPr>
            <p:spPr>
              <a:xfrm>
                <a:off x="4031690" y="5304390"/>
                <a:ext cx="1810909" cy="406426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chemeClr val="bg1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MC</a:t>
                </a:r>
              </a:p>
            </p:txBody>
          </p:sp>
        </p:grpSp>
        <p:grpSp>
          <p:nvGrpSpPr>
            <p:cNvPr id="215" name="Group 214"/>
            <p:cNvGrpSpPr/>
            <p:nvPr/>
          </p:nvGrpSpPr>
          <p:grpSpPr>
            <a:xfrm>
              <a:off x="8110363" y="5304390"/>
              <a:ext cx="2418934" cy="1374518"/>
              <a:chOff x="8110363" y="5304390"/>
              <a:chExt cx="2418934" cy="1374518"/>
            </a:xfrm>
          </p:grpSpPr>
          <p:sp>
            <p:nvSpPr>
              <p:cNvPr id="245" name="Rectangle 244"/>
              <p:cNvSpPr/>
              <p:nvPr/>
            </p:nvSpPr>
            <p:spPr>
              <a:xfrm>
                <a:off x="8110363" y="5687743"/>
                <a:ext cx="2418934" cy="99116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46" name="Picture 245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320058" y="5845977"/>
                <a:ext cx="2032000" cy="736600"/>
              </a:xfrm>
              <a:prstGeom prst="rect">
                <a:avLst/>
              </a:prstGeom>
            </p:spPr>
          </p:pic>
          <p:sp>
            <p:nvSpPr>
              <p:cNvPr id="247" name="Rectangle 246"/>
              <p:cNvSpPr/>
              <p:nvPr/>
            </p:nvSpPr>
            <p:spPr>
              <a:xfrm>
                <a:off x="8110363" y="5304390"/>
                <a:ext cx="2418934" cy="406426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MC</a:t>
                </a:r>
              </a:p>
            </p:txBody>
          </p:sp>
        </p:grpSp>
        <p:grpSp>
          <p:nvGrpSpPr>
            <p:cNvPr id="216" name="Group 215"/>
            <p:cNvGrpSpPr/>
            <p:nvPr/>
          </p:nvGrpSpPr>
          <p:grpSpPr>
            <a:xfrm>
              <a:off x="1017555" y="4632203"/>
              <a:ext cx="1376709" cy="696840"/>
              <a:chOff x="876282" y="4658605"/>
              <a:chExt cx="1376709" cy="696840"/>
            </a:xfrm>
          </p:grpSpPr>
          <p:sp>
            <p:nvSpPr>
              <p:cNvPr id="243" name="Up-Down Arrow 242"/>
              <p:cNvSpPr/>
              <p:nvPr/>
            </p:nvSpPr>
            <p:spPr>
              <a:xfrm>
                <a:off x="1999925" y="4658605"/>
                <a:ext cx="253066" cy="635052"/>
              </a:xfrm>
              <a:prstGeom prst="upDownArrow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4" name="TextBox 243"/>
              <p:cNvSpPr txBox="1"/>
              <p:nvPr/>
            </p:nvSpPr>
            <p:spPr>
              <a:xfrm>
                <a:off x="876282" y="4675478"/>
                <a:ext cx="1207144" cy="67996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2200" dirty="0">
                    <a:latin typeface="Helvetica Neue" charset="0"/>
                    <a:ea typeface="Helvetica Neue" charset="0"/>
                    <a:cs typeface="Helvetica Neue" charset="0"/>
                  </a:rPr>
                  <a:t>RPC</a:t>
                </a:r>
              </a:p>
            </p:txBody>
          </p:sp>
        </p:grpSp>
        <p:grpSp>
          <p:nvGrpSpPr>
            <p:cNvPr id="217" name="Group 216"/>
            <p:cNvGrpSpPr/>
            <p:nvPr/>
          </p:nvGrpSpPr>
          <p:grpSpPr>
            <a:xfrm>
              <a:off x="4077615" y="4632203"/>
              <a:ext cx="1376709" cy="696840"/>
              <a:chOff x="876282" y="4658605"/>
              <a:chExt cx="1376709" cy="696840"/>
            </a:xfrm>
          </p:grpSpPr>
          <p:sp>
            <p:nvSpPr>
              <p:cNvPr id="241" name="Up-Down Arrow 240"/>
              <p:cNvSpPr/>
              <p:nvPr/>
            </p:nvSpPr>
            <p:spPr>
              <a:xfrm>
                <a:off x="1999925" y="4658605"/>
                <a:ext cx="253066" cy="635052"/>
              </a:xfrm>
              <a:prstGeom prst="upDownArrow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2" name="TextBox 241"/>
              <p:cNvSpPr txBox="1"/>
              <p:nvPr/>
            </p:nvSpPr>
            <p:spPr>
              <a:xfrm>
                <a:off x="876282" y="4675478"/>
                <a:ext cx="1207144" cy="67996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2200" dirty="0">
                    <a:latin typeface="Helvetica Neue" charset="0"/>
                    <a:ea typeface="Helvetica Neue" charset="0"/>
                    <a:cs typeface="Helvetica Neue" charset="0"/>
                  </a:rPr>
                  <a:t>RPC</a:t>
                </a:r>
              </a:p>
            </p:txBody>
          </p:sp>
        </p:grpSp>
        <p:grpSp>
          <p:nvGrpSpPr>
            <p:cNvPr id="218" name="Group 217"/>
            <p:cNvGrpSpPr/>
            <p:nvPr/>
          </p:nvGrpSpPr>
          <p:grpSpPr>
            <a:xfrm>
              <a:off x="6121250" y="4632203"/>
              <a:ext cx="1376709" cy="696840"/>
              <a:chOff x="876282" y="4658605"/>
              <a:chExt cx="1376709" cy="696840"/>
            </a:xfrm>
          </p:grpSpPr>
          <p:sp>
            <p:nvSpPr>
              <p:cNvPr id="239" name="Up-Down Arrow 238"/>
              <p:cNvSpPr/>
              <p:nvPr/>
            </p:nvSpPr>
            <p:spPr>
              <a:xfrm>
                <a:off x="1999925" y="4658605"/>
                <a:ext cx="253066" cy="635052"/>
              </a:xfrm>
              <a:prstGeom prst="upDownArrow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0" name="TextBox 239"/>
              <p:cNvSpPr txBox="1"/>
              <p:nvPr/>
            </p:nvSpPr>
            <p:spPr>
              <a:xfrm>
                <a:off x="876282" y="4675478"/>
                <a:ext cx="1207144" cy="67996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2200" dirty="0">
                    <a:latin typeface="Helvetica Neue" charset="0"/>
                    <a:ea typeface="Helvetica Neue" charset="0"/>
                    <a:cs typeface="Helvetica Neue" charset="0"/>
                  </a:rPr>
                  <a:t>RPC</a:t>
                </a:r>
              </a:p>
            </p:txBody>
          </p:sp>
        </p:grpSp>
        <p:grpSp>
          <p:nvGrpSpPr>
            <p:cNvPr id="219" name="Group 218"/>
            <p:cNvGrpSpPr/>
            <p:nvPr/>
          </p:nvGrpSpPr>
          <p:grpSpPr>
            <a:xfrm>
              <a:off x="8445256" y="4632203"/>
              <a:ext cx="1376709" cy="696840"/>
              <a:chOff x="876282" y="4658605"/>
              <a:chExt cx="1376709" cy="696840"/>
            </a:xfrm>
          </p:grpSpPr>
          <p:sp>
            <p:nvSpPr>
              <p:cNvPr id="237" name="Up-Down Arrow 236"/>
              <p:cNvSpPr/>
              <p:nvPr/>
            </p:nvSpPr>
            <p:spPr>
              <a:xfrm>
                <a:off x="1999925" y="4658605"/>
                <a:ext cx="253066" cy="635052"/>
              </a:xfrm>
              <a:prstGeom prst="upDownArrow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8" name="TextBox 237"/>
              <p:cNvSpPr txBox="1"/>
              <p:nvPr/>
            </p:nvSpPr>
            <p:spPr>
              <a:xfrm>
                <a:off x="876282" y="4675478"/>
                <a:ext cx="1207144" cy="67996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2200">
                    <a:latin typeface="Helvetica Neue" charset="0"/>
                    <a:ea typeface="Helvetica Neue" charset="0"/>
                    <a:cs typeface="Helvetica Neue" charset="0"/>
                  </a:rPr>
                  <a:t>RPC</a:t>
                </a:r>
              </a:p>
            </p:txBody>
          </p:sp>
        </p:grpSp>
        <p:sp>
          <p:nvSpPr>
            <p:cNvPr id="220" name="Rectangle 219"/>
            <p:cNvSpPr/>
            <p:nvPr/>
          </p:nvSpPr>
          <p:spPr>
            <a:xfrm>
              <a:off x="445538" y="1118351"/>
              <a:ext cx="11344152" cy="1045703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1" name="Picture 220"/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408471" y="1209029"/>
              <a:ext cx="1909438" cy="867668"/>
            </a:xfrm>
            <a:prstGeom prst="rect">
              <a:avLst/>
            </a:prstGeom>
          </p:spPr>
        </p:pic>
        <p:pic>
          <p:nvPicPr>
            <p:cNvPr id="222" name="Picture 221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467685" y="1209029"/>
              <a:ext cx="1828581" cy="867668"/>
            </a:xfrm>
            <a:prstGeom prst="rect">
              <a:avLst/>
            </a:prstGeom>
          </p:spPr>
        </p:pic>
        <p:pic>
          <p:nvPicPr>
            <p:cNvPr id="223" name="Picture 222"/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30114" y="1209029"/>
              <a:ext cx="1194440" cy="867668"/>
            </a:xfrm>
            <a:prstGeom prst="rect">
              <a:avLst/>
            </a:prstGeom>
          </p:spPr>
        </p:pic>
        <p:pic>
          <p:nvPicPr>
            <p:cNvPr id="224" name="Picture 223"/>
            <p:cNvPicPr>
              <a:picLocks noChangeAspect="1"/>
            </p:cNvPicPr>
            <p:nvPr/>
          </p:nvPicPr>
          <p:blipFill rotWithShape="1"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736759" y="1132711"/>
              <a:ext cx="1166301" cy="1019157"/>
            </a:xfrm>
            <a:prstGeom prst="rect">
              <a:avLst/>
            </a:prstGeom>
          </p:spPr>
        </p:pic>
        <p:pic>
          <p:nvPicPr>
            <p:cNvPr id="225" name="Picture 224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015263" y="1209029"/>
              <a:ext cx="1652740" cy="867668"/>
            </a:xfrm>
            <a:prstGeom prst="rect">
              <a:avLst/>
            </a:prstGeom>
          </p:spPr>
        </p:pic>
        <p:sp>
          <p:nvSpPr>
            <p:cNvPr id="226" name="TextBox 225"/>
            <p:cNvSpPr txBox="1"/>
            <p:nvPr/>
          </p:nvSpPr>
          <p:spPr>
            <a:xfrm>
              <a:off x="445537" y="1356555"/>
              <a:ext cx="3022147" cy="6799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>
                  <a:latin typeface="Helvetica Neue" charset="0"/>
                  <a:ea typeface="Helvetica Neue" charset="0"/>
                  <a:cs typeface="Helvetica Neue" charset="0"/>
                </a:rPr>
                <a:t>Applications</a:t>
              </a:r>
            </a:p>
          </p:txBody>
        </p:sp>
        <p:grpSp>
          <p:nvGrpSpPr>
            <p:cNvPr id="227" name="Group 226"/>
            <p:cNvGrpSpPr/>
            <p:nvPr/>
          </p:nvGrpSpPr>
          <p:grpSpPr>
            <a:xfrm>
              <a:off x="10830370" y="6066011"/>
              <a:ext cx="542513" cy="147044"/>
              <a:chOff x="10658591" y="6109729"/>
              <a:chExt cx="874878" cy="237129"/>
            </a:xfrm>
          </p:grpSpPr>
          <p:sp>
            <p:nvSpPr>
              <p:cNvPr id="234" name="Oval 233"/>
              <p:cNvSpPr/>
              <p:nvPr/>
            </p:nvSpPr>
            <p:spPr>
              <a:xfrm>
                <a:off x="10658591" y="6109729"/>
                <a:ext cx="237129" cy="237129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5" name="Oval 234"/>
              <p:cNvSpPr/>
              <p:nvPr/>
            </p:nvSpPr>
            <p:spPr>
              <a:xfrm>
                <a:off x="10977466" y="6109729"/>
                <a:ext cx="237129" cy="237129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6" name="Oval 235"/>
              <p:cNvSpPr/>
              <p:nvPr/>
            </p:nvSpPr>
            <p:spPr>
              <a:xfrm>
                <a:off x="11296340" y="6109729"/>
                <a:ext cx="237129" cy="237129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28" name="Group 227"/>
            <p:cNvGrpSpPr/>
            <p:nvPr/>
          </p:nvGrpSpPr>
          <p:grpSpPr>
            <a:xfrm>
              <a:off x="445537" y="5315148"/>
              <a:ext cx="3361842" cy="1374518"/>
              <a:chOff x="445537" y="4154449"/>
              <a:chExt cx="3361842" cy="1374518"/>
            </a:xfrm>
          </p:grpSpPr>
          <p:grpSp>
            <p:nvGrpSpPr>
              <p:cNvPr id="230" name="Group 229"/>
              <p:cNvGrpSpPr/>
              <p:nvPr/>
            </p:nvGrpSpPr>
            <p:grpSpPr>
              <a:xfrm>
                <a:off x="445537" y="4154449"/>
                <a:ext cx="3361842" cy="1374518"/>
                <a:chOff x="445537" y="5304390"/>
                <a:chExt cx="3361842" cy="1374518"/>
              </a:xfrm>
            </p:grpSpPr>
            <p:sp>
              <p:nvSpPr>
                <p:cNvPr id="232" name="Rectangle 231"/>
                <p:cNvSpPr/>
                <p:nvPr/>
              </p:nvSpPr>
              <p:spPr>
                <a:xfrm>
                  <a:off x="445538" y="5687743"/>
                  <a:ext cx="3361841" cy="991165"/>
                </a:xfrm>
                <a:prstGeom prst="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3" name="Rectangle 232"/>
                <p:cNvSpPr/>
                <p:nvPr/>
              </p:nvSpPr>
              <p:spPr>
                <a:xfrm>
                  <a:off x="445537" y="5304390"/>
                  <a:ext cx="3361842" cy="406426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bg1"/>
                      </a:solidFill>
                      <a:latin typeface="Helvetica Neue" charset="0"/>
                      <a:ea typeface="Helvetica Neue" charset="0"/>
                      <a:cs typeface="Helvetica Neue" charset="0"/>
                    </a:rPr>
                    <a:t>MC</a:t>
                  </a:r>
                </a:p>
              </p:txBody>
            </p:sp>
          </p:grpSp>
          <p:pic>
            <p:nvPicPr>
              <p:cNvPr id="231" name="Picture 230"/>
              <p:cNvPicPr>
                <a:picLocks noChangeAspect="1"/>
              </p:cNvPicPr>
              <p:nvPr/>
            </p:nvPicPr>
            <p:blipFill>
              <a:blip r:embed="rId10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272031" y="4579360"/>
                <a:ext cx="1707129" cy="908047"/>
              </a:xfrm>
              <a:prstGeom prst="rect">
                <a:avLst/>
              </a:prstGeom>
            </p:spPr>
          </p:pic>
        </p:grpSp>
        <p:sp>
          <p:nvSpPr>
            <p:cNvPr id="229" name="Rectangle 228"/>
            <p:cNvSpPr/>
            <p:nvPr/>
          </p:nvSpPr>
          <p:spPr>
            <a:xfrm>
              <a:off x="6117614" y="6703168"/>
              <a:ext cx="1753697" cy="3590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4138919" y="4974220"/>
            <a:ext cx="1187538" cy="901366"/>
            <a:chOff x="6079346" y="5304390"/>
            <a:chExt cx="1810909" cy="1374518"/>
          </a:xfrm>
        </p:grpSpPr>
        <p:pic>
          <p:nvPicPr>
            <p:cNvPr id="66" name="Picture 65"/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" b="23538"/>
            <a:stretch/>
          </p:blipFill>
          <p:spPr>
            <a:xfrm>
              <a:off x="6106711" y="5666228"/>
              <a:ext cx="1764600" cy="1005840"/>
            </a:xfrm>
            <a:prstGeom prst="rect">
              <a:avLst/>
            </a:prstGeom>
          </p:spPr>
        </p:pic>
        <p:sp>
          <p:nvSpPr>
            <p:cNvPr id="67" name="Rectangle 66"/>
            <p:cNvSpPr/>
            <p:nvPr/>
          </p:nvSpPr>
          <p:spPr>
            <a:xfrm>
              <a:off x="6079346" y="5687744"/>
              <a:ext cx="1810909" cy="991164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67"/>
            <p:cNvSpPr/>
            <p:nvPr/>
          </p:nvSpPr>
          <p:spPr>
            <a:xfrm>
              <a:off x="6079346" y="5304390"/>
              <a:ext cx="1810909" cy="40642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rPr>
                <a:t>MC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32097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128" y="-130300"/>
            <a:ext cx="10515600" cy="1325563"/>
          </a:xfrm>
        </p:spPr>
        <p:txBody>
          <a:bodyPr/>
          <a:lstStyle/>
          <a:p>
            <a:r>
              <a:rPr lang="en-US" dirty="0"/>
              <a:t>Overhead of decoupled architecture</a:t>
            </a:r>
          </a:p>
        </p:txBody>
      </p:sp>
      <p:grpSp>
        <p:nvGrpSpPr>
          <p:cNvPr id="32" name="Group 31"/>
          <p:cNvGrpSpPr/>
          <p:nvPr/>
        </p:nvGrpSpPr>
        <p:grpSpPr>
          <a:xfrm>
            <a:off x="148595" y="1972296"/>
            <a:ext cx="5786430" cy="4660463"/>
            <a:chOff x="148595" y="1972296"/>
            <a:chExt cx="5786430" cy="4660463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11181" y="1972296"/>
              <a:ext cx="4157390" cy="3701418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148595" y="4561982"/>
              <a:ext cx="177574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Helvetica Neue" charset="0"/>
                  <a:ea typeface="Helvetica Neue" charset="0"/>
                  <a:cs typeface="Helvetica Neue" charset="0"/>
                </a:rPr>
                <a:t>Throughput</a:t>
              </a:r>
            </a:p>
            <a:p>
              <a:pPr algn="ctr"/>
              <a:r>
                <a:rPr lang="en-US" sz="2400" dirty="0">
                  <a:latin typeface="Helvetica Neue" charset="0"/>
                  <a:ea typeface="Helvetica Neue" charset="0"/>
                  <a:cs typeface="Helvetica Neue" charset="0"/>
                </a:rPr>
                <a:t>(QPS)</a:t>
              </a:r>
            </a:p>
          </p:txBody>
        </p:sp>
        <p:sp>
          <p:nvSpPr>
            <p:cNvPr id="20" name="Down Arrow 19"/>
            <p:cNvSpPr/>
            <p:nvPr/>
          </p:nvSpPr>
          <p:spPr>
            <a:xfrm rot="10800000">
              <a:off x="778050" y="3261394"/>
              <a:ext cx="550127" cy="1234250"/>
            </a:xfrm>
            <a:prstGeom prst="downArrow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97739" y="2716016"/>
              <a:ext cx="100540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dirty="0">
                  <a:latin typeface="Helvetica" charset="0"/>
                  <a:ea typeface="Helvetica" charset="0"/>
                  <a:cs typeface="Helvetica" charset="0"/>
                </a:rPr>
                <a:t>Better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 rot="1639793">
              <a:off x="4311928" y="5624021"/>
              <a:ext cx="162309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rgbClr val="C44D51"/>
                  </a:solidFill>
                  <a:latin typeface="Helvetica Neue Medium" charset="0"/>
                  <a:ea typeface="Helvetica Neue Medium" charset="0"/>
                  <a:cs typeface="Helvetica Neue Medium" charset="0"/>
                </a:rPr>
                <a:t>Clipper*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 rot="1639793">
              <a:off x="2436577" y="5678652"/>
              <a:ext cx="227897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err="1">
                  <a:solidFill>
                    <a:srgbClr val="4C72B0"/>
                  </a:solidFill>
                  <a:latin typeface="Helvetica Neue Medium" charset="0"/>
                  <a:ea typeface="Helvetica Neue Medium" charset="0"/>
                  <a:cs typeface="Helvetica Neue Medium" charset="0"/>
                </a:rPr>
                <a:t>TensorFlow</a:t>
              </a:r>
              <a:br>
                <a:rPr lang="en-US" sz="2800" dirty="0">
                  <a:solidFill>
                    <a:srgbClr val="4C72B0"/>
                  </a:solidFill>
                  <a:latin typeface="Helvetica Neue Medium" charset="0"/>
                  <a:ea typeface="Helvetica Neue Medium" charset="0"/>
                  <a:cs typeface="Helvetica Neue Medium" charset="0"/>
                </a:rPr>
              </a:br>
              <a:r>
                <a:rPr lang="en-US" sz="2800" dirty="0">
                  <a:solidFill>
                    <a:srgbClr val="4C72B0"/>
                  </a:solidFill>
                  <a:latin typeface="Helvetica Neue Medium" charset="0"/>
                  <a:ea typeface="Helvetica Neue Medium" charset="0"/>
                  <a:cs typeface="Helvetica Neue Medium" charset="0"/>
                </a:rPr>
                <a:t>Serving</a:t>
              </a: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5655601" y="1760379"/>
            <a:ext cx="6285882" cy="4872380"/>
            <a:chOff x="5655601" y="1760379"/>
            <a:chExt cx="6285882" cy="4872380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5601" y="1760379"/>
              <a:ext cx="4174224" cy="3913335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>
              <a:off x="10044810" y="2716016"/>
              <a:ext cx="189667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Helvetica" charset="0"/>
                  <a:ea typeface="Helvetica" charset="0"/>
                  <a:cs typeface="Helvetica" charset="0"/>
                </a:rPr>
                <a:t>P99 Latency</a:t>
              </a:r>
            </a:p>
            <a:p>
              <a:pPr algn="ctr"/>
              <a:r>
                <a:rPr lang="en-US" sz="2400" dirty="0">
                  <a:latin typeface="Helvetica" charset="0"/>
                  <a:ea typeface="Helvetica" charset="0"/>
                  <a:cs typeface="Helvetica" charset="0"/>
                </a:rPr>
                <a:t>(</a:t>
              </a:r>
              <a:r>
                <a:rPr lang="en-US" sz="2400" dirty="0" err="1">
                  <a:latin typeface="Helvetica" charset="0"/>
                  <a:ea typeface="Helvetica" charset="0"/>
                  <a:cs typeface="Helvetica" charset="0"/>
                </a:rPr>
                <a:t>ms</a:t>
              </a:r>
              <a:r>
                <a:rPr lang="en-US" sz="2400" dirty="0">
                  <a:latin typeface="Helvetica" charset="0"/>
                  <a:ea typeface="Helvetica" charset="0"/>
                  <a:cs typeface="Helvetica" charset="0"/>
                </a:rPr>
                <a:t>)</a:t>
              </a:r>
            </a:p>
          </p:txBody>
        </p:sp>
        <p:sp>
          <p:nvSpPr>
            <p:cNvPr id="23" name="Down Arrow 22"/>
            <p:cNvSpPr/>
            <p:nvPr/>
          </p:nvSpPr>
          <p:spPr>
            <a:xfrm>
              <a:off x="10633148" y="3756859"/>
              <a:ext cx="550127" cy="1227062"/>
            </a:xfrm>
            <a:prstGeom prst="downArrow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0394858" y="4983921"/>
              <a:ext cx="100540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dirty="0">
                  <a:latin typeface="Helvetica" charset="0"/>
                  <a:ea typeface="Helvetica" charset="0"/>
                  <a:cs typeface="Helvetica" charset="0"/>
                </a:rPr>
                <a:t>Better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 rot="1639793">
              <a:off x="8418254" y="5552140"/>
              <a:ext cx="162309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rgbClr val="C44D51"/>
                  </a:solidFill>
                  <a:latin typeface="Helvetica Neue Medium" charset="0"/>
                  <a:ea typeface="Helvetica Neue Medium" charset="0"/>
                  <a:cs typeface="Helvetica Neue Medium" charset="0"/>
                </a:rPr>
                <a:t>Clipper*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 rot="1639793">
              <a:off x="6258981" y="5678652"/>
              <a:ext cx="227897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err="1">
                  <a:solidFill>
                    <a:srgbClr val="4C72B0"/>
                  </a:solidFill>
                  <a:latin typeface="Helvetica Neue Medium" charset="0"/>
                  <a:ea typeface="Helvetica Neue Medium" charset="0"/>
                  <a:cs typeface="Helvetica Neue Medium" charset="0"/>
                </a:rPr>
                <a:t>TensorFlow</a:t>
              </a:r>
              <a:br>
                <a:rPr lang="en-US" sz="2800" dirty="0">
                  <a:solidFill>
                    <a:srgbClr val="4C72B0"/>
                  </a:solidFill>
                  <a:latin typeface="Helvetica Neue Medium" charset="0"/>
                  <a:ea typeface="Helvetica Neue Medium" charset="0"/>
                  <a:cs typeface="Helvetica Neue Medium" charset="0"/>
                </a:rPr>
              </a:br>
              <a:r>
                <a:rPr lang="en-US" sz="2800" dirty="0">
                  <a:solidFill>
                    <a:srgbClr val="4C72B0"/>
                  </a:solidFill>
                  <a:latin typeface="Helvetica Neue Medium" charset="0"/>
                  <a:ea typeface="Helvetica Neue Medium" charset="0"/>
                  <a:cs typeface="Helvetica Neue Medium" charset="0"/>
                </a:rPr>
                <a:t>Serving</a:t>
              </a: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1328177" y="960120"/>
            <a:ext cx="6825223" cy="800259"/>
            <a:chOff x="1328177" y="960120"/>
            <a:chExt cx="6825223" cy="800259"/>
          </a:xfrm>
        </p:grpSpPr>
        <p:sp>
          <p:nvSpPr>
            <p:cNvPr id="29" name="Rounded Rectangle 28"/>
            <p:cNvSpPr/>
            <p:nvPr/>
          </p:nvSpPr>
          <p:spPr>
            <a:xfrm>
              <a:off x="1328177" y="960120"/>
              <a:ext cx="6825223" cy="800259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328177" y="1129416"/>
              <a:ext cx="68252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i="1" dirty="0">
                  <a:latin typeface="Helvetica Neue Medium" charset="0"/>
                  <a:ea typeface="Helvetica Neue Medium" charset="0"/>
                  <a:cs typeface="Helvetica Neue Medium" charset="0"/>
                </a:rPr>
                <a:t>Model: </a:t>
              </a:r>
              <a:r>
                <a:rPr lang="en-US" sz="2400" i="1" dirty="0" err="1">
                  <a:latin typeface="Helvetica Neue Medium" charset="0"/>
                  <a:ea typeface="Helvetica Neue Medium" charset="0"/>
                  <a:cs typeface="Helvetica Neue Medium" charset="0"/>
                </a:rPr>
                <a:t>AlexNet</a:t>
              </a:r>
              <a:r>
                <a:rPr lang="en-US" sz="2400" i="1" dirty="0">
                  <a:latin typeface="Helvetica Neue Medium" charset="0"/>
                  <a:ea typeface="Helvetica Neue Medium" charset="0"/>
                  <a:cs typeface="Helvetica Neue Medium" charset="0"/>
                </a:rPr>
                <a:t> trained on CIFAR-10</a:t>
              </a:r>
            </a:p>
          </p:txBody>
        </p:sp>
      </p:grpSp>
      <p:sp>
        <p:nvSpPr>
          <p:cNvPr id="3" name="Rectangle 2"/>
          <p:cNvSpPr/>
          <p:nvPr/>
        </p:nvSpPr>
        <p:spPr>
          <a:xfrm>
            <a:off x="-40228" y="6479387"/>
            <a:ext cx="339868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latin typeface="Helvetica Neue Medium" charset="0"/>
                <a:ea typeface="Helvetica Neue Medium" charset="0"/>
                <a:cs typeface="Helvetica Neue Medium" charset="0"/>
              </a:rPr>
              <a:t>*[NSDI 17] Prototype version of Clipper</a:t>
            </a:r>
          </a:p>
        </p:txBody>
      </p:sp>
    </p:spTree>
    <p:extLst>
      <p:ext uri="{BB962C8B-B14F-4D97-AF65-F5344CB8AC3E}">
        <p14:creationId xmlns:p14="http://schemas.microsoft.com/office/powerpoint/2010/main" val="1719165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197643" y="1472573"/>
            <a:ext cx="11796714" cy="398905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algn="ctr"/>
            <a:r>
              <a:rPr lang="en-US" sz="8000" b="1" dirty="0">
                <a:solidFill>
                  <a:srgbClr val="FF0000"/>
                </a:solidFill>
                <a:latin typeface="Futura-BoldOblique" charset="0"/>
                <a:ea typeface="Futura-BoldOblique" charset="0"/>
                <a:cs typeface="Futura-BoldOblique" charset="0"/>
              </a:rPr>
              <a:t>Requirements for Prediction-Serving Systems</a:t>
            </a:r>
            <a:endParaRPr lang="en-US" sz="8000" b="1" dirty="0">
              <a:solidFill>
                <a:schemeClr val="accent4">
                  <a:lumMod val="75000"/>
                </a:schemeClr>
              </a:solidFill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53669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Picture 90">
            <a:extLst>
              <a:ext uri="{FF2B5EF4-FFF2-40B4-BE49-F238E27FC236}">
                <a16:creationId xmlns:a16="http://schemas.microsoft.com/office/drawing/2014/main" id="{FC1FF73B-BE29-A441-BF86-E90E74646AF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69618" y="3525980"/>
            <a:ext cx="5010787" cy="1474950"/>
          </a:xfrm>
          <a:prstGeom prst="rect">
            <a:avLst/>
          </a:prstGeom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38DDDE6C-E70F-4D49-8462-8458AA67D3E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205032">
            <a:off x="6420178" y="4829737"/>
            <a:ext cx="2618542" cy="1976181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290510" y="246063"/>
            <a:ext cx="1190149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r>
              <a:rPr lang="en-US" sz="5300" b="1" dirty="0">
                <a:solidFill>
                  <a:srgbClr val="FF0000"/>
                </a:solidFill>
                <a:latin typeface="Futura-BoldOblique" charset="0"/>
                <a:ea typeface="Futura-BoldOblique" charset="0"/>
                <a:cs typeface="Futura-BoldOblique" charset="0"/>
              </a:rPr>
              <a:t>Prediction-Serving Requirements</a:t>
            </a:r>
            <a:endParaRPr lang="en-US" sz="5300" b="1" dirty="0">
              <a:solidFill>
                <a:schemeClr val="accent4">
                  <a:lumMod val="75000"/>
                </a:schemeClr>
              </a:solidFill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A062603-C1B2-5049-8AD8-500548925549}"/>
              </a:ext>
            </a:extLst>
          </p:cNvPr>
          <p:cNvSpPr txBox="1"/>
          <p:nvPr/>
        </p:nvSpPr>
        <p:spPr>
          <a:xfrm>
            <a:off x="621792" y="1571626"/>
            <a:ext cx="8869680" cy="44650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lnSpc>
                <a:spcPct val="200000"/>
              </a:lnSpc>
              <a:buFont typeface="Wingdings" pitchFamily="2" charset="2"/>
              <a:buChar char="q"/>
            </a:pPr>
            <a:r>
              <a:rPr lang="en-US" sz="5000" i="1" dirty="0">
                <a:solidFill>
                  <a:srgbClr val="FF000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 Medium" panose="02000503000000020004" pitchFamily="2" charset="0"/>
              </a:rPr>
              <a:t>Manageable</a:t>
            </a:r>
          </a:p>
          <a:p>
            <a:pPr marL="685800" indent="-685800">
              <a:lnSpc>
                <a:spcPct val="200000"/>
              </a:lnSpc>
              <a:buFont typeface="Wingdings" pitchFamily="2" charset="2"/>
              <a:buChar char="q"/>
            </a:pPr>
            <a:r>
              <a:rPr lang="en-US" sz="5000" i="1" dirty="0">
                <a:solidFill>
                  <a:srgbClr val="FF000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 Medium" panose="02000503000000020004" pitchFamily="2" charset="0"/>
              </a:rPr>
              <a:t>Fast and Scalable</a:t>
            </a:r>
          </a:p>
          <a:p>
            <a:pPr marL="685800" indent="-685800">
              <a:lnSpc>
                <a:spcPct val="200000"/>
              </a:lnSpc>
              <a:buFont typeface="Wingdings" pitchFamily="2" charset="2"/>
              <a:buChar char="q"/>
            </a:pPr>
            <a:r>
              <a:rPr lang="en-US" sz="5000" i="1" dirty="0">
                <a:solidFill>
                  <a:srgbClr val="FF000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 Medium" panose="02000503000000020004" pitchFamily="2" charset="0"/>
              </a:rPr>
              <a:t>Affordable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6E83A165-9903-644F-BB47-725E24F1B360}"/>
              </a:ext>
            </a:extLst>
          </p:cNvPr>
          <p:cNvGrpSpPr/>
          <p:nvPr/>
        </p:nvGrpSpPr>
        <p:grpSpPr>
          <a:xfrm>
            <a:off x="6649713" y="1433302"/>
            <a:ext cx="3750890" cy="2231003"/>
            <a:chOff x="597938" y="2491245"/>
            <a:chExt cx="11345409" cy="4458369"/>
          </a:xfrm>
        </p:grpSpPr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D7833D97-BE5F-384A-83C6-4EB2519D967A}"/>
                </a:ext>
              </a:extLst>
            </p:cNvPr>
            <p:cNvCxnSpPr/>
            <p:nvPr/>
          </p:nvCxnSpPr>
          <p:spPr>
            <a:xfrm flipH="1" flipV="1">
              <a:off x="1931632" y="3999575"/>
              <a:ext cx="70804" cy="2034975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823AC454-CDDA-3A4F-A0CC-95E4AB5E6D38}"/>
                </a:ext>
              </a:extLst>
            </p:cNvPr>
            <p:cNvSpPr/>
            <p:nvPr/>
          </p:nvSpPr>
          <p:spPr>
            <a:xfrm>
              <a:off x="5140813" y="4084578"/>
              <a:ext cx="1127232" cy="769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400" b="1" dirty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rPr>
                <a:t>???</a:t>
              </a:r>
            </a:p>
          </p:txBody>
        </p:sp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BE0920AD-3571-4C4B-8330-D9FA98996D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214806" y="2682823"/>
              <a:ext cx="2461613" cy="1097280"/>
            </a:xfrm>
            <a:prstGeom prst="rect">
              <a:avLst/>
            </a:prstGeom>
          </p:spPr>
        </p:pic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96FE5494-B4B5-3A47-B9DF-907D1318D67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97969" y="2682823"/>
              <a:ext cx="2357373" cy="1097280"/>
            </a:xfrm>
            <a:prstGeom prst="rect">
              <a:avLst/>
            </a:prstGeom>
          </p:spPr>
        </p:pic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90610979-4EF1-C643-A2E0-4EB72EEA291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074188" y="2682823"/>
              <a:ext cx="1539850" cy="1097280"/>
            </a:xfrm>
            <a:prstGeom prst="rect">
              <a:avLst/>
            </a:prstGeom>
          </p:spPr>
        </p:pic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E8AD5D9E-E540-5748-9A16-8DF8DB91A4A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958528" y="2491245"/>
              <a:ext cx="1503574" cy="1288858"/>
            </a:xfrm>
            <a:prstGeom prst="rect">
              <a:avLst/>
            </a:prstGeom>
          </p:spPr>
        </p:pic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5719898B-C08E-984E-8F70-E24116756F5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350368" y="5227852"/>
              <a:ext cx="2032000" cy="736600"/>
            </a:xfrm>
            <a:prstGeom prst="rect">
              <a:avLst/>
            </a:prstGeom>
          </p:spPr>
        </p:pic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BAB999F1-97AE-2541-8742-3F9DA85D5BC9}"/>
                </a:ext>
              </a:extLst>
            </p:cNvPr>
            <p:cNvGrpSpPr/>
            <p:nvPr/>
          </p:nvGrpSpPr>
          <p:grpSpPr>
            <a:xfrm>
              <a:off x="3033109" y="5087848"/>
              <a:ext cx="2326716" cy="1095106"/>
              <a:chOff x="5142568" y="1782082"/>
              <a:chExt cx="2913611" cy="1371336"/>
            </a:xfrm>
          </p:grpSpPr>
          <p:pic>
            <p:nvPicPr>
              <p:cNvPr id="89" name="Picture 88">
                <a:extLst>
                  <a:ext uri="{FF2B5EF4-FFF2-40B4-BE49-F238E27FC236}">
                    <a16:creationId xmlns:a16="http://schemas.microsoft.com/office/drawing/2014/main" id="{A2100D88-364E-654A-A20C-74F5A14EDA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142568" y="1782082"/>
                <a:ext cx="2913611" cy="1068324"/>
              </a:xfrm>
              <a:prstGeom prst="rect">
                <a:avLst/>
              </a:prstGeom>
            </p:spPr>
          </p:pic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29B44D8F-9F97-2C43-A574-D86C1F9568C7}"/>
                  </a:ext>
                </a:extLst>
              </p:cNvPr>
              <p:cNvSpPr txBox="1"/>
              <p:nvPr/>
            </p:nvSpPr>
            <p:spPr>
              <a:xfrm>
                <a:off x="6503490" y="2650350"/>
                <a:ext cx="1106050" cy="5030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latin typeface="Gill Sans Light" charset="0"/>
                    <a:ea typeface="Gill Sans Light" charset="0"/>
                    <a:cs typeface="Gill Sans Light" charset="0"/>
                  </a:rPr>
                  <a:t>Create</a:t>
                </a:r>
              </a:p>
            </p:txBody>
          </p:sp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FC28B432-8244-AF43-8715-C1B676DD8DF6}"/>
                </a:ext>
              </a:extLst>
            </p:cNvPr>
            <p:cNvGrpSpPr/>
            <p:nvPr/>
          </p:nvGrpSpPr>
          <p:grpSpPr>
            <a:xfrm>
              <a:off x="10121682" y="5211156"/>
              <a:ext cx="1711628" cy="1180396"/>
              <a:chOff x="8558827" y="2824768"/>
              <a:chExt cx="1711628" cy="1180396"/>
            </a:xfrm>
          </p:grpSpPr>
          <p:pic>
            <p:nvPicPr>
              <p:cNvPr id="87" name="Picture 86">
                <a:extLst>
                  <a:ext uri="{FF2B5EF4-FFF2-40B4-BE49-F238E27FC236}">
                    <a16:creationId xmlns:a16="http://schemas.microsoft.com/office/drawing/2014/main" id="{185F850C-EC08-3B49-B34F-833E44FEDB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screen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558827" y="2824768"/>
                <a:ext cx="1593117" cy="1004889"/>
              </a:xfrm>
              <a:prstGeom prst="rect">
                <a:avLst/>
              </a:prstGeom>
            </p:spPr>
          </p:pic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9C4A99C0-743B-284E-A4DF-2CFCE382026E}"/>
                  </a:ext>
                </a:extLst>
              </p:cNvPr>
              <p:cNvSpPr/>
              <p:nvPr/>
            </p:nvSpPr>
            <p:spPr>
              <a:xfrm>
                <a:off x="9197725" y="3235723"/>
                <a:ext cx="1072730" cy="769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4400" b="1" dirty="0">
                    <a:solidFill>
                      <a:schemeClr val="bg1"/>
                    </a:solidFill>
                    <a:latin typeface="HelveticaNeue" charset="0"/>
                  </a:rPr>
                  <a:t>VW</a:t>
                </a:r>
                <a:endParaRPr lang="en-US" sz="4400" dirty="0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C00EA345-76A6-B244-9CC3-74D7C2B955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462656" y="5392670"/>
              <a:ext cx="1636427" cy="1333688"/>
            </a:xfrm>
            <a:prstGeom prst="rect">
              <a:avLst/>
            </a:prstGeom>
          </p:spPr>
        </p:pic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36BD210A-FFA8-3041-A11E-94CC9CF5CB1C}"/>
                </a:ext>
              </a:extLst>
            </p:cNvPr>
            <p:cNvSpPr/>
            <p:nvPr/>
          </p:nvSpPr>
          <p:spPr>
            <a:xfrm>
              <a:off x="4119897" y="6193694"/>
              <a:ext cx="1940552" cy="7559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dirty="0" err="1">
                  <a:latin typeface="Helvetica" charset="0"/>
                  <a:ea typeface="Helvetica" charset="0"/>
                  <a:cs typeface="Helvetica" charset="0"/>
                </a:rPr>
                <a:t>Caffe</a:t>
              </a:r>
              <a:endParaRPr lang="en-US" sz="2200" dirty="0">
                <a:latin typeface="Helvetica" charset="0"/>
                <a:ea typeface="Helvetica" charset="0"/>
                <a:cs typeface="Helvetica" charset="0"/>
              </a:endParaRPr>
            </a:p>
          </p:txBody>
        </p:sp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87741861-75E8-0044-84E8-912CBC435D9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586284" y="6048866"/>
              <a:ext cx="1629157" cy="776071"/>
            </a:xfrm>
            <a:prstGeom prst="rect">
              <a:avLst/>
            </a:prstGeom>
          </p:spPr>
        </p:pic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91D5E848-E44E-1942-966C-547DB4D0EDF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894392" y="6420124"/>
              <a:ext cx="2047697" cy="493916"/>
            </a:xfrm>
            <a:prstGeom prst="rect">
              <a:avLst/>
            </a:prstGeom>
          </p:spPr>
        </p:pic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9C1170C3-24FC-EC45-9255-FA1EFFEE0253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97938" y="5357224"/>
              <a:ext cx="2067648" cy="477856"/>
            </a:xfrm>
            <a:prstGeom prst="rect">
              <a:avLst/>
            </a:prstGeom>
          </p:spPr>
        </p:pic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961E4389-5795-7044-BD43-F0D94FEE63BC}"/>
                </a:ext>
              </a:extLst>
            </p:cNvPr>
            <p:cNvCxnSpPr/>
            <p:nvPr/>
          </p:nvCxnSpPr>
          <p:spPr>
            <a:xfrm flipV="1">
              <a:off x="1237488" y="3944112"/>
              <a:ext cx="560832" cy="1413112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F0FCA925-FB34-614B-B21C-F945E1FCD406}"/>
                </a:ext>
              </a:extLst>
            </p:cNvPr>
            <p:cNvCxnSpPr/>
            <p:nvPr/>
          </p:nvCxnSpPr>
          <p:spPr>
            <a:xfrm flipH="1" flipV="1">
              <a:off x="2665586" y="3978765"/>
              <a:ext cx="1259330" cy="1319726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5BC86501-7B2E-8544-A73D-4FADA51ABC9C}"/>
                </a:ext>
              </a:extLst>
            </p:cNvPr>
            <p:cNvCxnSpPr/>
            <p:nvPr/>
          </p:nvCxnSpPr>
          <p:spPr>
            <a:xfrm flipH="1" flipV="1">
              <a:off x="4570290" y="3999574"/>
              <a:ext cx="93940" cy="2216473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531FDC29-A0BE-2841-941D-049976E7DEB7}"/>
                </a:ext>
              </a:extLst>
            </p:cNvPr>
            <p:cNvCxnSpPr/>
            <p:nvPr/>
          </p:nvCxnSpPr>
          <p:spPr>
            <a:xfrm flipH="1" flipV="1">
              <a:off x="2276749" y="3897823"/>
              <a:ext cx="3399671" cy="1566986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775DC569-E6D9-1F49-87C9-0F77A2E2E27B}"/>
                </a:ext>
              </a:extLst>
            </p:cNvPr>
            <p:cNvCxnSpPr/>
            <p:nvPr/>
          </p:nvCxnSpPr>
          <p:spPr>
            <a:xfrm flipV="1">
              <a:off x="6094968" y="3950692"/>
              <a:ext cx="816840" cy="1544644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E02B7278-9E8D-A749-B773-C8F3DA083377}"/>
                </a:ext>
              </a:extLst>
            </p:cNvPr>
            <p:cNvCxnSpPr/>
            <p:nvPr/>
          </p:nvCxnSpPr>
          <p:spPr>
            <a:xfrm flipV="1">
              <a:off x="6489956" y="3905374"/>
              <a:ext cx="2100904" cy="1582095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B4CA55E2-070F-AB42-8563-8543EF17AC3E}"/>
                </a:ext>
              </a:extLst>
            </p:cNvPr>
            <p:cNvCxnSpPr/>
            <p:nvPr/>
          </p:nvCxnSpPr>
          <p:spPr>
            <a:xfrm flipV="1">
              <a:off x="6642356" y="3905374"/>
              <a:ext cx="3646253" cy="1734496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B1149027-CBA9-7C4E-A4E8-8013AB15AF54}"/>
                </a:ext>
              </a:extLst>
            </p:cNvPr>
            <p:cNvCxnSpPr/>
            <p:nvPr/>
          </p:nvCxnSpPr>
          <p:spPr>
            <a:xfrm flipH="1" flipV="1">
              <a:off x="5182320" y="3950692"/>
              <a:ext cx="5106289" cy="1044392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AD23E8F1-A34E-2849-9B8B-2A14647D9E28}"/>
                </a:ext>
              </a:extLst>
            </p:cNvPr>
            <p:cNvCxnSpPr/>
            <p:nvPr/>
          </p:nvCxnSpPr>
          <p:spPr>
            <a:xfrm flipH="1" flipV="1">
              <a:off x="7399009" y="3905374"/>
              <a:ext cx="2672571" cy="2288320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6D7ACD07-DAFD-0143-B087-1BD6B7C77A41}"/>
                </a:ext>
              </a:extLst>
            </p:cNvPr>
            <p:cNvCxnSpPr/>
            <p:nvPr/>
          </p:nvCxnSpPr>
          <p:spPr>
            <a:xfrm flipH="1" flipV="1">
              <a:off x="4859325" y="3978766"/>
              <a:ext cx="3401975" cy="1155654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90949D2C-E152-2F48-B4BD-9192A96ADB54}"/>
                </a:ext>
              </a:extLst>
            </p:cNvPr>
            <p:cNvCxnSpPr/>
            <p:nvPr/>
          </p:nvCxnSpPr>
          <p:spPr>
            <a:xfrm flipV="1">
              <a:off x="5151431" y="3970900"/>
              <a:ext cx="1909902" cy="2316226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64AB1B51-A1C5-F041-A8FE-70E990CDCF1F}"/>
                </a:ext>
              </a:extLst>
            </p:cNvPr>
            <p:cNvCxnSpPr/>
            <p:nvPr/>
          </p:nvCxnSpPr>
          <p:spPr>
            <a:xfrm flipV="1">
              <a:off x="2665586" y="3905374"/>
              <a:ext cx="1292827" cy="2128368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C52CC525-25F8-B545-8B19-EB3FD37E000F}"/>
                </a:ext>
              </a:extLst>
            </p:cNvPr>
            <p:cNvCxnSpPr/>
            <p:nvPr/>
          </p:nvCxnSpPr>
          <p:spPr>
            <a:xfrm flipV="1">
              <a:off x="2817986" y="3920032"/>
              <a:ext cx="3480948" cy="2266110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E651561A-973E-284B-B220-0B8E2AA5E887}"/>
                </a:ext>
              </a:extLst>
            </p:cNvPr>
            <p:cNvCxnSpPr/>
            <p:nvPr/>
          </p:nvCxnSpPr>
          <p:spPr>
            <a:xfrm flipH="1" flipV="1">
              <a:off x="4750363" y="3872867"/>
              <a:ext cx="1353911" cy="1562833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5" name="Picture 84">
              <a:extLst>
                <a:ext uri="{FF2B5EF4-FFF2-40B4-BE49-F238E27FC236}">
                  <a16:creationId xmlns:a16="http://schemas.microsoft.com/office/drawing/2014/main" id="{54B4F6A8-08E5-D54C-9F8F-B81B612EBA28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14069" y="5966100"/>
              <a:ext cx="1707129" cy="908047"/>
            </a:xfrm>
            <a:prstGeom prst="rect">
              <a:avLst/>
            </a:prstGeom>
          </p:spPr>
        </p:pic>
        <p:sp>
          <p:nvSpPr>
            <p:cNvPr id="86" name="Slide Number Placeholder 8">
              <a:extLst>
                <a:ext uri="{FF2B5EF4-FFF2-40B4-BE49-F238E27FC236}">
                  <a16:creationId xmlns:a16="http://schemas.microsoft.com/office/drawing/2014/main" id="{1E636A42-A033-864B-897B-C32CF41030B2}"/>
                </a:ext>
              </a:extLst>
            </p:cNvPr>
            <p:cNvSpPr txBox="1">
              <a:spLocks/>
            </p:cNvSpPr>
            <p:nvPr/>
          </p:nvSpPr>
          <p:spPr>
            <a:xfrm>
              <a:off x="8763000" y="6508751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en-US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DC2A921A-EC74-6F4D-8465-D463C43FF014}" type="slidenum">
                <a:rPr lang="en-US" smtClean="0">
                  <a:solidFill>
                    <a:prstClr val="black">
                      <a:tint val="75000"/>
                    </a:prstClr>
                  </a:solidFill>
                </a:rPr>
                <a:pPr/>
                <a:t>9</a:t>
              </a:fld>
              <a:endParaRPr lang="en-US">
                <a:solidFill>
                  <a:prstClr val="black">
                    <a:tint val="75000"/>
                  </a:prstClr>
                </a:solidFill>
              </a:endParaRPr>
            </a:p>
          </p:txBody>
        </p: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B3D76C37-A3B0-0A4C-9176-77109089F5A1}"/>
                </a:ext>
              </a:extLst>
            </p:cNvPr>
            <p:cNvCxnSpPr/>
            <p:nvPr/>
          </p:nvCxnSpPr>
          <p:spPr>
            <a:xfrm flipH="1" flipV="1">
              <a:off x="9215441" y="3872867"/>
              <a:ext cx="1225569" cy="1274617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FAEA3F6B-0ED5-174F-93E7-F6EBACBB39EA}"/>
                </a:ext>
              </a:extLst>
            </p:cNvPr>
            <p:cNvCxnSpPr/>
            <p:nvPr/>
          </p:nvCxnSpPr>
          <p:spPr>
            <a:xfrm flipV="1">
              <a:off x="8799457" y="3857928"/>
              <a:ext cx="41674" cy="2358117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0DAA83E6-0C94-8E4F-A765-FE5FD8C1C8D8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812665" y="2682823"/>
              <a:ext cx="2130682" cy="10972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84508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theme/theme1.xml><?xml version="1.0" encoding="utf-8"?>
<a:theme xmlns:a="http://schemas.openxmlformats.org/drawingml/2006/main" name="1_Office Theme">
  <a:themeElements>
    <a:clrScheme name="Custom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D9615F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64402</TotalTime>
  <Words>2238</Words>
  <Application>Microsoft Macintosh PowerPoint</Application>
  <PresentationFormat>Widescreen</PresentationFormat>
  <Paragraphs>731</Paragraphs>
  <Slides>73</Slides>
  <Notes>62</Notes>
  <HiddenSlides>0</HiddenSlides>
  <MMClips>0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73</vt:i4>
      </vt:variant>
    </vt:vector>
  </HeadingPairs>
  <TitlesOfParts>
    <vt:vector size="90" baseType="lpstr">
      <vt:lpstr>MS PGothic</vt:lpstr>
      <vt:lpstr>Arial</vt:lpstr>
      <vt:lpstr>Calibri</vt:lpstr>
      <vt:lpstr>Century Gothic</vt:lpstr>
      <vt:lpstr>Consolas</vt:lpstr>
      <vt:lpstr>Futura-BoldOblique</vt:lpstr>
      <vt:lpstr>Gill Sans Light</vt:lpstr>
      <vt:lpstr>Helvetica</vt:lpstr>
      <vt:lpstr>Helvetica Neue</vt:lpstr>
      <vt:lpstr>Helvetica Neue Condensed</vt:lpstr>
      <vt:lpstr>Helvetica Neue Light</vt:lpstr>
      <vt:lpstr>Helvetica Neue Medium</vt:lpstr>
      <vt:lpstr>Helvetica Neue Thin</vt:lpstr>
      <vt:lpstr>HelveticaNeue</vt:lpstr>
      <vt:lpstr>Inconsolata Medium</vt:lpstr>
      <vt:lpstr>Wingdings</vt:lpstr>
      <vt:lpstr>1_Office Theme</vt:lpstr>
      <vt:lpstr>A Low-Latency Online Prediction Serving System</vt:lpstr>
      <vt:lpstr>Clipper Team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Pre-materialized Predictions</vt:lpstr>
      <vt:lpstr>Pre-materialized Predictions</vt:lpstr>
      <vt:lpstr>Pre-materialized Predictions</vt:lpstr>
      <vt:lpstr>Pre-materialized Predictions</vt:lpstr>
      <vt:lpstr>Serving Pre-materialized Predictions</vt:lpstr>
      <vt:lpstr>Serving Pre-materialized Predictions</vt:lpstr>
      <vt:lpstr>Model in a Container</vt:lpstr>
      <vt:lpstr>Model in a Container</vt:lpstr>
      <vt:lpstr>Model in a Container</vt:lpstr>
      <vt:lpstr>Model in a Container</vt:lpstr>
      <vt:lpstr>PowerPoint Presentation</vt:lpstr>
      <vt:lpstr>PowerPoint Presentation</vt:lpstr>
      <vt:lpstr>PowerPoint Presentation</vt:lpstr>
      <vt:lpstr>PowerPoint Presentation</vt:lpstr>
      <vt:lpstr>Clipper Decouples Applications and Models</vt:lpstr>
      <vt:lpstr>Clipper Implementation</vt:lpstr>
      <vt:lpstr>Run on Kubernetes alongside other applications</vt:lpstr>
      <vt:lpstr>Clipper Decouples Applications and Models</vt:lpstr>
      <vt:lpstr>PowerPoint Presentation</vt:lpstr>
      <vt:lpstr>Clipper Decouples Applications and Models</vt:lpstr>
      <vt:lpstr>Container-based Model Deployment</vt:lpstr>
      <vt:lpstr>Container-based Model Deployment</vt:lpstr>
      <vt:lpstr>PowerPoint Presentation</vt:lpstr>
      <vt:lpstr>PowerPoint Presentation</vt:lpstr>
      <vt:lpstr>Clipper Decouples Applications and Models</vt:lpstr>
      <vt:lpstr>PowerPoint Presentation</vt:lpstr>
      <vt:lpstr>Model Deployers: Spark Example</vt:lpstr>
      <vt:lpstr>PowerPoint Presentation</vt:lpstr>
      <vt:lpstr>Model Deployers: Spark Example</vt:lpstr>
      <vt:lpstr>PowerPoint Presentation</vt:lpstr>
      <vt:lpstr>Custom Model Metrics</vt:lpstr>
      <vt:lpstr>Custom Model Metrics</vt:lpstr>
      <vt:lpstr>PowerPoint Presentation</vt:lpstr>
      <vt:lpstr>System Optimizations</vt:lpstr>
      <vt:lpstr>System Optimizations</vt:lpstr>
      <vt:lpstr>Hierarchical Scaleout: Replicate models</vt:lpstr>
      <vt:lpstr>Hierarchical Scaleout: Replicate Clipper</vt:lpstr>
      <vt:lpstr>PowerPoint Presentation</vt:lpstr>
      <vt:lpstr>Problem: Compute resources are expensive</vt:lpstr>
      <vt:lpstr>System Optimizations</vt:lpstr>
      <vt:lpstr>Batching to Improve Resource Utilization</vt:lpstr>
      <vt:lpstr>Batching to Improve Resource Utilization</vt:lpstr>
      <vt:lpstr>Tensor Flow Conv. Net (GPU)</vt:lpstr>
      <vt:lpstr>Tensor Flow Conv. Net (GPU)</vt:lpstr>
      <vt:lpstr>Tensor Flow Conv. Net (GPU)</vt:lpstr>
      <vt:lpstr>Batching to Improve Throughput</vt:lpstr>
      <vt:lpstr>PowerPoint Presentation</vt:lpstr>
      <vt:lpstr>PowerPoint Presentation</vt:lpstr>
      <vt:lpstr>Just released version 0.3</vt:lpstr>
      <vt:lpstr>Community and Adoption</vt:lpstr>
      <vt:lpstr>Getting Started with Clipper</vt:lpstr>
      <vt:lpstr>PowerPoint Presentation</vt:lpstr>
      <vt:lpstr>PowerPoint Presentation</vt:lpstr>
      <vt:lpstr>Selection Policy: Estimate confidence</vt:lpstr>
      <vt:lpstr>PowerPoint Presentation</vt:lpstr>
      <vt:lpstr>PowerPoint Presentation</vt:lpstr>
      <vt:lpstr>PowerPoint Presentation</vt:lpstr>
      <vt:lpstr>Conclusion</vt:lpstr>
      <vt:lpstr>PowerPoint Presentation</vt:lpstr>
      <vt:lpstr>Overhead of decoupled architecture</vt:lpstr>
    </vt:vector>
  </TitlesOfParts>
  <Company/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Low-Latency Online Prediction Serving System</dc:title>
  <dc:creator>Joseph Gonzalez</dc:creator>
  <cp:lastModifiedBy>Dan Crankshaw</cp:lastModifiedBy>
  <cp:revision>1092</cp:revision>
  <cp:lastPrinted>2018-06-06T08:01:04Z</cp:lastPrinted>
  <dcterms:created xsi:type="dcterms:W3CDTF">2016-06-11T00:34:45Z</dcterms:created>
  <dcterms:modified xsi:type="dcterms:W3CDTF">2018-06-07T18:13:50Z</dcterms:modified>
</cp:coreProperties>
</file>